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9" r:id="rId2"/>
    <p:sldMasterId id="2147483687" r:id="rId3"/>
    <p:sldMasterId id="2147483675" r:id="rId4"/>
  </p:sldMasterIdLst>
  <p:notesMasterIdLst>
    <p:notesMasterId r:id="rId326"/>
  </p:notesMasterIdLst>
  <p:sldIdLst>
    <p:sldId id="388" r:id="rId5"/>
    <p:sldId id="484" r:id="rId6"/>
    <p:sldId id="454" r:id="rId7"/>
    <p:sldId id="486" r:id="rId8"/>
    <p:sldId id="487" r:id="rId9"/>
    <p:sldId id="488" r:id="rId10"/>
    <p:sldId id="489" r:id="rId11"/>
    <p:sldId id="490" r:id="rId12"/>
    <p:sldId id="491" r:id="rId13"/>
    <p:sldId id="492" r:id="rId14"/>
    <p:sldId id="493" r:id="rId15"/>
    <p:sldId id="494" r:id="rId16"/>
    <p:sldId id="495" r:id="rId17"/>
    <p:sldId id="496" r:id="rId18"/>
    <p:sldId id="497" r:id="rId19"/>
    <p:sldId id="498" r:id="rId20"/>
    <p:sldId id="499" r:id="rId21"/>
    <p:sldId id="500" r:id="rId22"/>
    <p:sldId id="501" r:id="rId23"/>
    <p:sldId id="502" r:id="rId24"/>
    <p:sldId id="503" r:id="rId25"/>
    <p:sldId id="504" r:id="rId26"/>
    <p:sldId id="505" r:id="rId27"/>
    <p:sldId id="506" r:id="rId28"/>
    <p:sldId id="507" r:id="rId29"/>
    <p:sldId id="508" r:id="rId30"/>
    <p:sldId id="509" r:id="rId31"/>
    <p:sldId id="510" r:id="rId32"/>
    <p:sldId id="511" r:id="rId33"/>
    <p:sldId id="512" r:id="rId34"/>
    <p:sldId id="513" r:id="rId35"/>
    <p:sldId id="514" r:id="rId36"/>
    <p:sldId id="515" r:id="rId37"/>
    <p:sldId id="516" r:id="rId38"/>
    <p:sldId id="517" r:id="rId39"/>
    <p:sldId id="518" r:id="rId40"/>
    <p:sldId id="519" r:id="rId41"/>
    <p:sldId id="520" r:id="rId42"/>
    <p:sldId id="521" r:id="rId43"/>
    <p:sldId id="522" r:id="rId44"/>
    <p:sldId id="523" r:id="rId45"/>
    <p:sldId id="524" r:id="rId46"/>
    <p:sldId id="525" r:id="rId47"/>
    <p:sldId id="526" r:id="rId48"/>
    <p:sldId id="527" r:id="rId49"/>
    <p:sldId id="528" r:id="rId50"/>
    <p:sldId id="529" r:id="rId51"/>
    <p:sldId id="530" r:id="rId52"/>
    <p:sldId id="531" r:id="rId53"/>
    <p:sldId id="532" r:id="rId54"/>
    <p:sldId id="533" r:id="rId55"/>
    <p:sldId id="534" r:id="rId56"/>
    <p:sldId id="535" r:id="rId57"/>
    <p:sldId id="536" r:id="rId58"/>
    <p:sldId id="537" r:id="rId59"/>
    <p:sldId id="538" r:id="rId60"/>
    <p:sldId id="539" r:id="rId61"/>
    <p:sldId id="540" r:id="rId62"/>
    <p:sldId id="541" r:id="rId63"/>
    <p:sldId id="542" r:id="rId64"/>
    <p:sldId id="543" r:id="rId65"/>
    <p:sldId id="544" r:id="rId66"/>
    <p:sldId id="545" r:id="rId67"/>
    <p:sldId id="546" r:id="rId68"/>
    <p:sldId id="547" r:id="rId69"/>
    <p:sldId id="548" r:id="rId70"/>
    <p:sldId id="549" r:id="rId71"/>
    <p:sldId id="550" r:id="rId72"/>
    <p:sldId id="551" r:id="rId73"/>
    <p:sldId id="552" r:id="rId74"/>
    <p:sldId id="553" r:id="rId75"/>
    <p:sldId id="554" r:id="rId76"/>
    <p:sldId id="555" r:id="rId77"/>
    <p:sldId id="556" r:id="rId78"/>
    <p:sldId id="557" r:id="rId79"/>
    <p:sldId id="558" r:id="rId80"/>
    <p:sldId id="559" r:id="rId81"/>
    <p:sldId id="560" r:id="rId82"/>
    <p:sldId id="561" r:id="rId83"/>
    <p:sldId id="562" r:id="rId84"/>
    <p:sldId id="563" r:id="rId85"/>
    <p:sldId id="564" r:id="rId86"/>
    <p:sldId id="565" r:id="rId87"/>
    <p:sldId id="566" r:id="rId88"/>
    <p:sldId id="567" r:id="rId89"/>
    <p:sldId id="568" r:id="rId90"/>
    <p:sldId id="569" r:id="rId91"/>
    <p:sldId id="570" r:id="rId92"/>
    <p:sldId id="571" r:id="rId93"/>
    <p:sldId id="572" r:id="rId94"/>
    <p:sldId id="573" r:id="rId95"/>
    <p:sldId id="574" r:id="rId96"/>
    <p:sldId id="575" r:id="rId97"/>
    <p:sldId id="576" r:id="rId98"/>
    <p:sldId id="577" r:id="rId99"/>
    <p:sldId id="578" r:id="rId100"/>
    <p:sldId id="579" r:id="rId101"/>
    <p:sldId id="580" r:id="rId102"/>
    <p:sldId id="581" r:id="rId103"/>
    <p:sldId id="582" r:id="rId104"/>
    <p:sldId id="583" r:id="rId105"/>
    <p:sldId id="584" r:id="rId106"/>
    <p:sldId id="585" r:id="rId107"/>
    <p:sldId id="586" r:id="rId108"/>
    <p:sldId id="587" r:id="rId109"/>
    <p:sldId id="588" r:id="rId110"/>
    <p:sldId id="589" r:id="rId111"/>
    <p:sldId id="590" r:id="rId112"/>
    <p:sldId id="591" r:id="rId113"/>
    <p:sldId id="592" r:id="rId114"/>
    <p:sldId id="593" r:id="rId115"/>
    <p:sldId id="594" r:id="rId116"/>
    <p:sldId id="595" r:id="rId117"/>
    <p:sldId id="596" r:id="rId118"/>
    <p:sldId id="597" r:id="rId119"/>
    <p:sldId id="598" r:id="rId120"/>
    <p:sldId id="599" r:id="rId121"/>
    <p:sldId id="600" r:id="rId122"/>
    <p:sldId id="601" r:id="rId123"/>
    <p:sldId id="602" r:id="rId124"/>
    <p:sldId id="603" r:id="rId125"/>
    <p:sldId id="604" r:id="rId126"/>
    <p:sldId id="605" r:id="rId127"/>
    <p:sldId id="606" r:id="rId128"/>
    <p:sldId id="607" r:id="rId129"/>
    <p:sldId id="608" r:id="rId130"/>
    <p:sldId id="609" r:id="rId131"/>
    <p:sldId id="610" r:id="rId132"/>
    <p:sldId id="611" r:id="rId133"/>
    <p:sldId id="612" r:id="rId134"/>
    <p:sldId id="613" r:id="rId135"/>
    <p:sldId id="614" r:id="rId136"/>
    <p:sldId id="615" r:id="rId137"/>
    <p:sldId id="616" r:id="rId138"/>
    <p:sldId id="617" r:id="rId139"/>
    <p:sldId id="618" r:id="rId140"/>
    <p:sldId id="619" r:id="rId141"/>
    <p:sldId id="620" r:id="rId142"/>
    <p:sldId id="621" r:id="rId143"/>
    <p:sldId id="622" r:id="rId144"/>
    <p:sldId id="623" r:id="rId145"/>
    <p:sldId id="624" r:id="rId146"/>
    <p:sldId id="625" r:id="rId147"/>
    <p:sldId id="626" r:id="rId148"/>
    <p:sldId id="627" r:id="rId149"/>
    <p:sldId id="628" r:id="rId150"/>
    <p:sldId id="629" r:id="rId151"/>
    <p:sldId id="630" r:id="rId152"/>
    <p:sldId id="631" r:id="rId153"/>
    <p:sldId id="632" r:id="rId154"/>
    <p:sldId id="633" r:id="rId155"/>
    <p:sldId id="634" r:id="rId156"/>
    <p:sldId id="635" r:id="rId157"/>
    <p:sldId id="636" r:id="rId158"/>
    <p:sldId id="637" r:id="rId159"/>
    <p:sldId id="638" r:id="rId160"/>
    <p:sldId id="639" r:id="rId161"/>
    <p:sldId id="640" r:id="rId162"/>
    <p:sldId id="641" r:id="rId163"/>
    <p:sldId id="642" r:id="rId164"/>
    <p:sldId id="643" r:id="rId165"/>
    <p:sldId id="644" r:id="rId166"/>
    <p:sldId id="645" r:id="rId167"/>
    <p:sldId id="646" r:id="rId168"/>
    <p:sldId id="647" r:id="rId169"/>
    <p:sldId id="648" r:id="rId170"/>
    <p:sldId id="649" r:id="rId171"/>
    <p:sldId id="650" r:id="rId172"/>
    <p:sldId id="651" r:id="rId173"/>
    <p:sldId id="652" r:id="rId174"/>
    <p:sldId id="653" r:id="rId175"/>
    <p:sldId id="654" r:id="rId176"/>
    <p:sldId id="655" r:id="rId177"/>
    <p:sldId id="656" r:id="rId178"/>
    <p:sldId id="657" r:id="rId179"/>
    <p:sldId id="658" r:id="rId180"/>
    <p:sldId id="659" r:id="rId181"/>
    <p:sldId id="660" r:id="rId182"/>
    <p:sldId id="661" r:id="rId183"/>
    <p:sldId id="662" r:id="rId184"/>
    <p:sldId id="663" r:id="rId185"/>
    <p:sldId id="664" r:id="rId186"/>
    <p:sldId id="665" r:id="rId187"/>
    <p:sldId id="666" r:id="rId188"/>
    <p:sldId id="667" r:id="rId189"/>
    <p:sldId id="668" r:id="rId190"/>
    <p:sldId id="669" r:id="rId191"/>
    <p:sldId id="670" r:id="rId192"/>
    <p:sldId id="671" r:id="rId193"/>
    <p:sldId id="672" r:id="rId194"/>
    <p:sldId id="673" r:id="rId195"/>
    <p:sldId id="674" r:id="rId196"/>
    <p:sldId id="675" r:id="rId197"/>
    <p:sldId id="676" r:id="rId198"/>
    <p:sldId id="677" r:id="rId199"/>
    <p:sldId id="678" r:id="rId200"/>
    <p:sldId id="679" r:id="rId201"/>
    <p:sldId id="680" r:id="rId202"/>
    <p:sldId id="681" r:id="rId203"/>
    <p:sldId id="682" r:id="rId204"/>
    <p:sldId id="683" r:id="rId205"/>
    <p:sldId id="684" r:id="rId206"/>
    <p:sldId id="685" r:id="rId207"/>
    <p:sldId id="686" r:id="rId208"/>
    <p:sldId id="687" r:id="rId209"/>
    <p:sldId id="688" r:id="rId210"/>
    <p:sldId id="689" r:id="rId211"/>
    <p:sldId id="690" r:id="rId212"/>
    <p:sldId id="691" r:id="rId213"/>
    <p:sldId id="692" r:id="rId214"/>
    <p:sldId id="693" r:id="rId215"/>
    <p:sldId id="694" r:id="rId216"/>
    <p:sldId id="695" r:id="rId217"/>
    <p:sldId id="696" r:id="rId218"/>
    <p:sldId id="697" r:id="rId219"/>
    <p:sldId id="698" r:id="rId220"/>
    <p:sldId id="699" r:id="rId221"/>
    <p:sldId id="700" r:id="rId222"/>
    <p:sldId id="701" r:id="rId223"/>
    <p:sldId id="702" r:id="rId224"/>
    <p:sldId id="703" r:id="rId225"/>
    <p:sldId id="704" r:id="rId226"/>
    <p:sldId id="705" r:id="rId227"/>
    <p:sldId id="706" r:id="rId228"/>
    <p:sldId id="707" r:id="rId229"/>
    <p:sldId id="708" r:id="rId230"/>
    <p:sldId id="709" r:id="rId231"/>
    <p:sldId id="710" r:id="rId232"/>
    <p:sldId id="711" r:id="rId233"/>
    <p:sldId id="712" r:id="rId234"/>
    <p:sldId id="713" r:id="rId235"/>
    <p:sldId id="714" r:id="rId236"/>
    <p:sldId id="715" r:id="rId237"/>
    <p:sldId id="716" r:id="rId238"/>
    <p:sldId id="717" r:id="rId239"/>
    <p:sldId id="718" r:id="rId240"/>
    <p:sldId id="719" r:id="rId241"/>
    <p:sldId id="720" r:id="rId242"/>
    <p:sldId id="721" r:id="rId243"/>
    <p:sldId id="722" r:id="rId244"/>
    <p:sldId id="723" r:id="rId245"/>
    <p:sldId id="724" r:id="rId246"/>
    <p:sldId id="725" r:id="rId247"/>
    <p:sldId id="726" r:id="rId248"/>
    <p:sldId id="727" r:id="rId249"/>
    <p:sldId id="728" r:id="rId250"/>
    <p:sldId id="729" r:id="rId251"/>
    <p:sldId id="730" r:id="rId252"/>
    <p:sldId id="731" r:id="rId253"/>
    <p:sldId id="732" r:id="rId254"/>
    <p:sldId id="733" r:id="rId255"/>
    <p:sldId id="734" r:id="rId256"/>
    <p:sldId id="735" r:id="rId257"/>
    <p:sldId id="736" r:id="rId258"/>
    <p:sldId id="737" r:id="rId259"/>
    <p:sldId id="738" r:id="rId260"/>
    <p:sldId id="739" r:id="rId261"/>
    <p:sldId id="740" r:id="rId262"/>
    <p:sldId id="741" r:id="rId263"/>
    <p:sldId id="742" r:id="rId264"/>
    <p:sldId id="743" r:id="rId265"/>
    <p:sldId id="744" r:id="rId266"/>
    <p:sldId id="745" r:id="rId267"/>
    <p:sldId id="746" r:id="rId268"/>
    <p:sldId id="747" r:id="rId269"/>
    <p:sldId id="748" r:id="rId270"/>
    <p:sldId id="749" r:id="rId271"/>
    <p:sldId id="750" r:id="rId272"/>
    <p:sldId id="751" r:id="rId273"/>
    <p:sldId id="752" r:id="rId274"/>
    <p:sldId id="753" r:id="rId275"/>
    <p:sldId id="754" r:id="rId276"/>
    <p:sldId id="755" r:id="rId277"/>
    <p:sldId id="756" r:id="rId278"/>
    <p:sldId id="757" r:id="rId279"/>
    <p:sldId id="758" r:id="rId280"/>
    <p:sldId id="759" r:id="rId281"/>
    <p:sldId id="760" r:id="rId282"/>
    <p:sldId id="761" r:id="rId283"/>
    <p:sldId id="762" r:id="rId284"/>
    <p:sldId id="763" r:id="rId285"/>
    <p:sldId id="764" r:id="rId286"/>
    <p:sldId id="765" r:id="rId287"/>
    <p:sldId id="766" r:id="rId288"/>
    <p:sldId id="767" r:id="rId289"/>
    <p:sldId id="768" r:id="rId290"/>
    <p:sldId id="769" r:id="rId291"/>
    <p:sldId id="770" r:id="rId292"/>
    <p:sldId id="771" r:id="rId293"/>
    <p:sldId id="772" r:id="rId294"/>
    <p:sldId id="773" r:id="rId295"/>
    <p:sldId id="774" r:id="rId296"/>
    <p:sldId id="775" r:id="rId297"/>
    <p:sldId id="776" r:id="rId298"/>
    <p:sldId id="777" r:id="rId299"/>
    <p:sldId id="778" r:id="rId300"/>
    <p:sldId id="779" r:id="rId301"/>
    <p:sldId id="780" r:id="rId302"/>
    <p:sldId id="781" r:id="rId303"/>
    <p:sldId id="782" r:id="rId304"/>
    <p:sldId id="783" r:id="rId305"/>
    <p:sldId id="784" r:id="rId306"/>
    <p:sldId id="785" r:id="rId307"/>
    <p:sldId id="786" r:id="rId308"/>
    <p:sldId id="787" r:id="rId309"/>
    <p:sldId id="788" r:id="rId310"/>
    <p:sldId id="789" r:id="rId311"/>
    <p:sldId id="790" r:id="rId312"/>
    <p:sldId id="791" r:id="rId313"/>
    <p:sldId id="792" r:id="rId314"/>
    <p:sldId id="793" r:id="rId315"/>
    <p:sldId id="794" r:id="rId316"/>
    <p:sldId id="795" r:id="rId317"/>
    <p:sldId id="796" r:id="rId318"/>
    <p:sldId id="797" r:id="rId319"/>
    <p:sldId id="798" r:id="rId320"/>
    <p:sldId id="799" r:id="rId321"/>
    <p:sldId id="800" r:id="rId322"/>
    <p:sldId id="801" r:id="rId323"/>
    <p:sldId id="802" r:id="rId324"/>
    <p:sldId id="485" r:id="rId325"/>
  </p:sldIdLst>
  <p:sldSz cx="12192000" cy="6858000"/>
  <p:notesSz cx="6858000" cy="9144000"/>
  <p:embeddedFontLst>
    <p:embeddedFont>
      <p:font typeface="Tempus Sans ITC" panose="04020404030D07020202" pitchFamily="82" charset="0"/>
      <p:regular r:id="rId327"/>
    </p:embeddedFont>
    <p:embeddedFont>
      <p:font typeface="长城特粗宋体" panose="02010609010101010101"/>
      <p:regular r:id="rId328"/>
    </p:embeddedFont>
    <p:embeddedFont>
      <p:font typeface="方正粗倩简体" panose="02010600030101010101" charset="-122"/>
      <p:regular r:id="rId329"/>
    </p:embeddedFont>
    <p:embeddedFont>
      <p:font typeface="Calibri Light" panose="020F0302020204030204" pitchFamily="34" charset="0"/>
      <p:regular r:id="rId330"/>
      <p:italic r:id="rId331"/>
    </p:embeddedFont>
    <p:embeddedFont>
      <p:font typeface="幼圆" panose="02010509060101010101" pitchFamily="49" charset="-122"/>
      <p:regular r:id="rId332"/>
    </p:embeddedFont>
    <p:embeddedFont>
      <p:font typeface="Calibri" panose="020F0502020204030204" pitchFamily="34" charset="0"/>
      <p:regular r:id="rId333"/>
      <p:bold r:id="rId334"/>
      <p:italic r:id="rId335"/>
      <p:boldItalic r:id="rId336"/>
    </p:embeddedFont>
    <p:embeddedFont>
      <p:font typeface="方正粗宋简体" panose="02010600030101010101" charset="-122"/>
      <p:regular r:id="rId337"/>
    </p:embeddedFont>
    <p:embeddedFont>
      <p:font typeface="微软雅黑" panose="020B0503020204020204" pitchFamily="34" charset="-122"/>
      <p:regular r:id="rId338"/>
      <p:bold r:id="rId339"/>
    </p:embeddedFont>
    <p:embeddedFont>
      <p:font typeface="Microsoft JhengHei UI" panose="020B0604030504040204" pitchFamily="34" charset="-120"/>
      <p:regular r:id="rId340"/>
      <p:bold r:id="rId341"/>
    </p:embeddedFont>
    <p:embeddedFont>
      <p:font typeface="Bodoni MT Black" panose="02070A03080606020203" pitchFamily="18" charset="0"/>
      <p:bold r:id="rId342"/>
      <p:boldItalic r:id="rId3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57DA638-283E-40F1-9EF1-0BFD25C8B268}">
          <p14:sldIdLst>
            <p14:sldId id="388"/>
            <p14:sldId id="484"/>
            <p14:sldId id="454"/>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7"/>
            <p14:sldId id="778"/>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802"/>
            <p14:sldId id="485"/>
          </p14:sldIdLst>
        </p14:section>
      </p14:sectionLst>
    </p:ext>
    <p:ext uri="{EFAFB233-063F-42B5-8137-9DF3F51BA10A}">
      <p15:sldGuideLst xmlns:p15="http://schemas.microsoft.com/office/powerpoint/2012/main">
        <p15:guide id="1" orient="horz" pos="1774" userDrawn="1">
          <p15:clr>
            <a:srgbClr val="A4A3A4"/>
          </p15:clr>
        </p15:guide>
        <p15:guide id="2" pos="483" userDrawn="1">
          <p15:clr>
            <a:srgbClr val="A4A3A4"/>
          </p15:clr>
        </p15:guide>
        <p15:guide id="3" pos="1049">
          <p15:clr>
            <a:srgbClr val="A4A3A4"/>
          </p15:clr>
        </p15:guide>
        <p15:guide id="4" pos="70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85106"/>
    <a:srgbClr val="EF3B03"/>
    <a:srgbClr val="5B9BD5"/>
    <a:srgbClr val="007A62"/>
    <a:srgbClr val="FFFFFF"/>
    <a:srgbClr val="F5F5F5"/>
    <a:srgbClr val="FA6A2A"/>
    <a:srgbClr val="FB7F47"/>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88" autoAdjust="0"/>
    <p:restoredTop sz="94660"/>
  </p:normalViewPr>
  <p:slideViewPr>
    <p:cSldViewPr snapToGrid="0">
      <p:cViewPr varScale="1">
        <p:scale>
          <a:sx n="116" d="100"/>
          <a:sy n="116" d="100"/>
        </p:scale>
        <p:origin x="210" y="132"/>
      </p:cViewPr>
      <p:guideLst>
        <p:guide orient="horz" pos="1774"/>
        <p:guide pos="483"/>
        <p:guide pos="1049"/>
        <p:guide pos="70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303" Type="http://schemas.openxmlformats.org/officeDocument/2006/relationships/slide" Target="slides/slide299.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324" Type="http://schemas.openxmlformats.org/officeDocument/2006/relationships/slide" Target="slides/slide320.xml"/><Relationship Id="rId345" Type="http://schemas.openxmlformats.org/officeDocument/2006/relationships/viewProps" Target="viewProps.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268" Type="http://schemas.openxmlformats.org/officeDocument/2006/relationships/slide" Target="slides/slide264.xml"/><Relationship Id="rId289" Type="http://schemas.openxmlformats.org/officeDocument/2006/relationships/slide" Target="slides/slide285.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314" Type="http://schemas.openxmlformats.org/officeDocument/2006/relationships/slide" Target="slides/slide310.xml"/><Relationship Id="rId335" Type="http://schemas.openxmlformats.org/officeDocument/2006/relationships/font" Target="fonts/font9.fntdata"/><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79" Type="http://schemas.openxmlformats.org/officeDocument/2006/relationships/slide" Target="slides/slide275.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325" Type="http://schemas.openxmlformats.org/officeDocument/2006/relationships/slide" Target="slides/slide321.xml"/><Relationship Id="rId346" Type="http://schemas.openxmlformats.org/officeDocument/2006/relationships/theme" Target="theme/theme1.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slide" Target="slides/slide265.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280" Type="http://schemas.openxmlformats.org/officeDocument/2006/relationships/slide" Target="slides/slide276.xml"/><Relationship Id="rId315" Type="http://schemas.openxmlformats.org/officeDocument/2006/relationships/slide" Target="slides/slide311.xml"/><Relationship Id="rId336" Type="http://schemas.openxmlformats.org/officeDocument/2006/relationships/font" Target="fonts/font10.fntdata"/><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291" Type="http://schemas.openxmlformats.org/officeDocument/2006/relationships/slide" Target="slides/slide287.xml"/><Relationship Id="rId305" Type="http://schemas.openxmlformats.org/officeDocument/2006/relationships/slide" Target="slides/slide301.xml"/><Relationship Id="rId326" Type="http://schemas.openxmlformats.org/officeDocument/2006/relationships/notesMaster" Target="notesMasters/notesMaster1.xml"/><Relationship Id="rId347" Type="http://schemas.openxmlformats.org/officeDocument/2006/relationships/tableStyles" Target="tableStyles.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16" Type="http://schemas.openxmlformats.org/officeDocument/2006/relationships/slide" Target="slides/slide312.xml"/><Relationship Id="rId337" Type="http://schemas.openxmlformats.org/officeDocument/2006/relationships/font" Target="fonts/font11.fntdata"/><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306" Type="http://schemas.openxmlformats.org/officeDocument/2006/relationships/slide" Target="slides/slide302.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327" Type="http://schemas.openxmlformats.org/officeDocument/2006/relationships/font" Target="fonts/font1.fntdata"/><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317" Type="http://schemas.openxmlformats.org/officeDocument/2006/relationships/slide" Target="slides/slide313.xml"/><Relationship Id="rId338" Type="http://schemas.openxmlformats.org/officeDocument/2006/relationships/font" Target="fonts/font12.fntdata"/><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slide" Target="slides/slide247.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72" Type="http://schemas.openxmlformats.org/officeDocument/2006/relationships/slide" Target="slides/slide268.xml"/><Relationship Id="rId293" Type="http://schemas.openxmlformats.org/officeDocument/2006/relationships/slide" Target="slides/slide289.xml"/><Relationship Id="rId302" Type="http://schemas.openxmlformats.org/officeDocument/2006/relationships/slide" Target="slides/slide298.xml"/><Relationship Id="rId307" Type="http://schemas.openxmlformats.org/officeDocument/2006/relationships/slide" Target="slides/slide303.xml"/><Relationship Id="rId323" Type="http://schemas.openxmlformats.org/officeDocument/2006/relationships/slide" Target="slides/slide319.xml"/><Relationship Id="rId328" Type="http://schemas.openxmlformats.org/officeDocument/2006/relationships/font" Target="fonts/font2.fntdata"/><Relationship Id="rId344"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241" Type="http://schemas.openxmlformats.org/officeDocument/2006/relationships/slide" Target="slides/slide237.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262" Type="http://schemas.openxmlformats.org/officeDocument/2006/relationships/slide" Target="slides/slide258.xml"/><Relationship Id="rId283" Type="http://schemas.openxmlformats.org/officeDocument/2006/relationships/slide" Target="slides/slide279.xml"/><Relationship Id="rId313" Type="http://schemas.openxmlformats.org/officeDocument/2006/relationships/slide" Target="slides/slide309.xml"/><Relationship Id="rId318" Type="http://schemas.openxmlformats.org/officeDocument/2006/relationships/slide" Target="slides/slide314.xml"/><Relationship Id="rId339" Type="http://schemas.openxmlformats.org/officeDocument/2006/relationships/font" Target="fonts/font13.fntdata"/><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334"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308" Type="http://schemas.openxmlformats.org/officeDocument/2006/relationships/slide" Target="slides/slide304.xml"/><Relationship Id="rId329" Type="http://schemas.openxmlformats.org/officeDocument/2006/relationships/font" Target="fonts/font3.fntdata"/><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340" Type="http://schemas.openxmlformats.org/officeDocument/2006/relationships/font" Target="fonts/font14.fntdata"/><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19" Type="http://schemas.openxmlformats.org/officeDocument/2006/relationships/slide" Target="slides/slide315.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330" Type="http://schemas.openxmlformats.org/officeDocument/2006/relationships/font" Target="fonts/font4.fntdata"/><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309" Type="http://schemas.openxmlformats.org/officeDocument/2006/relationships/slide" Target="slides/slide305.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320" Type="http://schemas.openxmlformats.org/officeDocument/2006/relationships/slide" Target="slides/slide316.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341" Type="http://schemas.openxmlformats.org/officeDocument/2006/relationships/font" Target="fonts/font15.fntdata"/><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310" Type="http://schemas.openxmlformats.org/officeDocument/2006/relationships/slide" Target="slides/slide306.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331" Type="http://schemas.openxmlformats.org/officeDocument/2006/relationships/font" Target="fonts/font5.fntdata"/><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slide" Target="slides/slide296.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321" Type="http://schemas.openxmlformats.org/officeDocument/2006/relationships/slide" Target="slides/slide317.xml"/><Relationship Id="rId342" Type="http://schemas.openxmlformats.org/officeDocument/2006/relationships/font" Target="fonts/font16.fntdata"/><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311" Type="http://schemas.openxmlformats.org/officeDocument/2006/relationships/slide" Target="slides/slide307.xml"/><Relationship Id="rId332" Type="http://schemas.openxmlformats.org/officeDocument/2006/relationships/font" Target="fonts/font6.fntdata"/><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slideMaster" Target="slideMasters/slideMaster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322" Type="http://schemas.openxmlformats.org/officeDocument/2006/relationships/slide" Target="slides/slide318.xml"/><Relationship Id="rId343" Type="http://schemas.openxmlformats.org/officeDocument/2006/relationships/font" Target="fonts/font17.fntdata"/><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312" Type="http://schemas.openxmlformats.org/officeDocument/2006/relationships/slide" Target="slides/slide308.xml"/><Relationship Id="rId333" Type="http://schemas.openxmlformats.org/officeDocument/2006/relationships/font" Target="fonts/font7.fntdata"/><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slideMaster" Target="slideMasters/slideMaster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72E161-F16B-4ED7-88E8-E36A99B2F02D}" type="datetimeFigureOut">
              <a:rPr lang="zh-CN" altLang="en-US" smtClean="0"/>
              <a:t>2018/5/2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847A52-7C44-4859-8FB8-44CAB9899CC4}" type="slidenum">
              <a:rPr lang="zh-CN" altLang="en-US" smtClean="0"/>
              <a:t>‹#›</a:t>
            </a:fld>
            <a:endParaRPr lang="zh-CN" altLang="en-US"/>
          </a:p>
        </p:txBody>
      </p:sp>
    </p:spTree>
    <p:extLst>
      <p:ext uri="{BB962C8B-B14F-4D97-AF65-F5344CB8AC3E}">
        <p14:creationId xmlns:p14="http://schemas.microsoft.com/office/powerpoint/2010/main" val="1728990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E33D186-CE35-4F0B-980D-0E6AE170A296}" type="slidenum">
              <a:rPr lang="zh-CN" altLang="en-US" smtClean="0"/>
              <a:t>3</a:t>
            </a:fld>
            <a:endParaRPr lang="zh-CN" altLang="en-US"/>
          </a:p>
        </p:txBody>
      </p:sp>
    </p:spTree>
    <p:extLst>
      <p:ext uri="{BB962C8B-B14F-4D97-AF65-F5344CB8AC3E}">
        <p14:creationId xmlns:p14="http://schemas.microsoft.com/office/powerpoint/2010/main" val="854944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173069-5AC8-4A27-9317-9375FE9D7833}"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41643905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48F183-7180-4F03-B072-C2730F38846A}"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12579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D91B2C-91E1-4E53-ADB5-0D088B53E805}"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129406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766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2" name="图片 21"/>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0532" y="1"/>
            <a:ext cx="12193587" cy="6856412"/>
          </a:xfrm>
          <a:prstGeom prst="rect">
            <a:avLst/>
          </a:prstGeom>
        </p:spPr>
      </p:pic>
      <p:pic>
        <p:nvPicPr>
          <p:cNvPr id="3" name="Picture 2" descr="E:\计算机网络\计算机网络教材资料\高教社图标4.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72331" y="6181446"/>
            <a:ext cx="2784309" cy="51594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a:off x="204199" y="6302499"/>
            <a:ext cx="3179075" cy="338554"/>
          </a:xfrm>
          <a:prstGeom prst="rect">
            <a:avLst/>
          </a:prstGeom>
        </p:spPr>
        <p:txBody>
          <a:bodyPr wrap="none">
            <a:spAutoFit/>
          </a:bodyPr>
          <a:lstStyle/>
          <a:p>
            <a:pPr lvl="0" fontAlgn="b">
              <a:spcBef>
                <a:spcPct val="0"/>
              </a:spcBef>
              <a:spcAft>
                <a:spcPct val="0"/>
              </a:spcAft>
            </a:pPr>
            <a:r>
              <a:rPr lang="zh-CN" altLang="en-US" sz="1600" dirty="0" smtClean="0">
                <a:solidFill>
                  <a:schemeClr val="bg1">
                    <a:lumMod val="50000"/>
                  </a:schemeClr>
                </a:solidFill>
                <a:latin typeface="微软雅黑" pitchFamily="34" charset="-122"/>
                <a:ea typeface="微软雅黑" pitchFamily="34" charset="-122"/>
                <a:cs typeface="Heiti SC Light"/>
              </a:rPr>
              <a:t>计算机网络技术基础 主编 阚宝朋</a:t>
            </a:r>
            <a:endParaRPr lang="en-US" altLang="zh-CN" sz="1600" dirty="0">
              <a:solidFill>
                <a:schemeClr val="bg1">
                  <a:lumMod val="50000"/>
                </a:schemeClr>
              </a:solidFill>
              <a:latin typeface="微软雅黑" pitchFamily="34" charset="-122"/>
              <a:ea typeface="微软雅黑" pitchFamily="34" charset="-122"/>
              <a:cs typeface="Heiti SC Light"/>
            </a:endParaRPr>
          </a:p>
        </p:txBody>
      </p:sp>
    </p:spTree>
    <p:extLst>
      <p:ext uri="{BB962C8B-B14F-4D97-AF65-F5344CB8AC3E}">
        <p14:creationId xmlns:p14="http://schemas.microsoft.com/office/powerpoint/2010/main" val="78275058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500397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01978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202476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9242780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670644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92699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23C42-2E6C-43A0-9409-8657770E8191}"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矩形 5"/>
          <p:cNvSpPr/>
          <p:nvPr userDrawn="1"/>
        </p:nvSpPr>
        <p:spPr bwMode="auto">
          <a:xfrm>
            <a:off x="437021" y="1258646"/>
            <a:ext cx="11353360" cy="5217458"/>
          </a:xfrm>
          <a:prstGeom prst="rect">
            <a:avLst/>
          </a:prstGeom>
          <a:solidFill>
            <a:schemeClr val="bg1">
              <a:alpha val="40000"/>
            </a:schemeClr>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712788" rtl="0" eaLnBrk="0" fontAlgn="base" latinLnBrk="0" hangingPunct="0">
              <a:lnSpc>
                <a:spcPct val="100000"/>
              </a:lnSpc>
              <a:spcBef>
                <a:spcPct val="0"/>
              </a:spcBef>
              <a:spcAft>
                <a:spcPct val="0"/>
              </a:spcAft>
              <a:buClrTx/>
              <a:buSzTx/>
              <a:buFont typeface="Arial" pitchFamily="34" charset="0"/>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p:txBody>
      </p:sp>
      <p:sp>
        <p:nvSpPr>
          <p:cNvPr id="7" name="任意多边形 6"/>
          <p:cNvSpPr>
            <a:spLocks noChangeArrowheads="1"/>
          </p:cNvSpPr>
          <p:nvPr userDrawn="1"/>
        </p:nvSpPr>
        <p:spPr bwMode="auto">
          <a:xfrm>
            <a:off x="717658" y="96332"/>
            <a:ext cx="8712789" cy="680400"/>
          </a:xfrm>
          <a:custGeom>
            <a:avLst/>
            <a:gdLst>
              <a:gd name="connsiteX0" fmla="*/ 0 w 5962964"/>
              <a:gd name="connsiteY0" fmla="*/ 0 h 680400"/>
              <a:gd name="connsiteX1" fmla="*/ 5608104 w 5962964"/>
              <a:gd name="connsiteY1" fmla="*/ 0 h 680400"/>
              <a:gd name="connsiteX2" fmla="*/ 5612151 w 5962964"/>
              <a:gd name="connsiteY2" fmla="*/ 0 h 680400"/>
              <a:gd name="connsiteX3" fmla="*/ 5612151 w 5962964"/>
              <a:gd name="connsiteY3" fmla="*/ 7760 h 680400"/>
              <a:gd name="connsiteX4" fmla="*/ 5962964 w 5962964"/>
              <a:gd name="connsiteY4" fmla="*/ 680400 h 680400"/>
              <a:gd name="connsiteX5" fmla="*/ 5608104 w 5962964"/>
              <a:gd name="connsiteY5" fmla="*/ 680400 h 680400"/>
              <a:gd name="connsiteX6" fmla="*/ 5608104 w 5962964"/>
              <a:gd name="connsiteY6" fmla="*/ 678519 h 680400"/>
              <a:gd name="connsiteX7" fmla="*/ 0 w 5962964"/>
              <a:gd name="connsiteY7" fmla="*/ 678519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2964" h="680400">
                <a:moveTo>
                  <a:pt x="0" y="0"/>
                </a:moveTo>
                <a:lnTo>
                  <a:pt x="5608104" y="0"/>
                </a:lnTo>
                <a:lnTo>
                  <a:pt x="5612151" y="0"/>
                </a:lnTo>
                <a:lnTo>
                  <a:pt x="5612151" y="7760"/>
                </a:lnTo>
                <a:lnTo>
                  <a:pt x="5962964" y="680400"/>
                </a:lnTo>
                <a:lnTo>
                  <a:pt x="5608104" y="680400"/>
                </a:lnTo>
                <a:lnTo>
                  <a:pt x="5608104" y="678519"/>
                </a:lnTo>
                <a:lnTo>
                  <a:pt x="0" y="678519"/>
                </a:lnTo>
                <a:close/>
              </a:path>
            </a:pathLst>
          </a:custGeom>
          <a:solidFill>
            <a:srgbClr val="006BBC"/>
          </a:solidFill>
          <a:ln>
            <a:noFill/>
          </a:ln>
        </p:spPr>
        <p:txBody>
          <a:bodyPr wrap="square">
            <a:no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810" dirty="0">
                <a:solidFill>
                  <a:srgbClr val="FFFFFF"/>
                </a:solidFill>
                <a:latin typeface="方正粗宋简体" pitchFamily="65" charset="-122"/>
                <a:ea typeface="方正粗宋简体" pitchFamily="65" charset="-122"/>
              </a:rPr>
              <a:t>     </a:t>
            </a:r>
            <a:endParaRPr lang="en-US" altLang="zh-CN" sz="3810" dirty="0">
              <a:solidFill>
                <a:srgbClr val="FFFFFF"/>
              </a:solidFill>
              <a:latin typeface="方正粗宋简体" pitchFamily="65" charset="-122"/>
              <a:ea typeface="方正粗宋简体" pitchFamily="65" charset="-122"/>
              <a:sym typeface="微软雅黑" pitchFamily="34" charset="-122"/>
            </a:endParaRPr>
          </a:p>
        </p:txBody>
      </p:sp>
      <p:sp>
        <p:nvSpPr>
          <p:cNvPr id="8" name="椭圆 7"/>
          <p:cNvSpPr/>
          <p:nvPr userDrawn="1"/>
        </p:nvSpPr>
        <p:spPr bwMode="auto">
          <a:xfrm>
            <a:off x="-44857" y="-39111"/>
            <a:ext cx="963756" cy="951286"/>
          </a:xfrm>
          <a:prstGeom prst="ellipse">
            <a:avLst/>
          </a:prstGeom>
          <a:solidFill>
            <a:srgbClr val="F8F8F8"/>
          </a:solidFill>
          <a:ln>
            <a:solidFill>
              <a:srgbClr val="065192"/>
            </a:solidFill>
          </a:ln>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3130"/>
            <a:r>
              <a:rPr lang="en-US" altLang="zh-CN" sz="3810" dirty="0" smtClean="0">
                <a:solidFill>
                  <a:srgbClr val="0070C0"/>
                </a:solidFill>
                <a:latin typeface="Bodoni MT Black" pitchFamily="18" charset="0"/>
                <a:ea typeface="长城特粗宋体" pitchFamily="49" charset="-122"/>
              </a:rPr>
              <a:t>1</a:t>
            </a:r>
            <a:endParaRPr lang="zh-CN" altLang="en-US" sz="3810" dirty="0">
              <a:solidFill>
                <a:srgbClr val="0070C0"/>
              </a:solidFill>
              <a:latin typeface="Bodoni MT Black" pitchFamily="18" charset="0"/>
              <a:ea typeface="长城特粗宋体" pitchFamily="49" charset="-122"/>
            </a:endParaRPr>
          </a:p>
        </p:txBody>
      </p:sp>
      <p:sp>
        <p:nvSpPr>
          <p:cNvPr id="9" name="矩形 8"/>
          <p:cNvSpPr/>
          <p:nvPr userDrawn="1"/>
        </p:nvSpPr>
        <p:spPr>
          <a:xfrm>
            <a:off x="1037221" y="121315"/>
            <a:ext cx="2031325" cy="646331"/>
          </a:xfrm>
          <a:prstGeom prst="rect">
            <a:avLst/>
          </a:prstGeom>
        </p:spPr>
        <p:txBody>
          <a:bodyPr wrap="none">
            <a:spAutoFit/>
          </a:bodyPr>
          <a:lstStyle/>
          <a:p>
            <a:pPr>
              <a:defRPr/>
            </a:pPr>
            <a:r>
              <a:rPr lang="zh-CN" altLang="en-US" sz="3600" b="1" dirty="0" smtClean="0">
                <a:solidFill>
                  <a:schemeClr val="bg1"/>
                </a:solidFill>
                <a:latin typeface="微软雅黑" panose="020B0503020204020204" pitchFamily="34" charset="-122"/>
                <a:ea typeface="微软雅黑" panose="020B0503020204020204" pitchFamily="34" charset="-122"/>
              </a:rPr>
              <a:t>知识内容</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userDrawn="1"/>
        </p:nvCxnSpPr>
        <p:spPr bwMode="auto">
          <a:xfrm>
            <a:off x="819746" y="767646"/>
            <a:ext cx="11047931" cy="0"/>
          </a:xfrm>
          <a:prstGeom prst="line">
            <a:avLst/>
          </a:prstGeom>
          <a:solidFill>
            <a:srgbClr val="484849"/>
          </a:solidFill>
          <a:ln w="9525" cap="flat" cmpd="sng" algn="ctr">
            <a:solidFill>
              <a:srgbClr val="06519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六边形 10"/>
          <p:cNvSpPr/>
          <p:nvPr userDrawn="1"/>
        </p:nvSpPr>
        <p:spPr>
          <a:xfrm>
            <a:off x="11314055" y="431471"/>
            <a:ext cx="723015" cy="649269"/>
          </a:xfrm>
          <a:prstGeom prst="hexagon">
            <a:avLst/>
          </a:prstGeom>
          <a:solidFill>
            <a:srgbClr val="0070C0"/>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dirty="0" smtClean="0">
                <a:solidFill>
                  <a:schemeClr val="bg1"/>
                </a:solidFill>
                <a:latin typeface="方正粗倩简体" panose="03000509000000000000" pitchFamily="65" charset="-122"/>
                <a:ea typeface="方正粗倩简体" panose="03000509000000000000" pitchFamily="65" charset="-122"/>
              </a:rPr>
              <a:t>教</a:t>
            </a:r>
            <a:endParaRPr lang="zh-CN" altLang="en-US" sz="2800" dirty="0">
              <a:solidFill>
                <a:schemeClr val="bg1"/>
              </a:soli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202788552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906536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045641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6095828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7967704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021526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4113036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030443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1386539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27617634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4115515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2BD9F5-989C-4B40-92AA-FD18A8413481}"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149737415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964490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21636349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0728699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16691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1213254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1062854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2055163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6151939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112614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66365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71A544-EDEF-416D-B796-3F89C9BC73BA}"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3668387361"/>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009817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75215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9942171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188778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20492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3498266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08683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B3D1F1-E986-4393-88D2-4CF42CC0999E}" type="datetime1">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46233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84209E-35C6-42ED-9006-36A9C92F91D7}" type="datetime1">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592790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F64550-687E-4910-BEF1-041C6D709BC5}" type="datetime1">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
        <p:nvSpPr>
          <p:cNvPr id="5" name="矩形 4"/>
          <p:cNvSpPr/>
          <p:nvPr userDrawn="1"/>
        </p:nvSpPr>
        <p:spPr bwMode="auto">
          <a:xfrm>
            <a:off x="437021" y="1258646"/>
            <a:ext cx="11353360" cy="5217458"/>
          </a:xfrm>
          <a:prstGeom prst="rect">
            <a:avLst/>
          </a:prstGeom>
          <a:solidFill>
            <a:schemeClr val="bg1">
              <a:alpha val="40000"/>
            </a:schemeClr>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712788" rtl="0" eaLnBrk="0" fontAlgn="base" latinLnBrk="0" hangingPunct="0">
              <a:lnSpc>
                <a:spcPct val="100000"/>
              </a:lnSpc>
              <a:spcBef>
                <a:spcPct val="0"/>
              </a:spcBef>
              <a:spcAft>
                <a:spcPct val="0"/>
              </a:spcAft>
              <a:buClrTx/>
              <a:buSzTx/>
              <a:buFont typeface="Arial" pitchFamily="34" charset="0"/>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p:txBody>
      </p:sp>
      <p:sp>
        <p:nvSpPr>
          <p:cNvPr id="6" name="任意多边形 5"/>
          <p:cNvSpPr>
            <a:spLocks noChangeArrowheads="1"/>
          </p:cNvSpPr>
          <p:nvPr userDrawn="1"/>
        </p:nvSpPr>
        <p:spPr bwMode="auto">
          <a:xfrm>
            <a:off x="717658" y="96332"/>
            <a:ext cx="8712789" cy="680400"/>
          </a:xfrm>
          <a:custGeom>
            <a:avLst/>
            <a:gdLst>
              <a:gd name="connsiteX0" fmla="*/ 0 w 5962964"/>
              <a:gd name="connsiteY0" fmla="*/ 0 h 680400"/>
              <a:gd name="connsiteX1" fmla="*/ 5608104 w 5962964"/>
              <a:gd name="connsiteY1" fmla="*/ 0 h 680400"/>
              <a:gd name="connsiteX2" fmla="*/ 5612151 w 5962964"/>
              <a:gd name="connsiteY2" fmla="*/ 0 h 680400"/>
              <a:gd name="connsiteX3" fmla="*/ 5612151 w 5962964"/>
              <a:gd name="connsiteY3" fmla="*/ 7760 h 680400"/>
              <a:gd name="connsiteX4" fmla="*/ 5962964 w 5962964"/>
              <a:gd name="connsiteY4" fmla="*/ 680400 h 680400"/>
              <a:gd name="connsiteX5" fmla="*/ 5608104 w 5962964"/>
              <a:gd name="connsiteY5" fmla="*/ 680400 h 680400"/>
              <a:gd name="connsiteX6" fmla="*/ 5608104 w 5962964"/>
              <a:gd name="connsiteY6" fmla="*/ 678519 h 680400"/>
              <a:gd name="connsiteX7" fmla="*/ 0 w 5962964"/>
              <a:gd name="connsiteY7" fmla="*/ 678519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2964" h="680400">
                <a:moveTo>
                  <a:pt x="0" y="0"/>
                </a:moveTo>
                <a:lnTo>
                  <a:pt x="5608104" y="0"/>
                </a:lnTo>
                <a:lnTo>
                  <a:pt x="5612151" y="0"/>
                </a:lnTo>
                <a:lnTo>
                  <a:pt x="5612151" y="7760"/>
                </a:lnTo>
                <a:lnTo>
                  <a:pt x="5962964" y="680400"/>
                </a:lnTo>
                <a:lnTo>
                  <a:pt x="5608104" y="680400"/>
                </a:lnTo>
                <a:lnTo>
                  <a:pt x="5608104" y="678519"/>
                </a:lnTo>
                <a:lnTo>
                  <a:pt x="0" y="678519"/>
                </a:lnTo>
                <a:close/>
              </a:path>
            </a:pathLst>
          </a:custGeom>
          <a:solidFill>
            <a:srgbClr val="006BBC"/>
          </a:solidFill>
          <a:ln>
            <a:noFill/>
          </a:ln>
        </p:spPr>
        <p:txBody>
          <a:bodyPr wrap="square">
            <a:no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810" dirty="0">
                <a:solidFill>
                  <a:srgbClr val="FFFFFF"/>
                </a:solidFill>
                <a:latin typeface="方正粗宋简体" pitchFamily="65" charset="-122"/>
                <a:ea typeface="方正粗宋简体" pitchFamily="65" charset="-122"/>
              </a:rPr>
              <a:t>     </a:t>
            </a:r>
            <a:endParaRPr lang="en-US" altLang="zh-CN" sz="3810" dirty="0">
              <a:solidFill>
                <a:srgbClr val="FFFFFF"/>
              </a:solidFill>
              <a:latin typeface="方正粗宋简体" pitchFamily="65" charset="-122"/>
              <a:ea typeface="方正粗宋简体" pitchFamily="65" charset="-122"/>
              <a:sym typeface="微软雅黑" pitchFamily="34" charset="-122"/>
            </a:endParaRPr>
          </a:p>
        </p:txBody>
      </p:sp>
      <p:sp>
        <p:nvSpPr>
          <p:cNvPr id="7" name="椭圆 6"/>
          <p:cNvSpPr/>
          <p:nvPr userDrawn="1"/>
        </p:nvSpPr>
        <p:spPr bwMode="auto">
          <a:xfrm>
            <a:off x="-44857" y="-39111"/>
            <a:ext cx="963756" cy="951286"/>
          </a:xfrm>
          <a:prstGeom prst="ellipse">
            <a:avLst/>
          </a:prstGeom>
          <a:solidFill>
            <a:srgbClr val="F8F8F8"/>
          </a:solidFill>
          <a:ln>
            <a:solidFill>
              <a:srgbClr val="065192"/>
            </a:solidFill>
          </a:ln>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3130"/>
            <a:r>
              <a:rPr lang="en-US" altLang="zh-CN" sz="3810" dirty="0" smtClean="0">
                <a:solidFill>
                  <a:srgbClr val="0070C0"/>
                </a:solidFill>
                <a:latin typeface="Bodoni MT Black" pitchFamily="18" charset="0"/>
                <a:ea typeface="长城特粗宋体" pitchFamily="49" charset="-122"/>
              </a:rPr>
              <a:t>1</a:t>
            </a:r>
            <a:endParaRPr lang="zh-CN" altLang="en-US" sz="3810" dirty="0">
              <a:solidFill>
                <a:srgbClr val="0070C0"/>
              </a:solidFill>
              <a:latin typeface="Bodoni MT Black" pitchFamily="18" charset="0"/>
              <a:ea typeface="长城特粗宋体" pitchFamily="49" charset="-122"/>
            </a:endParaRPr>
          </a:p>
        </p:txBody>
      </p:sp>
      <p:sp>
        <p:nvSpPr>
          <p:cNvPr id="8" name="矩形 7"/>
          <p:cNvSpPr/>
          <p:nvPr userDrawn="1"/>
        </p:nvSpPr>
        <p:spPr>
          <a:xfrm>
            <a:off x="1037221" y="121315"/>
            <a:ext cx="2031325" cy="646331"/>
          </a:xfrm>
          <a:prstGeom prst="rect">
            <a:avLst/>
          </a:prstGeom>
        </p:spPr>
        <p:txBody>
          <a:bodyPr wrap="none">
            <a:spAutoFit/>
          </a:bodyPr>
          <a:lstStyle/>
          <a:p>
            <a:pPr>
              <a:defRPr/>
            </a:pPr>
            <a:r>
              <a:rPr lang="zh-CN" altLang="en-US" sz="3600" b="1" dirty="0" smtClean="0">
                <a:solidFill>
                  <a:schemeClr val="bg1"/>
                </a:solidFill>
                <a:latin typeface="微软雅黑" panose="020B0503020204020204" pitchFamily="34" charset="-122"/>
                <a:ea typeface="微软雅黑" panose="020B0503020204020204" pitchFamily="34" charset="-122"/>
              </a:rPr>
              <a:t>知识内容</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userDrawn="1"/>
        </p:nvCxnSpPr>
        <p:spPr bwMode="auto">
          <a:xfrm>
            <a:off x="819746" y="767646"/>
            <a:ext cx="11047931" cy="0"/>
          </a:xfrm>
          <a:prstGeom prst="line">
            <a:avLst/>
          </a:prstGeom>
          <a:solidFill>
            <a:srgbClr val="484849"/>
          </a:solidFill>
          <a:ln w="9525" cap="flat" cmpd="sng" algn="ctr">
            <a:solidFill>
              <a:srgbClr val="06519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六边形 9"/>
          <p:cNvSpPr/>
          <p:nvPr userDrawn="1"/>
        </p:nvSpPr>
        <p:spPr>
          <a:xfrm>
            <a:off x="11314055" y="431471"/>
            <a:ext cx="723015" cy="649269"/>
          </a:xfrm>
          <a:prstGeom prst="hexagon">
            <a:avLst/>
          </a:prstGeom>
          <a:solidFill>
            <a:srgbClr val="0070C0"/>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dirty="0" smtClean="0">
                <a:solidFill>
                  <a:schemeClr val="bg1"/>
                </a:solidFill>
                <a:latin typeface="方正粗倩简体" panose="03000509000000000000" pitchFamily="65" charset="-122"/>
                <a:ea typeface="方正粗倩简体" panose="03000509000000000000" pitchFamily="65" charset="-122"/>
              </a:rPr>
              <a:t>教</a:t>
            </a:r>
            <a:endParaRPr lang="zh-CN" altLang="en-US" sz="2800" dirty="0">
              <a:solidFill>
                <a:schemeClr val="bg1"/>
              </a:soli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20278933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80BD2-4B2E-4B34-984C-DCE172BBB9FE}"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3074046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906533-A400-493A-8456-C011FB059759}"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6495053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DCB72F-4D02-4ECB-9C46-51560105E05C}" type="datetime1">
              <a:rPr lang="zh-CN" altLang="en-US" smtClean="0"/>
              <a:t>2018/5/2 Wednesday</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2275784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4" r:id="rId12"/>
    <p:sldLayoutId id="2147483711" r:id="rId1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19953357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79408229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242668107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hyperlink" Target="&#20223;&#30495;/&#27169;&#22359;3/xm12-1.DSN" TargetMode="Externa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hyperlink" Target="&#20223;&#30495;/&#27169;&#22359;3/xm12-2.DSN" TargetMode="Externa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hyperlink" Target="&#20223;&#30495;/&#27169;&#22359;3/xm12-3.DSN" TargetMode="Externa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hyperlink" Target="&#20223;&#30495;/&#27169;&#22359;3/xm12-4.DSN" TargetMode="Externa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hyperlink" Target="&#20223;&#30495;/&#27169;&#22359;3/xm13-1.DSN" TargetMode="Externa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hyperlink" Target="&#20223;&#30495;/&#27169;&#22359;3/xm14-1.DSN" TargetMode="Externa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hyperlink" Target="&#20223;&#30495;/&#27169;&#22359;3/xm14-2.DSN" TargetMode="External"/><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hyperlink" Target="&#20223;&#30495;/&#27169;&#22359;3/xm15-1.DSN" TargetMode="External"/><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hyperlink" Target="&#20223;&#30495;/&#27169;&#22359;3/xm15-2.DSN" TargetMode="External"/><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hyperlink" Target="&#20223;&#30495;/&#27169;&#22359;3/xm15-3.DSN"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2" Type="http://schemas.openxmlformats.org/officeDocument/2006/relationships/hyperlink" Target="&#20223;&#30495;/&#27169;&#22359;3/xm15-4.DSN" TargetMode="External"/><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2" Type="http://schemas.openxmlformats.org/officeDocument/2006/relationships/hyperlink" Target="&#20223;&#30495;/&#27169;&#22359;3/xm16.DSN" TargetMode="External"/><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20223;&#30495;/&#27169;&#22359;3/xm10-1.DSN"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hyperlink" Target="&#20223;&#30495;/&#27169;&#22359;3/xm11-1.DSN"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hyperlink" Target="&#20223;&#30495;/&#27169;&#22359;3/xm11-2.DSN" TargetMode="External"/><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hyperlink" Target="&#20223;&#30495;/&#27169;&#22359;3/xm11-3.DSN" TargetMode="Externa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hyperlink" Target="&#20223;&#30495;/&#27169;&#22359;3/xm11-4.DSN" TargetMode="Externa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5" y="0"/>
            <a:ext cx="12193624" cy="6858000"/>
          </a:xfrm>
          <a:prstGeom prst="rect">
            <a:avLst/>
          </a:prstGeom>
          <a:solidFill>
            <a:schemeClr val="bg1"/>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8000" smtClean="0">
                <a:solidFill>
                  <a:srgbClr val="FF0000"/>
                </a:solidFill>
                <a:latin typeface="方正粗倩简体" panose="03000509000000000000" pitchFamily="65" charset="-122"/>
                <a:ea typeface="方正粗倩简体" panose="03000509000000000000" pitchFamily="65" charset="-122"/>
              </a:rPr>
              <a:t>····················</a:t>
            </a:r>
            <a:endParaRPr lang="zh-CN" altLang="en-US" sz="8000" dirty="0">
              <a:solidFill>
                <a:srgbClr val="FF0000"/>
              </a:solidFill>
              <a:latin typeface="方正粗倩简体" panose="03000509000000000000" pitchFamily="65" charset="-122"/>
              <a:ea typeface="方正粗倩简体" panose="03000509000000000000" pitchFamily="65" charset="-122"/>
            </a:endParaRPr>
          </a:p>
        </p:txBody>
      </p:sp>
      <p:sp>
        <p:nvSpPr>
          <p:cNvPr id="3" name="Rectangle 6"/>
          <p:cNvSpPr/>
          <p:nvPr/>
        </p:nvSpPr>
        <p:spPr>
          <a:xfrm>
            <a:off x="1" y="3052171"/>
            <a:ext cx="12202632" cy="36175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六边形 6"/>
          <p:cNvSpPr/>
          <p:nvPr/>
        </p:nvSpPr>
        <p:spPr>
          <a:xfrm>
            <a:off x="3413041"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教</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3" name="六边形 12"/>
          <p:cNvSpPr/>
          <p:nvPr/>
        </p:nvSpPr>
        <p:spPr>
          <a:xfrm>
            <a:off x="5951985"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学</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4" name="六边形 13"/>
          <p:cNvSpPr/>
          <p:nvPr/>
        </p:nvSpPr>
        <p:spPr>
          <a:xfrm>
            <a:off x="8527853"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练</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9" name="五边形 18"/>
          <p:cNvSpPr/>
          <p:nvPr/>
        </p:nvSpPr>
        <p:spPr>
          <a:xfrm rot="5400000">
            <a:off x="1226035" y="714885"/>
            <a:ext cx="741272" cy="107983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p:cNvSpPr/>
          <p:nvPr/>
        </p:nvSpPr>
        <p:spPr>
          <a:xfrm>
            <a:off x="1056753" y="0"/>
            <a:ext cx="1079839" cy="8841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B0F0"/>
              </a:solidFill>
            </a:endParaRPr>
          </a:p>
        </p:txBody>
      </p:sp>
      <p:sp>
        <p:nvSpPr>
          <p:cNvPr id="21" name="TextBox 20"/>
          <p:cNvSpPr txBox="1"/>
          <p:nvPr/>
        </p:nvSpPr>
        <p:spPr>
          <a:xfrm>
            <a:off x="2045386" y="127568"/>
            <a:ext cx="4289511" cy="461665"/>
          </a:xfrm>
          <a:prstGeom prst="rect">
            <a:avLst/>
          </a:prstGeom>
          <a:noFill/>
        </p:spPr>
        <p:txBody>
          <a:bodyPr wrap="square">
            <a:spAutoFit/>
          </a:bodyPr>
          <a:lstStyle/>
          <a:p>
            <a:pPr algn="ct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模块</a:t>
            </a:r>
            <a:r>
              <a:rPr lang="en-US" altLang="zh-CN" sz="2400" b="1" dirty="0" smtClean="0">
                <a:solidFill>
                  <a:schemeClr val="accent1">
                    <a:lumMod val="75000"/>
                  </a:schemeClr>
                </a:solidFill>
                <a:latin typeface="微软雅黑" pitchFamily="34" charset="-122"/>
                <a:ea typeface="微软雅黑" pitchFamily="34" charset="-122"/>
                <a:cs typeface="经典繁仿黑" pitchFamily="49" charset="-122"/>
              </a:rPr>
              <a:t>3</a:t>
            </a: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  </a:t>
            </a:r>
            <a:r>
              <a:rPr lang="en-US" altLang="zh-CN" sz="2400" b="1" dirty="0" smtClean="0">
                <a:solidFill>
                  <a:schemeClr val="accent1">
                    <a:lumMod val="75000"/>
                  </a:schemeClr>
                </a:solidFill>
                <a:latin typeface="微软雅黑" pitchFamily="34" charset="-122"/>
                <a:ea typeface="微软雅黑" pitchFamily="34" charset="-122"/>
                <a:cs typeface="经典繁仿黑" pitchFamily="49" charset="-122"/>
              </a:rPr>
              <a:t>C51</a:t>
            </a: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程序设计及</a:t>
            </a: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应用 </a:t>
            </a:r>
            <a:endParaRPr lang="en-US" altLang="zh-CN" sz="2400" b="1" dirty="0">
              <a:solidFill>
                <a:schemeClr val="accent1">
                  <a:lumMod val="75000"/>
                </a:schemeClr>
              </a:solidFill>
              <a:latin typeface="微软雅黑" pitchFamily="34" charset="-122"/>
              <a:ea typeface="微软雅黑" pitchFamily="34" charset="-122"/>
              <a:cs typeface="经典繁仿黑" pitchFamily="49" charset="-122"/>
            </a:endParaRPr>
          </a:p>
        </p:txBody>
      </p:sp>
      <p:sp>
        <p:nvSpPr>
          <p:cNvPr id="22" name="矩形 21"/>
          <p:cNvSpPr/>
          <p:nvPr/>
        </p:nvSpPr>
        <p:spPr>
          <a:xfrm>
            <a:off x="4944140" y="884168"/>
            <a:ext cx="7247859" cy="43988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23" name="矩形 22"/>
          <p:cNvSpPr/>
          <p:nvPr/>
        </p:nvSpPr>
        <p:spPr>
          <a:xfrm>
            <a:off x="1492733" y="896233"/>
            <a:ext cx="207875" cy="207875"/>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28946" y="1736971"/>
            <a:ext cx="6397905" cy="707886"/>
          </a:xfrm>
          <a:prstGeom prst="rect">
            <a:avLst/>
          </a:prstGeom>
        </p:spPr>
        <p:txBody>
          <a:bodyPr wrap="none">
            <a:spAutoFit/>
          </a:bodyPr>
          <a:lstStyle/>
          <a:p>
            <a:pPr>
              <a:spcBef>
                <a:spcPct val="50000"/>
              </a:spcBef>
            </a:pP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模块</a:t>
            </a:r>
            <a:r>
              <a:rPr lang="en-US" altLang="zh-CN" sz="4000" b="1" dirty="0" smtClean="0">
                <a:solidFill>
                  <a:schemeClr val="accent1">
                    <a:lumMod val="75000"/>
                  </a:schemeClr>
                </a:solidFill>
                <a:latin typeface="微软雅黑" panose="020B0503020204020204" pitchFamily="34" charset="-122"/>
                <a:ea typeface="微软雅黑" panose="020B0503020204020204" pitchFamily="34" charset="-122"/>
              </a:rPr>
              <a:t>3</a:t>
            </a: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 </a:t>
            </a:r>
            <a:r>
              <a:rPr lang="en-US" altLang="zh-CN" sz="4000" b="1" dirty="0" smtClean="0">
                <a:solidFill>
                  <a:schemeClr val="accent1">
                    <a:lumMod val="75000"/>
                  </a:schemeClr>
                </a:solidFill>
                <a:latin typeface="微软雅黑" panose="020B0503020204020204" pitchFamily="34" charset="-122"/>
                <a:ea typeface="微软雅黑" panose="020B0503020204020204" pitchFamily="34" charset="-122"/>
              </a:rPr>
              <a:t>C51</a:t>
            </a: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程序设计及</a:t>
            </a: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应用 </a:t>
            </a:r>
            <a:endParaRPr lang="en-US" altLang="zh-CN" sz="40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矩形 24"/>
          <p:cNvSpPr>
            <a:spLocks noChangeArrowheads="1"/>
          </p:cNvSpPr>
          <p:nvPr/>
        </p:nvSpPr>
        <p:spPr bwMode="auto">
          <a:xfrm>
            <a:off x="7861" y="2867598"/>
            <a:ext cx="12194896" cy="13332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99">
              <a:solidFill>
                <a:srgbClr val="993527"/>
              </a:solidFill>
            </a:endParaRPr>
          </a:p>
        </p:txBody>
      </p:sp>
      <p:sp>
        <p:nvSpPr>
          <p:cNvPr id="24" name="矩形 24"/>
          <p:cNvSpPr>
            <a:spLocks noChangeArrowheads="1"/>
          </p:cNvSpPr>
          <p:nvPr/>
        </p:nvSpPr>
        <p:spPr bwMode="auto">
          <a:xfrm>
            <a:off x="-2897" y="6724675"/>
            <a:ext cx="12194896" cy="13332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99">
              <a:solidFill>
                <a:srgbClr val="993527"/>
              </a:solidFill>
            </a:endParaRPr>
          </a:p>
        </p:txBody>
      </p:sp>
      <p:sp>
        <p:nvSpPr>
          <p:cNvPr id="26" name="椭圆 25"/>
          <p:cNvSpPr/>
          <p:nvPr/>
        </p:nvSpPr>
        <p:spPr>
          <a:xfrm>
            <a:off x="21377" y="1679112"/>
            <a:ext cx="2115214" cy="2115214"/>
          </a:xfrm>
          <a:prstGeom prst="ellipse">
            <a:avLst/>
          </a:prstGeom>
          <a:solidFill>
            <a:srgbClr val="00B050"/>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Bodoni MT Black" pitchFamily="18" charset="0"/>
              </a:rPr>
              <a:t>3</a:t>
            </a:r>
            <a:endParaRPr lang="zh-CN" altLang="en-US" sz="7200" dirty="0">
              <a:latin typeface="Bodoni MT Black" pitchFamily="18" charset="0"/>
            </a:endParaRPr>
          </a:p>
        </p:txBody>
      </p:sp>
      <p:cxnSp>
        <p:nvCxnSpPr>
          <p:cNvPr id="27" name="直接连接符 26"/>
          <p:cNvCxnSpPr/>
          <p:nvPr/>
        </p:nvCxnSpPr>
        <p:spPr>
          <a:xfrm flipV="1">
            <a:off x="2723645" y="2444857"/>
            <a:ext cx="5934323" cy="3769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75643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537721" y="211782"/>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
        <p:nvSpPr>
          <p:cNvPr id="9219" name="Text Box 3"/>
          <p:cNvSpPr txBox="1">
            <a:spLocks noChangeArrowheads="1"/>
          </p:cNvSpPr>
          <p:nvPr/>
        </p:nvSpPr>
        <p:spPr bwMode="auto">
          <a:xfrm>
            <a:off x="1833564" y="2205039"/>
            <a:ext cx="83724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 C51</a:t>
            </a:r>
            <a:r>
              <a:rPr lang="zh-CN" altLang="en-US" sz="2800" b="1" dirty="0"/>
              <a:t>语言</a:t>
            </a:r>
            <a:r>
              <a:rPr lang="zh-CN" altLang="en-US" sz="2800" b="1" dirty="0" smtClean="0"/>
              <a:t>程序设计及应用</a:t>
            </a:r>
            <a:r>
              <a:rPr lang="zh-CN" altLang="en-US" sz="2800" dirty="0" smtClean="0"/>
              <a:t> </a:t>
            </a:r>
            <a:endParaRPr lang="en-US" altLang="zh-CN" sz="2800" dirty="0"/>
          </a:p>
          <a:p>
            <a:r>
              <a:rPr lang="zh-CN" altLang="en-US" sz="2800" b="1" dirty="0">
                <a:solidFill>
                  <a:srgbClr val="FF0000"/>
                </a:solidFill>
              </a:rPr>
              <a:t>学习目的</a:t>
            </a:r>
            <a:endParaRPr lang="zh-CN" altLang="en-US" sz="2800" dirty="0">
              <a:solidFill>
                <a:srgbClr val="FF0000"/>
              </a:solidFill>
            </a:endParaRPr>
          </a:p>
          <a:p>
            <a:r>
              <a:rPr lang="en-US" altLang="zh-CN" sz="2800" dirty="0"/>
              <a:t> (1)</a:t>
            </a:r>
            <a:r>
              <a:rPr lang="zh-CN" altLang="en-US" sz="2800" dirty="0"/>
              <a:t>了解单片机</a:t>
            </a:r>
            <a:r>
              <a:rPr lang="en-US" altLang="zh-CN" sz="2800" dirty="0"/>
              <a:t>C</a:t>
            </a:r>
            <a:r>
              <a:rPr lang="zh-CN" altLang="en-US" sz="2800" dirty="0"/>
              <a:t>语言；</a:t>
            </a:r>
          </a:p>
          <a:p>
            <a:r>
              <a:rPr lang="en-US" altLang="zh-CN" sz="2800" dirty="0"/>
              <a:t> (2)</a:t>
            </a:r>
            <a:r>
              <a:rPr lang="zh-CN" altLang="en-US" sz="2800" dirty="0"/>
              <a:t>掌握</a:t>
            </a:r>
            <a:r>
              <a:rPr lang="en-US" altLang="zh-CN" sz="2800" dirty="0"/>
              <a:t>C51</a:t>
            </a:r>
            <a:r>
              <a:rPr lang="zh-CN" altLang="en-US" sz="2800" dirty="0"/>
              <a:t>数据类型；</a:t>
            </a:r>
            <a:endParaRPr lang="en-US" altLang="zh-CN" sz="2800" dirty="0"/>
          </a:p>
          <a:p>
            <a:r>
              <a:rPr lang="zh-CN" altLang="en-US" sz="2800" dirty="0"/>
              <a:t> </a:t>
            </a:r>
            <a:r>
              <a:rPr lang="en-US" altLang="zh-CN" sz="2800" dirty="0"/>
              <a:t>(3)</a:t>
            </a:r>
            <a:r>
              <a:rPr lang="zh-CN" altLang="en-US" sz="2800" dirty="0"/>
              <a:t>掌握 </a:t>
            </a:r>
            <a:r>
              <a:rPr lang="en-US" altLang="zh-CN" sz="2800" dirty="0"/>
              <a:t>C51</a:t>
            </a:r>
            <a:r>
              <a:rPr lang="zh-CN" altLang="en-US" sz="2800" dirty="0"/>
              <a:t>的运算符；</a:t>
            </a:r>
          </a:p>
          <a:p>
            <a:r>
              <a:rPr lang="en-US" altLang="zh-CN" sz="2800" dirty="0"/>
              <a:t> (4)</a:t>
            </a:r>
            <a:r>
              <a:rPr lang="zh-CN" altLang="en-US" sz="2800" dirty="0"/>
              <a:t>掌握</a:t>
            </a:r>
            <a:r>
              <a:rPr lang="en-US" altLang="zh-CN" sz="2800" dirty="0"/>
              <a:t>C51</a:t>
            </a:r>
            <a:r>
              <a:rPr lang="zh-CN" altLang="en-US" sz="2800" dirty="0"/>
              <a:t>流程控制语句；</a:t>
            </a:r>
          </a:p>
          <a:p>
            <a:r>
              <a:rPr lang="en-US" altLang="zh-CN" sz="2800" dirty="0"/>
              <a:t> (5)</a:t>
            </a:r>
            <a:r>
              <a:rPr lang="zh-CN" altLang="en-US" sz="2800" dirty="0"/>
              <a:t>掌握</a:t>
            </a:r>
            <a:r>
              <a:rPr lang="en-US" altLang="zh-CN" sz="2800" dirty="0"/>
              <a:t>C51</a:t>
            </a:r>
            <a:r>
              <a:rPr lang="zh-CN" altLang="en-US" sz="2800" dirty="0"/>
              <a:t>的数组；</a:t>
            </a:r>
            <a:endParaRPr lang="en-US" altLang="zh-CN" sz="2800" dirty="0"/>
          </a:p>
          <a:p>
            <a:r>
              <a:rPr lang="en-US" altLang="zh-CN" sz="2800" dirty="0"/>
              <a:t> (6)</a:t>
            </a:r>
            <a:r>
              <a:rPr lang="zh-CN" altLang="en-US" sz="2800" dirty="0"/>
              <a:t>掌握</a:t>
            </a:r>
            <a:r>
              <a:rPr lang="en-US" altLang="zh-CN" sz="2800" dirty="0"/>
              <a:t>C51</a:t>
            </a:r>
            <a:r>
              <a:rPr lang="zh-CN" altLang="en-US" sz="2800" dirty="0"/>
              <a:t>的指针；</a:t>
            </a:r>
            <a:endParaRPr lang="en-US" altLang="zh-CN" sz="2800" dirty="0"/>
          </a:p>
          <a:p>
            <a:r>
              <a:rPr lang="en-US" altLang="zh-CN" sz="2800" dirty="0"/>
              <a:t> (7)</a:t>
            </a:r>
            <a:r>
              <a:rPr lang="zh-CN" altLang="en-US" sz="2800" dirty="0"/>
              <a:t>掌握</a:t>
            </a:r>
            <a:r>
              <a:rPr lang="en-US" altLang="zh-CN" sz="2800" dirty="0"/>
              <a:t>C51</a:t>
            </a:r>
            <a:r>
              <a:rPr lang="zh-CN" altLang="en-US" sz="2800" dirty="0"/>
              <a:t>的函数。</a:t>
            </a:r>
          </a:p>
        </p:txBody>
      </p:sp>
    </p:spTree>
    <p:extLst>
      <p:ext uri="{BB962C8B-B14F-4D97-AF65-F5344CB8AC3E}">
        <p14:creationId xmlns:p14="http://schemas.microsoft.com/office/powerpoint/2010/main" val="30912200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5248276" y="2190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800"/>
          </a:p>
        </p:txBody>
      </p:sp>
      <p:sp>
        <p:nvSpPr>
          <p:cNvPr id="101379" name="Text Box 3"/>
          <p:cNvSpPr txBox="1">
            <a:spLocks noChangeArrowheads="1"/>
          </p:cNvSpPr>
          <p:nvPr/>
        </p:nvSpPr>
        <p:spPr bwMode="auto">
          <a:xfrm>
            <a:off x="1755776" y="1700213"/>
            <a:ext cx="837247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逻辑运算符和逻辑表达式及优先级</a:t>
            </a:r>
            <a:endParaRPr lang="zh-CN" altLang="en-US" sz="2800"/>
          </a:p>
          <a:p>
            <a:r>
              <a:rPr lang="zh-CN" altLang="en-US" sz="2800"/>
              <a:t>（</a:t>
            </a:r>
            <a:r>
              <a:rPr lang="en-US" altLang="zh-CN" sz="2800"/>
              <a:t>1</a:t>
            </a:r>
            <a:r>
              <a:rPr lang="zh-CN" altLang="en-US" sz="2800"/>
              <a:t>）</a:t>
            </a:r>
            <a:r>
              <a:rPr lang="en-US" altLang="zh-CN" sz="2800"/>
              <a:t>C51</a:t>
            </a:r>
            <a:r>
              <a:rPr lang="zh-CN" altLang="en-US" sz="2800"/>
              <a:t>提供</a:t>
            </a:r>
            <a:r>
              <a:rPr lang="en-US" altLang="zh-CN" sz="2800"/>
              <a:t>3</a:t>
            </a:r>
            <a:r>
              <a:rPr lang="zh-CN" altLang="en-US" sz="2800"/>
              <a:t>种逻辑运算符</a:t>
            </a:r>
          </a:p>
          <a:p>
            <a:endParaRPr lang="zh-CN" altLang="en-US" sz="2800"/>
          </a:p>
        </p:txBody>
      </p:sp>
      <p:sp>
        <p:nvSpPr>
          <p:cNvPr id="102404" name="Text Box 2"/>
          <p:cNvSpPr txBox="1">
            <a:spLocks noChangeArrowheads="1"/>
          </p:cNvSpPr>
          <p:nvPr/>
        </p:nvSpPr>
        <p:spPr bwMode="auto">
          <a:xfrm>
            <a:off x="5942014" y="1809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graphicFrame>
        <p:nvGraphicFramePr>
          <p:cNvPr id="102405" name="Group 5"/>
          <p:cNvGraphicFramePr>
            <a:graphicFrameLocks noGrp="1"/>
          </p:cNvGraphicFramePr>
          <p:nvPr/>
        </p:nvGraphicFramePr>
        <p:xfrm>
          <a:off x="2135189" y="2636838"/>
          <a:ext cx="8137525" cy="2074862"/>
        </p:xfrm>
        <a:graphic>
          <a:graphicData uri="http://schemas.openxmlformats.org/drawingml/2006/table">
            <a:tbl>
              <a:tblPr/>
              <a:tblGrid>
                <a:gridCol w="1800225"/>
                <a:gridCol w="2881312"/>
                <a:gridCol w="3455988"/>
              </a:tblGrid>
              <a:tr h="518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FFFFFF"/>
                          </a:solidFill>
                          <a:effectLst/>
                          <a:latin typeface="Calibri" pitchFamily="34" charset="0"/>
                          <a:ea typeface="宋体" pitchFamily="2" charset="-122"/>
                        </a:rPr>
                        <a:t>运算符</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FFFFFF"/>
                          </a:solidFill>
                          <a:effectLst/>
                          <a:latin typeface="Calibri" pitchFamily="34" charset="0"/>
                          <a:ea typeface="宋体" pitchFamily="2" charset="-122"/>
                        </a:rPr>
                        <a:t>意义</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实例（设</a:t>
                      </a:r>
                      <a:r>
                        <a:rPr kumimoji="0" lang="en-US" sz="2800" b="1" i="0" u="none" strike="noStrike" cap="none" normalizeH="0" baseline="0" smtClean="0">
                          <a:ln>
                            <a:noFill/>
                          </a:ln>
                          <a:solidFill>
                            <a:srgbClr val="FFFFFF"/>
                          </a:solidFill>
                          <a:effectLst/>
                          <a:latin typeface="Calibri" pitchFamily="34" charset="0"/>
                          <a:ea typeface="宋体" pitchFamily="2" charset="-122"/>
                        </a:rPr>
                        <a:t>a=2</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r>
                        <a:rPr kumimoji="0" lang="en-US" sz="2800" b="1" i="0" u="none" strike="noStrike" cap="none" normalizeH="0" baseline="0" smtClean="0">
                          <a:ln>
                            <a:noFill/>
                          </a:ln>
                          <a:solidFill>
                            <a:srgbClr val="FFFFFF"/>
                          </a:solidFill>
                          <a:effectLst/>
                          <a:latin typeface="Calibri" pitchFamily="34" charset="0"/>
                          <a:ea typeface="宋体" pitchFamily="2" charset="-122"/>
                        </a:rPr>
                        <a:t>b=3</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8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&amp;&amp; </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逻辑 “与”</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a&amp;&amp;b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1</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5180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逻辑“或”</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1</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518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逻辑“非”</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0</a:t>
                      </a:r>
                    </a:p>
                  </a:txBody>
                  <a:tcPr marL="91443" marR="91443"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bl>
          </a:graphicData>
        </a:graphic>
      </p:graphicFrame>
      <p:sp>
        <p:nvSpPr>
          <p:cNvPr id="101403" name="矩形 2"/>
          <p:cNvSpPr>
            <a:spLocks noChangeArrowheads="1"/>
          </p:cNvSpPr>
          <p:nvPr/>
        </p:nvSpPr>
        <p:spPr bwMode="auto">
          <a:xfrm>
            <a:off x="1847850" y="4868863"/>
            <a:ext cx="85486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）逻辑运算符的优先级</a:t>
            </a:r>
          </a:p>
          <a:p>
            <a:r>
              <a:rPr lang="zh-CN" altLang="en-US" sz="2800"/>
              <a:t>       在逻辑运算中，逻辑非的优先级最高，且高于算术运算符；逻辑或的优先级最低，低于关系运算符，但高于赋值运算符。</a:t>
            </a:r>
            <a:endParaRPr lang="en-US" altLang="zh-CN" sz="2800"/>
          </a:p>
        </p:txBody>
      </p:sp>
    </p:spTree>
    <p:extLst>
      <p:ext uri="{BB962C8B-B14F-4D97-AF65-F5344CB8AC3E}">
        <p14:creationId xmlns:p14="http://schemas.microsoft.com/office/powerpoint/2010/main" val="2000105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nodePh="1">
                                  <p:stCondLst>
                                    <p:cond delay="0"/>
                                  </p:stCondLst>
                                  <p:endCondLst>
                                    <p:cond evt="begin" delay="0">
                                      <p:tn val="5"/>
                                    </p:cond>
                                  </p:endCondLst>
                                  <p:childTnLst>
                                    <p:set>
                                      <p:cBhvr>
                                        <p:cTn id="6" dur="1" fill="hold">
                                          <p:stCondLst>
                                            <p:cond delay="0"/>
                                          </p:stCondLst>
                                        </p:cTn>
                                        <p:tgtEl>
                                          <p:spTgt spid="102402"/>
                                        </p:tgtEl>
                                        <p:attrNameLst>
                                          <p:attrName>style.visibility</p:attrName>
                                        </p:attrNameLst>
                                      </p:cBhvr>
                                      <p:to>
                                        <p:strVal val="visible"/>
                                      </p:to>
                                    </p:set>
                                    <p:animEffect transition="in" filter="diamond(in)">
                                      <p:cBhvr>
                                        <p:cTn id="7" dur="1000"/>
                                        <p:tgtEl>
                                          <p:spTgt spid="10240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02404"/>
                                        </p:tgtEl>
                                        <p:attrNameLst>
                                          <p:attrName>style.visibility</p:attrName>
                                        </p:attrNameLst>
                                      </p:cBhvr>
                                      <p:to>
                                        <p:strVal val="visible"/>
                                      </p:to>
                                    </p:set>
                                    <p:animEffect transition="in" filter="diamond(in)">
                                      <p:cBhvr>
                                        <p:cTn id="11" dur="1000"/>
                                        <p:tgtEl>
                                          <p:spTgt spid="102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autoUpdateAnimBg="0"/>
      <p:bldP spid="102404"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3"/>
          <p:cNvSpPr txBox="1">
            <a:spLocks noChangeArrowheads="1"/>
          </p:cNvSpPr>
          <p:nvPr/>
        </p:nvSpPr>
        <p:spPr bwMode="auto">
          <a:xfrm>
            <a:off x="1866900" y="2205038"/>
            <a:ext cx="85169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rPr>
              <a:t>4.C51</a:t>
            </a:r>
            <a:r>
              <a:rPr lang="zh-CN" altLang="en-US" sz="2800" b="1">
                <a:solidFill>
                  <a:srgbClr val="FF0000"/>
                </a:solidFill>
              </a:rPr>
              <a:t>位操作及其表达式</a:t>
            </a:r>
            <a:endParaRPr lang="zh-CN" altLang="en-US" sz="2800">
              <a:solidFill>
                <a:srgbClr val="FF0000"/>
              </a:solidFill>
            </a:endParaRPr>
          </a:p>
          <a:p>
            <a:r>
              <a:rPr lang="en-US" altLang="zh-CN" sz="2800"/>
              <a:t>C51</a:t>
            </a:r>
            <a:r>
              <a:rPr lang="zh-CN" altLang="en-US" sz="2800"/>
              <a:t>提供</a:t>
            </a:r>
            <a:r>
              <a:rPr lang="en-US" altLang="zh-CN" sz="2800"/>
              <a:t>6</a:t>
            </a:r>
            <a:r>
              <a:rPr lang="zh-CN" altLang="en-US" sz="2800"/>
              <a:t>种位运算符：</a:t>
            </a:r>
          </a:p>
          <a:p>
            <a:r>
              <a:rPr lang="zh-CN" altLang="en-US" sz="2800"/>
              <a:t> </a:t>
            </a:r>
            <a:r>
              <a:rPr lang="en-US" altLang="zh-CN" sz="2800"/>
              <a:t>&amp;  </a:t>
            </a:r>
            <a:r>
              <a:rPr lang="zh-CN" altLang="en-US" sz="2800"/>
              <a:t>位与；</a:t>
            </a:r>
          </a:p>
          <a:p>
            <a:r>
              <a:rPr lang="zh-CN" altLang="en-US" sz="2800"/>
              <a:t> </a:t>
            </a:r>
            <a:r>
              <a:rPr lang="en-US" altLang="zh-CN" sz="2800"/>
              <a:t>|  </a:t>
            </a:r>
            <a:r>
              <a:rPr lang="zh-CN" altLang="en-US" sz="2800"/>
              <a:t>位或；</a:t>
            </a:r>
          </a:p>
          <a:p>
            <a:r>
              <a:rPr lang="zh-CN" altLang="en-US" sz="2800"/>
              <a:t> </a:t>
            </a:r>
            <a:r>
              <a:rPr lang="en-US" altLang="zh-CN" sz="2800"/>
              <a:t>^  </a:t>
            </a:r>
            <a:r>
              <a:rPr lang="zh-CN" altLang="en-US" sz="2800"/>
              <a:t>位异或；</a:t>
            </a:r>
          </a:p>
          <a:p>
            <a:r>
              <a:rPr lang="en-US" altLang="zh-CN" sz="2800"/>
              <a:t>~  </a:t>
            </a:r>
            <a:r>
              <a:rPr lang="zh-CN" altLang="en-US" sz="2800"/>
              <a:t>位取反；</a:t>
            </a:r>
          </a:p>
          <a:p>
            <a:r>
              <a:rPr lang="en-US" altLang="zh-CN" sz="2800"/>
              <a:t>&lt;&lt; </a:t>
            </a:r>
            <a:r>
              <a:rPr lang="zh-CN" altLang="en-US" sz="2800"/>
              <a:t>左移；</a:t>
            </a:r>
          </a:p>
          <a:p>
            <a:r>
              <a:rPr lang="en-US" altLang="zh-CN" sz="2800"/>
              <a:t>&gt;&gt; </a:t>
            </a:r>
            <a:r>
              <a:rPr lang="zh-CN" altLang="en-US" sz="2800"/>
              <a:t>右移；</a:t>
            </a:r>
          </a:p>
          <a:p>
            <a:r>
              <a:rPr lang="zh-CN" altLang="en-US" sz="2800"/>
              <a:t>除按位取反运算符“</a:t>
            </a:r>
            <a:r>
              <a:rPr lang="en-US" altLang="zh-CN" sz="2800"/>
              <a:t>~”</a:t>
            </a:r>
            <a:r>
              <a:rPr lang="zh-CN" altLang="en-US" sz="2800"/>
              <a:t>以外，以上位操作运算符都是双目运算符，及要求运算符两侧各有一个运算对象。</a:t>
            </a:r>
          </a:p>
        </p:txBody>
      </p:sp>
      <p:sp>
        <p:nvSpPr>
          <p:cNvPr id="103427" name="Text Box 2"/>
          <p:cNvSpPr txBox="1">
            <a:spLocks noChangeArrowheads="1"/>
          </p:cNvSpPr>
          <p:nvPr/>
        </p:nvSpPr>
        <p:spPr bwMode="auto">
          <a:xfrm>
            <a:off x="5880101" y="1539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21982000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diamond(in)">
                                      <p:cBhvr>
                                        <p:cTn id="7" dur="10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3"/>
          <p:cNvSpPr txBox="1">
            <a:spLocks noChangeArrowheads="1"/>
          </p:cNvSpPr>
          <p:nvPr/>
        </p:nvSpPr>
        <p:spPr bwMode="auto">
          <a:xfrm>
            <a:off x="1866900" y="2205039"/>
            <a:ext cx="8516938"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）“按位与”运算符“</a:t>
            </a:r>
            <a:r>
              <a:rPr lang="en-US" altLang="zh-CN" sz="2800"/>
              <a:t>&amp;”</a:t>
            </a:r>
          </a:p>
          <a:p>
            <a:r>
              <a:rPr lang="zh-CN" altLang="en-US" sz="2800"/>
              <a:t>运算规则：参与运算的两个运算对象，若两者相应的位都为</a:t>
            </a:r>
            <a:r>
              <a:rPr lang="en-US" altLang="zh-CN" sz="2800"/>
              <a:t>1</a:t>
            </a:r>
            <a:r>
              <a:rPr lang="zh-CN" altLang="en-US" sz="2800"/>
              <a:t>，则该位结果为</a:t>
            </a:r>
            <a:r>
              <a:rPr lang="en-US" altLang="zh-CN" sz="2800"/>
              <a:t>1</a:t>
            </a:r>
            <a:r>
              <a:rPr lang="zh-CN" altLang="en-US" sz="2800"/>
              <a:t>，否则为</a:t>
            </a:r>
            <a:r>
              <a:rPr lang="en-US" altLang="zh-CN" sz="2800"/>
              <a:t>0</a:t>
            </a:r>
            <a:r>
              <a:rPr lang="zh-CN" altLang="en-US" sz="2800"/>
              <a:t>，即：</a:t>
            </a:r>
            <a:r>
              <a:rPr lang="en-US" altLang="zh-CN" sz="2800"/>
              <a:t>0&amp;0=0</a:t>
            </a:r>
            <a:r>
              <a:rPr lang="zh-CN" altLang="en-US" sz="2800"/>
              <a:t>、 </a:t>
            </a:r>
            <a:r>
              <a:rPr lang="en-US" altLang="zh-CN" sz="2800"/>
              <a:t>0&amp;1=0</a:t>
            </a:r>
            <a:r>
              <a:rPr lang="zh-CN" altLang="en-US" sz="2800"/>
              <a:t>、 </a:t>
            </a:r>
            <a:r>
              <a:rPr lang="en-US" altLang="zh-CN" sz="2800"/>
              <a:t>1&amp;0=0</a:t>
            </a:r>
            <a:r>
              <a:rPr lang="zh-CN" altLang="en-US" sz="2800"/>
              <a:t>、 </a:t>
            </a:r>
            <a:r>
              <a:rPr lang="en-US" altLang="zh-CN" sz="2800"/>
              <a:t>1&amp;1=1</a:t>
            </a:r>
          </a:p>
          <a:p>
            <a:r>
              <a:rPr lang="en-US" altLang="zh-CN" sz="2800"/>
              <a:t> </a:t>
            </a:r>
            <a:r>
              <a:rPr lang="zh-CN" altLang="en-US" sz="2800"/>
              <a:t>例如：</a:t>
            </a:r>
            <a:r>
              <a:rPr lang="en-US" altLang="zh-CN" sz="2800"/>
              <a:t>a=45h=0100 0101b,b=0deh=1101 1110b,</a:t>
            </a:r>
            <a:r>
              <a:rPr lang="zh-CN" altLang="en-US" sz="2800"/>
              <a:t>则表达式</a:t>
            </a:r>
            <a:r>
              <a:rPr lang="en-US" altLang="zh-CN" sz="2800"/>
              <a:t>c=a&amp;b=44h</a:t>
            </a:r>
          </a:p>
          <a:p>
            <a:r>
              <a:rPr lang="zh-CN" altLang="en-US" sz="2800"/>
              <a:t>按位与的主要用途：</a:t>
            </a:r>
          </a:p>
          <a:p>
            <a:r>
              <a:rPr lang="zh-CN" altLang="en-US" sz="2800"/>
              <a:t>●清零。用</a:t>
            </a:r>
            <a:r>
              <a:rPr lang="en-US" altLang="zh-CN" sz="2800"/>
              <a:t>0</a:t>
            </a:r>
            <a:r>
              <a:rPr lang="zh-CN" altLang="en-US" sz="2800"/>
              <a:t>去和需要清零的位按位与运算。</a:t>
            </a:r>
          </a:p>
          <a:p>
            <a:r>
              <a:rPr lang="zh-CN" altLang="en-US" sz="2800"/>
              <a:t>●取指定位。</a:t>
            </a:r>
          </a:p>
        </p:txBody>
      </p:sp>
      <p:sp>
        <p:nvSpPr>
          <p:cNvPr id="104451" name="Text Box 2"/>
          <p:cNvSpPr txBox="1">
            <a:spLocks noChangeArrowheads="1"/>
          </p:cNvSpPr>
          <p:nvPr/>
        </p:nvSpPr>
        <p:spPr bwMode="auto">
          <a:xfrm>
            <a:off x="55197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5115656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diamond(in)">
                                      <p:cBhvr>
                                        <p:cTn id="7" dur="10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3"/>
          <p:cNvSpPr txBox="1">
            <a:spLocks noChangeArrowheads="1"/>
          </p:cNvSpPr>
          <p:nvPr/>
        </p:nvSpPr>
        <p:spPr bwMode="auto">
          <a:xfrm>
            <a:off x="1792289" y="2420939"/>
            <a:ext cx="851852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）“按位或”运算符“</a:t>
            </a:r>
            <a:r>
              <a:rPr lang="en-US" altLang="zh-CN" sz="2800"/>
              <a:t>|”</a:t>
            </a:r>
          </a:p>
          <a:p>
            <a:r>
              <a:rPr lang="zh-CN" altLang="en-US" sz="2800"/>
              <a:t>运算规则：参与运算的两个运算对象，若两者相应的位中有一位为</a:t>
            </a:r>
            <a:r>
              <a:rPr lang="en-US" altLang="zh-CN" sz="2800"/>
              <a:t>1</a:t>
            </a:r>
            <a:r>
              <a:rPr lang="zh-CN" altLang="en-US" sz="2800"/>
              <a:t>，则该位结果为</a:t>
            </a:r>
            <a:r>
              <a:rPr lang="en-US" altLang="zh-CN" sz="2800"/>
              <a:t>1</a:t>
            </a:r>
            <a:r>
              <a:rPr lang="zh-CN" altLang="en-US" sz="2800"/>
              <a:t>，否则为</a:t>
            </a:r>
            <a:r>
              <a:rPr lang="en-US" altLang="zh-CN" sz="2800"/>
              <a:t>0</a:t>
            </a:r>
            <a:r>
              <a:rPr lang="zh-CN" altLang="en-US" sz="2800"/>
              <a:t>，即</a:t>
            </a:r>
            <a:r>
              <a:rPr lang="en-US" altLang="zh-CN" sz="2800"/>
              <a:t>: 0|0=0</a:t>
            </a:r>
            <a:r>
              <a:rPr lang="zh-CN" altLang="en-US" sz="2800"/>
              <a:t>、 </a:t>
            </a:r>
            <a:r>
              <a:rPr lang="en-US" altLang="zh-CN" sz="2800"/>
              <a:t>0|1=1</a:t>
            </a:r>
            <a:r>
              <a:rPr lang="zh-CN" altLang="en-US" sz="2800"/>
              <a:t>、 </a:t>
            </a:r>
            <a:r>
              <a:rPr lang="en-US" altLang="zh-CN" sz="2800"/>
              <a:t>1|0=1</a:t>
            </a:r>
            <a:r>
              <a:rPr lang="zh-CN" altLang="en-US" sz="2800"/>
              <a:t>、 </a:t>
            </a:r>
            <a:r>
              <a:rPr lang="en-US" altLang="zh-CN" sz="2800"/>
              <a:t>1|1=1</a:t>
            </a:r>
          </a:p>
          <a:p>
            <a:r>
              <a:rPr lang="zh-CN" altLang="en-US" sz="2800"/>
              <a:t>例如：</a:t>
            </a:r>
            <a:r>
              <a:rPr lang="en-US" altLang="zh-CN" sz="2800"/>
              <a:t>a=30h=00110000b,b=0fh=00001111b,</a:t>
            </a:r>
            <a:r>
              <a:rPr lang="zh-CN" altLang="en-US" sz="2800"/>
              <a:t>则表达式</a:t>
            </a:r>
            <a:r>
              <a:rPr lang="en-US" altLang="zh-CN" sz="2800"/>
              <a:t>c=a|b=3fh</a:t>
            </a:r>
          </a:p>
          <a:p>
            <a:r>
              <a:rPr lang="zh-CN" altLang="en-US" sz="2800"/>
              <a:t>按位或的主要用途是将一个数的某些位置</a:t>
            </a:r>
            <a:r>
              <a:rPr lang="en-US" altLang="zh-CN" sz="2800"/>
              <a:t>1</a:t>
            </a:r>
            <a:r>
              <a:rPr lang="zh-CN" altLang="en-US" sz="2800"/>
              <a:t>，则需要将这些位和</a:t>
            </a:r>
            <a:r>
              <a:rPr lang="en-US" altLang="zh-CN" sz="2800"/>
              <a:t>1</a:t>
            </a:r>
            <a:r>
              <a:rPr lang="zh-CN" altLang="en-US" sz="2800"/>
              <a:t>按位或，其余的位和</a:t>
            </a:r>
            <a:r>
              <a:rPr lang="en-US" altLang="zh-CN" sz="2800"/>
              <a:t>0</a:t>
            </a:r>
            <a:r>
              <a:rPr lang="zh-CN" altLang="en-US" sz="2800"/>
              <a:t>进行按位或运算则不变。</a:t>
            </a:r>
          </a:p>
        </p:txBody>
      </p:sp>
      <p:sp>
        <p:nvSpPr>
          <p:cNvPr id="105475" name="Text Box 2"/>
          <p:cNvSpPr txBox="1">
            <a:spLocks noChangeArrowheads="1"/>
          </p:cNvSpPr>
          <p:nvPr/>
        </p:nvSpPr>
        <p:spPr bwMode="auto">
          <a:xfrm>
            <a:off x="53038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15116171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diamond(in)">
                                      <p:cBhvr>
                                        <p:cTn id="7" dur="1000"/>
                                        <p:tgtEl>
                                          <p:spTgt spid="105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3"/>
          <p:cNvSpPr txBox="1">
            <a:spLocks noChangeArrowheads="1"/>
          </p:cNvSpPr>
          <p:nvPr/>
        </p:nvSpPr>
        <p:spPr bwMode="auto">
          <a:xfrm>
            <a:off x="1789114" y="2060576"/>
            <a:ext cx="8518525"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）“异或”运算符“</a:t>
            </a:r>
            <a:r>
              <a:rPr lang="en-US" altLang="zh-CN" sz="2800"/>
              <a:t>^”</a:t>
            </a:r>
          </a:p>
          <a:p>
            <a:r>
              <a:rPr lang="zh-CN" altLang="en-US" sz="2800"/>
              <a:t>运算规则：参与运算的两个运算对象，若两者相应的位相同，则结果为</a:t>
            </a:r>
            <a:r>
              <a:rPr lang="en-US" altLang="zh-CN" sz="2800"/>
              <a:t>0</a:t>
            </a:r>
            <a:r>
              <a:rPr lang="zh-CN" altLang="en-US" sz="2800"/>
              <a:t>；若两则相应的位相异，结果为</a:t>
            </a:r>
            <a:r>
              <a:rPr lang="en-US" altLang="zh-CN" sz="2800"/>
              <a:t>1</a:t>
            </a:r>
            <a:r>
              <a:rPr lang="zh-CN" altLang="en-US" sz="2800"/>
              <a:t>，即</a:t>
            </a:r>
            <a:r>
              <a:rPr lang="en-US" altLang="zh-CN" sz="2800"/>
              <a:t>: 0^0=0</a:t>
            </a:r>
            <a:r>
              <a:rPr lang="zh-CN" altLang="en-US" sz="2800"/>
              <a:t>、 </a:t>
            </a:r>
            <a:r>
              <a:rPr lang="en-US" altLang="zh-CN" sz="2800"/>
              <a:t>0^1=1</a:t>
            </a:r>
            <a:r>
              <a:rPr lang="zh-CN" altLang="en-US" sz="2800"/>
              <a:t>、 </a:t>
            </a:r>
            <a:r>
              <a:rPr lang="en-US" altLang="zh-CN" sz="2800"/>
              <a:t>1^0=1</a:t>
            </a:r>
            <a:r>
              <a:rPr lang="zh-CN" altLang="en-US" sz="2800"/>
              <a:t>、 </a:t>
            </a:r>
            <a:r>
              <a:rPr lang="en-US" altLang="zh-CN" sz="2800"/>
              <a:t>1^1=0</a:t>
            </a:r>
          </a:p>
          <a:p>
            <a:r>
              <a:rPr lang="en-US" altLang="zh-CN" sz="2800"/>
              <a:t> </a:t>
            </a:r>
            <a:r>
              <a:rPr lang="zh-CN" altLang="en-US" sz="2800"/>
              <a:t>例如：</a:t>
            </a:r>
            <a:r>
              <a:rPr lang="en-US" altLang="zh-CN" sz="2800"/>
              <a:t>a=0a5h,b=3dh, </a:t>
            </a:r>
            <a:r>
              <a:rPr lang="zh-CN" altLang="en-US" sz="2800"/>
              <a:t>则表达式</a:t>
            </a:r>
            <a:r>
              <a:rPr lang="en-US" altLang="zh-CN" sz="2800"/>
              <a:t>c=a^b=98h</a:t>
            </a:r>
          </a:p>
          <a:p>
            <a:r>
              <a:rPr lang="en-US" altLang="zh-CN" sz="2800"/>
              <a:t> </a:t>
            </a:r>
            <a:endParaRPr lang="zh-CN" altLang="en-US" sz="2800"/>
          </a:p>
        </p:txBody>
      </p:sp>
      <p:sp>
        <p:nvSpPr>
          <p:cNvPr id="106499" name="Text Box 2"/>
          <p:cNvSpPr txBox="1">
            <a:spLocks noChangeArrowheads="1"/>
          </p:cNvSpPr>
          <p:nvPr/>
        </p:nvSpPr>
        <p:spPr bwMode="auto">
          <a:xfrm>
            <a:off x="5448301"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33873927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diamond(in)">
                                      <p:cBhvr>
                                        <p:cTn id="7" dur="1000"/>
                                        <p:tgtEl>
                                          <p:spTgt spid="106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3"/>
          <p:cNvSpPr txBox="1">
            <a:spLocks noChangeArrowheads="1"/>
          </p:cNvSpPr>
          <p:nvPr/>
        </p:nvSpPr>
        <p:spPr bwMode="auto">
          <a:xfrm>
            <a:off x="1919289" y="2205039"/>
            <a:ext cx="851852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4</a:t>
            </a:r>
            <a:r>
              <a:rPr lang="zh-CN" altLang="en-US" sz="2800"/>
              <a:t>）“位取反”运算符“</a:t>
            </a:r>
            <a:r>
              <a:rPr lang="en-US" altLang="zh-CN" sz="2800"/>
              <a:t>~”</a:t>
            </a:r>
          </a:p>
          <a:p>
            <a:r>
              <a:rPr lang="en-US" altLang="zh-CN" sz="2800"/>
              <a:t>“~”</a:t>
            </a:r>
            <a:r>
              <a:rPr lang="zh-CN" altLang="en-US" sz="2800"/>
              <a:t>是一个单目运算符，用来对一个二进制数按位取反，即</a:t>
            </a:r>
            <a:r>
              <a:rPr lang="en-US" altLang="zh-CN" sz="2800"/>
              <a:t>0</a:t>
            </a:r>
            <a:r>
              <a:rPr lang="zh-CN" altLang="en-US" sz="2800"/>
              <a:t>变</a:t>
            </a:r>
            <a:r>
              <a:rPr lang="en-US" altLang="zh-CN" sz="2800"/>
              <a:t>1</a:t>
            </a:r>
            <a:r>
              <a:rPr lang="zh-CN" altLang="en-US" sz="2800"/>
              <a:t>，</a:t>
            </a:r>
            <a:r>
              <a:rPr lang="en-US" altLang="zh-CN" sz="2800"/>
              <a:t>1</a:t>
            </a:r>
            <a:r>
              <a:rPr lang="zh-CN" altLang="en-US" sz="2800"/>
              <a:t>变</a:t>
            </a:r>
            <a:r>
              <a:rPr lang="en-US" altLang="zh-CN" sz="2800"/>
              <a:t>0</a:t>
            </a:r>
            <a:r>
              <a:rPr lang="zh-CN" altLang="en-US" sz="2800"/>
              <a:t>。</a:t>
            </a:r>
            <a:endParaRPr lang="en-US" altLang="zh-CN" sz="2800"/>
          </a:p>
          <a:p>
            <a:r>
              <a:rPr lang="zh-CN" altLang="en-US" sz="2800"/>
              <a:t>（</a:t>
            </a:r>
            <a:r>
              <a:rPr lang="en-US" altLang="zh-CN" sz="2800"/>
              <a:t>5</a:t>
            </a:r>
            <a:r>
              <a:rPr lang="zh-CN" altLang="en-US" sz="2800"/>
              <a:t>）位左移和位右移运算符“</a:t>
            </a:r>
            <a:r>
              <a:rPr lang="en-US" altLang="zh-CN" sz="2800"/>
              <a:t>&lt;&lt;”,“ &gt;&gt;”</a:t>
            </a:r>
          </a:p>
          <a:p>
            <a:r>
              <a:rPr lang="zh-CN" altLang="en-US" sz="2800"/>
              <a:t>位左移、位右移运算符“</a:t>
            </a:r>
            <a:r>
              <a:rPr lang="en-US" altLang="zh-CN" sz="2800"/>
              <a:t>&lt;&lt;”</a:t>
            </a:r>
            <a:r>
              <a:rPr lang="zh-CN" altLang="en-US" sz="2800"/>
              <a:t>和“</a:t>
            </a:r>
            <a:r>
              <a:rPr lang="en-US" altLang="zh-CN" sz="2800"/>
              <a:t>&gt;&gt;”,</a:t>
            </a:r>
            <a:r>
              <a:rPr lang="zh-CN" altLang="en-US" sz="2800"/>
              <a:t>用来将一个二进制位的全部左移或右移若干位；移位后，空白位补</a:t>
            </a:r>
            <a:r>
              <a:rPr lang="en-US" altLang="zh-CN" sz="2800"/>
              <a:t>0</a:t>
            </a:r>
            <a:r>
              <a:rPr lang="zh-CN" altLang="en-US" sz="2800"/>
              <a:t>，而溢出的位舍弃。</a:t>
            </a:r>
          </a:p>
          <a:p>
            <a:r>
              <a:rPr lang="zh-CN" altLang="en-US" sz="2800"/>
              <a:t>例如： </a:t>
            </a:r>
            <a:r>
              <a:rPr lang="en-US" altLang="zh-CN" sz="2800"/>
              <a:t>a=15h, </a:t>
            </a:r>
            <a:r>
              <a:rPr lang="zh-CN" altLang="en-US" sz="2800"/>
              <a:t>则 </a:t>
            </a:r>
            <a:r>
              <a:rPr lang="en-US" altLang="zh-CN" sz="2800"/>
              <a:t>a=a&lt;&lt;2 =54h</a:t>
            </a:r>
            <a:r>
              <a:rPr lang="zh-CN" altLang="en-US" sz="2800"/>
              <a:t>；</a:t>
            </a:r>
            <a:r>
              <a:rPr lang="en-US" altLang="zh-CN" sz="2800"/>
              <a:t>a=a&gt;&gt;2=05h</a:t>
            </a:r>
            <a:endParaRPr lang="zh-CN" altLang="en-US" sz="2800"/>
          </a:p>
          <a:p>
            <a:endParaRPr lang="zh-CN" altLang="en-US" sz="2800"/>
          </a:p>
        </p:txBody>
      </p:sp>
      <p:sp>
        <p:nvSpPr>
          <p:cNvPr id="107523" name="Text Box 2"/>
          <p:cNvSpPr txBox="1">
            <a:spLocks noChangeArrowheads="1"/>
          </p:cNvSpPr>
          <p:nvPr/>
        </p:nvSpPr>
        <p:spPr bwMode="auto">
          <a:xfrm>
            <a:off x="57356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12955710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diamond(in)">
                                      <p:cBhvr>
                                        <p:cTn id="7" dur="1000"/>
                                        <p:tgtEl>
                                          <p:spTgt spid="107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3"/>
          <p:cNvSpPr txBox="1">
            <a:spLocks noChangeArrowheads="1"/>
          </p:cNvSpPr>
          <p:nvPr/>
        </p:nvSpPr>
        <p:spPr bwMode="auto">
          <a:xfrm>
            <a:off x="1919289" y="2205039"/>
            <a:ext cx="851852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4</a:t>
            </a:r>
            <a:r>
              <a:rPr lang="zh-CN" altLang="en-US" sz="2800"/>
              <a:t>）“位取反”运算符“</a:t>
            </a:r>
            <a:r>
              <a:rPr lang="en-US" altLang="zh-CN" sz="2800"/>
              <a:t>~”</a:t>
            </a:r>
          </a:p>
          <a:p>
            <a:r>
              <a:rPr lang="en-US" altLang="zh-CN" sz="2800"/>
              <a:t>“~”</a:t>
            </a:r>
            <a:r>
              <a:rPr lang="zh-CN" altLang="en-US" sz="2800"/>
              <a:t>是一个单目运算符，用来对一个二进制数按位取反，即</a:t>
            </a:r>
            <a:r>
              <a:rPr lang="en-US" altLang="zh-CN" sz="2800"/>
              <a:t>0</a:t>
            </a:r>
            <a:r>
              <a:rPr lang="zh-CN" altLang="en-US" sz="2800"/>
              <a:t>变</a:t>
            </a:r>
            <a:r>
              <a:rPr lang="en-US" altLang="zh-CN" sz="2800"/>
              <a:t>1</a:t>
            </a:r>
            <a:r>
              <a:rPr lang="zh-CN" altLang="en-US" sz="2800"/>
              <a:t>，</a:t>
            </a:r>
            <a:r>
              <a:rPr lang="en-US" altLang="zh-CN" sz="2800"/>
              <a:t>1</a:t>
            </a:r>
            <a:r>
              <a:rPr lang="zh-CN" altLang="en-US" sz="2800"/>
              <a:t>变</a:t>
            </a:r>
            <a:r>
              <a:rPr lang="en-US" altLang="zh-CN" sz="2800"/>
              <a:t>0</a:t>
            </a:r>
            <a:r>
              <a:rPr lang="zh-CN" altLang="en-US" sz="2800"/>
              <a:t>。</a:t>
            </a:r>
            <a:endParaRPr lang="en-US" altLang="zh-CN" sz="2800"/>
          </a:p>
          <a:p>
            <a:r>
              <a:rPr lang="zh-CN" altLang="en-US" sz="2800"/>
              <a:t>（</a:t>
            </a:r>
            <a:r>
              <a:rPr lang="en-US" altLang="zh-CN" sz="2800"/>
              <a:t>5</a:t>
            </a:r>
            <a:r>
              <a:rPr lang="zh-CN" altLang="en-US" sz="2800"/>
              <a:t>）位左移和位右移运算符“</a:t>
            </a:r>
            <a:r>
              <a:rPr lang="en-US" altLang="zh-CN" sz="2800"/>
              <a:t>&lt;&lt;”,“ &gt;&gt;”</a:t>
            </a:r>
          </a:p>
          <a:p>
            <a:r>
              <a:rPr lang="zh-CN" altLang="en-US" sz="2800"/>
              <a:t>位左移、位右移运算符“</a:t>
            </a:r>
            <a:r>
              <a:rPr lang="en-US" altLang="zh-CN" sz="2800"/>
              <a:t>&lt;&lt;”</a:t>
            </a:r>
            <a:r>
              <a:rPr lang="zh-CN" altLang="en-US" sz="2800"/>
              <a:t>和“</a:t>
            </a:r>
            <a:r>
              <a:rPr lang="en-US" altLang="zh-CN" sz="2800"/>
              <a:t>&gt;&gt;”,</a:t>
            </a:r>
            <a:r>
              <a:rPr lang="zh-CN" altLang="en-US" sz="2800"/>
              <a:t>用来将一个二进制位的全部左移或右移若干位；移位后，空白位补</a:t>
            </a:r>
            <a:r>
              <a:rPr lang="en-US" altLang="zh-CN" sz="2800"/>
              <a:t>0</a:t>
            </a:r>
            <a:r>
              <a:rPr lang="zh-CN" altLang="en-US" sz="2800"/>
              <a:t>，而溢出的位舍弃。</a:t>
            </a:r>
          </a:p>
          <a:p>
            <a:r>
              <a:rPr lang="zh-CN" altLang="en-US" sz="2800"/>
              <a:t>例如： </a:t>
            </a:r>
            <a:r>
              <a:rPr lang="en-US" altLang="zh-CN" sz="2800"/>
              <a:t>a=15h, </a:t>
            </a:r>
            <a:r>
              <a:rPr lang="zh-CN" altLang="en-US" sz="2800"/>
              <a:t>则 </a:t>
            </a:r>
            <a:r>
              <a:rPr lang="en-US" altLang="zh-CN" sz="2800"/>
              <a:t>a=a&lt;&lt;2 =54h</a:t>
            </a:r>
            <a:r>
              <a:rPr lang="zh-CN" altLang="en-US" sz="2800"/>
              <a:t>；</a:t>
            </a:r>
            <a:r>
              <a:rPr lang="en-US" altLang="zh-CN" sz="2800"/>
              <a:t>a=a&gt;&gt;2=05h</a:t>
            </a:r>
            <a:endParaRPr lang="zh-CN" altLang="en-US" sz="2800"/>
          </a:p>
          <a:p>
            <a:endParaRPr lang="zh-CN" altLang="en-US" sz="2800"/>
          </a:p>
        </p:txBody>
      </p:sp>
      <p:sp>
        <p:nvSpPr>
          <p:cNvPr id="108547" name="Text Box 2"/>
          <p:cNvSpPr txBox="1">
            <a:spLocks noChangeArrowheads="1"/>
          </p:cNvSpPr>
          <p:nvPr/>
        </p:nvSpPr>
        <p:spPr bwMode="auto">
          <a:xfrm>
            <a:off x="57356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16988087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diamond(in)">
                                      <p:cBhvr>
                                        <p:cTn id="7" dur="1000"/>
                                        <p:tgtEl>
                                          <p:spTgt spid="108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3"/>
          <p:cNvSpPr txBox="1">
            <a:spLocks noChangeArrowheads="1"/>
          </p:cNvSpPr>
          <p:nvPr/>
        </p:nvSpPr>
        <p:spPr bwMode="auto">
          <a:xfrm>
            <a:off x="1919289" y="2205039"/>
            <a:ext cx="851852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endParaRPr lang="zh-CN" altLang="en-US" sz="2800"/>
          </a:p>
          <a:p>
            <a:endParaRPr lang="zh-CN" altLang="en-US" sz="2800"/>
          </a:p>
        </p:txBody>
      </p:sp>
      <p:sp>
        <p:nvSpPr>
          <p:cNvPr id="109571" name="Text Box 2"/>
          <p:cNvSpPr txBox="1">
            <a:spLocks noChangeArrowheads="1"/>
          </p:cNvSpPr>
          <p:nvPr/>
        </p:nvSpPr>
        <p:spPr bwMode="auto">
          <a:xfrm>
            <a:off x="57356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
        <p:nvSpPr>
          <p:cNvPr id="108548" name="矩形 1"/>
          <p:cNvSpPr>
            <a:spLocks noChangeArrowheads="1"/>
          </p:cNvSpPr>
          <p:nvPr/>
        </p:nvSpPr>
        <p:spPr bwMode="auto">
          <a:xfrm>
            <a:off x="1919289" y="2060576"/>
            <a:ext cx="770572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小结：</a:t>
            </a:r>
            <a:endParaRPr lang="en-US" altLang="zh-CN" sz="2800" b="1">
              <a:solidFill>
                <a:srgbClr val="FF0000"/>
              </a:solidFill>
            </a:endParaRPr>
          </a:p>
          <a:p>
            <a:r>
              <a:rPr lang="en-US" altLang="zh-CN" sz="2800"/>
              <a:t>  (1)</a:t>
            </a:r>
            <a:r>
              <a:rPr lang="zh-CN" altLang="en-US" sz="2800"/>
              <a:t>算术运算符、关系表达式及优先级；</a:t>
            </a:r>
          </a:p>
          <a:p>
            <a:r>
              <a:rPr lang="en-US" altLang="zh-CN" sz="2800"/>
              <a:t>  (2)</a:t>
            </a:r>
            <a:r>
              <a:rPr lang="zh-CN" altLang="en-US" sz="2800"/>
              <a:t>关系运算符、关系表达式及优先级；</a:t>
            </a:r>
          </a:p>
          <a:p>
            <a:r>
              <a:rPr lang="en-US" altLang="zh-CN" sz="2800"/>
              <a:t>  (3)</a:t>
            </a:r>
            <a:r>
              <a:rPr lang="zh-CN" altLang="en-US" sz="2800"/>
              <a:t>逻辑运算符和逻辑表达式及优先级；</a:t>
            </a:r>
          </a:p>
          <a:p>
            <a:r>
              <a:rPr lang="en-US" altLang="zh-CN" sz="2800"/>
              <a:t>  (4)C51</a:t>
            </a:r>
            <a:r>
              <a:rPr lang="zh-CN" altLang="en-US" sz="2800"/>
              <a:t>位操作及其表达式。</a:t>
            </a:r>
            <a:endParaRPr lang="en-US" altLang="zh-CN" sz="2800"/>
          </a:p>
          <a:p>
            <a:endParaRPr lang="en-US" altLang="zh-CN" sz="2800"/>
          </a:p>
          <a:p>
            <a:r>
              <a:rPr lang="zh-CN" altLang="en-US" sz="2800" b="1"/>
              <a:t>课后练习</a:t>
            </a:r>
            <a:r>
              <a:rPr lang="en-US" altLang="zh-CN" sz="2800" b="1"/>
              <a:t> 16</a:t>
            </a:r>
            <a:r>
              <a:rPr lang="zh-CN" altLang="en-US" sz="2800" b="1"/>
              <a:t>、</a:t>
            </a:r>
            <a:r>
              <a:rPr lang="en-US" altLang="zh-CN" sz="2800" b="1"/>
              <a:t>17</a:t>
            </a:r>
            <a:r>
              <a:rPr lang="zh-CN" altLang="en-US" sz="2800" b="1"/>
              <a:t>、</a:t>
            </a:r>
            <a:r>
              <a:rPr lang="en-US" altLang="zh-CN" sz="2800" b="1"/>
              <a:t>18</a:t>
            </a:r>
            <a:r>
              <a:rPr lang="zh-CN" altLang="en-US" sz="2800" b="1"/>
              <a:t>、</a:t>
            </a:r>
            <a:r>
              <a:rPr lang="en-US" altLang="zh-CN" sz="2800" b="1"/>
              <a:t>19</a:t>
            </a:r>
            <a:r>
              <a:rPr lang="zh-CN" altLang="en-US" sz="2800" b="1"/>
              <a:t>、</a:t>
            </a:r>
            <a:r>
              <a:rPr lang="en-US" altLang="zh-CN" sz="2800" b="1"/>
              <a:t>20</a:t>
            </a:r>
            <a:r>
              <a:rPr lang="zh-CN" altLang="en-US" sz="2800" b="1"/>
              <a:t>、</a:t>
            </a:r>
            <a:r>
              <a:rPr lang="en-US" altLang="zh-CN" sz="2800" b="1"/>
              <a:t>21</a:t>
            </a:r>
            <a:endParaRPr lang="zh-CN" altLang="en-US" sz="2800" b="1"/>
          </a:p>
        </p:txBody>
      </p:sp>
    </p:spTree>
    <p:extLst>
      <p:ext uri="{BB962C8B-B14F-4D97-AF65-F5344CB8AC3E}">
        <p14:creationId xmlns:p14="http://schemas.microsoft.com/office/powerpoint/2010/main" val="15584984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diamond(in)">
                                      <p:cBhvr>
                                        <p:cTn id="7" dur="1000"/>
                                        <p:tgtEl>
                                          <p:spTgt spid="10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p:cNvSpPr>
          <p:nvPr>
            <p:ph type="title" idx="4294967295"/>
          </p:nvPr>
        </p:nvSpPr>
        <p:spPr/>
        <p:txBody>
          <a:bodyPr/>
          <a:lstStyle/>
          <a:p>
            <a:endParaRPr lang="zh-CN" altLang="zh-CN" smtClean="0"/>
          </a:p>
        </p:txBody>
      </p:sp>
      <p:sp>
        <p:nvSpPr>
          <p:cNvPr id="109571" name="Rectangle 3"/>
          <p:cNvSpPr>
            <a:spLocks noGrp="1"/>
          </p:cNvSpPr>
          <p:nvPr>
            <p:ph type="body" idx="4294967295"/>
          </p:nvPr>
        </p:nvSpPr>
        <p:spPr/>
        <p:txBody>
          <a:bodyPr/>
          <a:lstStyle/>
          <a:p>
            <a:pPr>
              <a:buFont typeface="Arial" panose="020B0604020202020204" pitchFamily="34" charset="0"/>
              <a:buNone/>
            </a:pPr>
            <a:r>
              <a:rPr lang="zh-CN" altLang="en-US" smtClean="0"/>
              <a:t>知识点：</a:t>
            </a:r>
          </a:p>
          <a:p>
            <a:pPr>
              <a:buFont typeface="Arial" panose="020B0604020202020204" pitchFamily="34" charset="0"/>
              <a:buNone/>
            </a:pPr>
            <a:r>
              <a:rPr lang="en-US" altLang="zh-CN" smtClean="0"/>
              <a:t>(1)</a:t>
            </a:r>
            <a:r>
              <a:rPr lang="zh-CN" altLang="en-US" smtClean="0"/>
              <a:t>算术运算符、关系表达式及优先级</a:t>
            </a:r>
          </a:p>
          <a:p>
            <a:pPr>
              <a:buFont typeface="Arial" panose="020B0604020202020204" pitchFamily="34" charset="0"/>
              <a:buNone/>
            </a:pPr>
            <a:r>
              <a:rPr lang="en-US" altLang="zh-CN" smtClean="0"/>
              <a:t>(2)</a:t>
            </a:r>
            <a:r>
              <a:rPr lang="zh-CN" altLang="en-US" smtClean="0"/>
              <a:t>关系运算符、关系表达式及优先级；</a:t>
            </a:r>
          </a:p>
          <a:p>
            <a:pPr>
              <a:buFont typeface="Arial" panose="020B0604020202020204" pitchFamily="34" charset="0"/>
              <a:buNone/>
            </a:pPr>
            <a:r>
              <a:rPr lang="en-US" altLang="zh-CN" smtClean="0"/>
              <a:t> (3)</a:t>
            </a:r>
            <a:r>
              <a:rPr lang="zh-CN" altLang="en-US" smtClean="0"/>
              <a:t>逻辑运算符和逻辑表达式及优先级；</a:t>
            </a:r>
          </a:p>
          <a:p>
            <a:pPr>
              <a:buFont typeface="Arial" panose="020B0604020202020204" pitchFamily="34" charset="0"/>
              <a:buNone/>
            </a:pPr>
            <a:r>
              <a:rPr lang="en-US" altLang="zh-CN" smtClean="0"/>
              <a:t>(4)C51</a:t>
            </a:r>
            <a:r>
              <a:rPr lang="zh-CN" altLang="en-US" smtClean="0"/>
              <a:t>位操作及其表达式。</a:t>
            </a:r>
          </a:p>
        </p:txBody>
      </p:sp>
    </p:spTree>
    <p:extLst>
      <p:ext uri="{BB962C8B-B14F-4D97-AF65-F5344CB8AC3E}">
        <p14:creationId xmlns:p14="http://schemas.microsoft.com/office/powerpoint/2010/main" val="12112472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3"/>
          <p:cNvSpPr txBox="1">
            <a:spLocks noChangeArrowheads="1"/>
          </p:cNvSpPr>
          <p:nvPr/>
        </p:nvSpPr>
        <p:spPr bwMode="auto">
          <a:xfrm>
            <a:off x="1703389" y="2276475"/>
            <a:ext cx="878522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a:t>
            </a:r>
            <a:r>
              <a:rPr lang="zh-CN" altLang="en-US" sz="2800" b="1"/>
              <a:t>项目</a:t>
            </a:r>
            <a:r>
              <a:rPr lang="en-US" altLang="zh-CN" sz="2800" b="1"/>
              <a:t>12</a:t>
            </a:r>
            <a:r>
              <a:rPr lang="zh-CN" altLang="en-US" sz="2800" b="1"/>
              <a:t>：认识</a:t>
            </a:r>
            <a:r>
              <a:rPr lang="en-US" altLang="zh-CN" sz="2800" b="1"/>
              <a:t>C51</a:t>
            </a:r>
            <a:r>
              <a:rPr lang="zh-CN" altLang="en-US" sz="2800" b="1"/>
              <a:t>流程控制语句</a:t>
            </a:r>
          </a:p>
          <a:p>
            <a:r>
              <a:rPr lang="en-US" altLang="zh-CN" sz="2800"/>
              <a:t>3.4.1</a:t>
            </a:r>
            <a:r>
              <a:rPr lang="zh-CN" altLang="en-US" sz="2800"/>
              <a:t>任务</a:t>
            </a:r>
            <a:r>
              <a:rPr lang="en-US" altLang="zh-CN" sz="2800"/>
              <a:t>12-1</a:t>
            </a:r>
            <a:r>
              <a:rPr lang="zh-CN" altLang="en-US" sz="2800"/>
              <a:t>：用按键</a:t>
            </a:r>
            <a:r>
              <a:rPr lang="en-US" altLang="zh-CN" sz="2800"/>
              <a:t>S</a:t>
            </a:r>
            <a:r>
              <a:rPr lang="zh-CN" altLang="en-US" sz="2800"/>
              <a:t>控制</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3.4.2</a:t>
            </a:r>
            <a:r>
              <a:rPr lang="zh-CN" altLang="en-US" sz="2800"/>
              <a:t>任务</a:t>
            </a:r>
            <a:r>
              <a:rPr lang="en-US" altLang="zh-CN" sz="2800"/>
              <a:t>12-2</a:t>
            </a:r>
            <a:r>
              <a:rPr lang="zh-CN" altLang="en-US" sz="2800"/>
              <a:t>：用</a:t>
            </a:r>
            <a:r>
              <a:rPr lang="en-US" altLang="zh-CN" sz="2800"/>
              <a:t>for</a:t>
            </a:r>
            <a:r>
              <a:rPr lang="zh-CN" altLang="en-US" sz="2800"/>
              <a:t>语句实现蜂鸣器发出</a:t>
            </a:r>
            <a:r>
              <a:rPr lang="en-US" altLang="zh-CN" sz="2800"/>
              <a:t>1KHz</a:t>
            </a:r>
            <a:r>
              <a:rPr lang="zh-CN" altLang="en-US" sz="2800"/>
              <a:t>音频</a:t>
            </a:r>
          </a:p>
          <a:p>
            <a:r>
              <a:rPr lang="en-US" altLang="zh-CN" sz="2800"/>
              <a:t>3.4.3</a:t>
            </a:r>
            <a:r>
              <a:rPr lang="zh-CN" altLang="en-US" sz="2800"/>
              <a:t>任务</a:t>
            </a:r>
            <a:r>
              <a:rPr lang="en-US" altLang="zh-CN" sz="2800"/>
              <a:t>12-3</a:t>
            </a:r>
            <a:r>
              <a:rPr lang="zh-CN" altLang="en-US" sz="2800"/>
              <a:t>：用</a:t>
            </a:r>
            <a:r>
              <a:rPr lang="en-US" altLang="zh-CN" sz="2800"/>
              <a:t>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3.4.4</a:t>
            </a:r>
            <a:r>
              <a:rPr lang="zh-CN" altLang="en-US" sz="2800"/>
              <a:t>任务</a:t>
            </a:r>
            <a:r>
              <a:rPr lang="en-US" altLang="zh-CN" sz="2800"/>
              <a:t>12-4</a:t>
            </a:r>
            <a:r>
              <a:rPr lang="zh-CN" altLang="en-US" sz="2800"/>
              <a:t>：用</a:t>
            </a:r>
            <a:r>
              <a:rPr lang="en-US" altLang="zh-CN" sz="2800"/>
              <a:t>do</a:t>
            </a:r>
            <a:r>
              <a:rPr lang="zh-CN" altLang="en-US" sz="2800"/>
              <a:t>…</a:t>
            </a:r>
            <a:r>
              <a:rPr lang="en-US" altLang="zh-CN" sz="2800"/>
              <a:t>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3.4.5</a:t>
            </a:r>
            <a:r>
              <a:rPr lang="zh-CN" altLang="en-US" sz="2800"/>
              <a:t>任务</a:t>
            </a:r>
            <a:r>
              <a:rPr lang="en-US" altLang="zh-CN" sz="2800"/>
              <a:t>12-5</a:t>
            </a:r>
            <a:r>
              <a:rPr lang="zh-CN" altLang="en-US" sz="2800"/>
              <a:t>：相关知识</a:t>
            </a:r>
          </a:p>
          <a:p>
            <a:endParaRPr lang="zh-CN" altLang="en-US" sz="2800"/>
          </a:p>
        </p:txBody>
      </p:sp>
      <p:sp>
        <p:nvSpPr>
          <p:cNvPr id="111619" name="Text Box 2"/>
          <p:cNvSpPr txBox="1">
            <a:spLocks noChangeArrowheads="1"/>
          </p:cNvSpPr>
          <p:nvPr/>
        </p:nvSpPr>
        <p:spPr bwMode="auto">
          <a:xfrm>
            <a:off x="5808664" y="1476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a:t>
            </a:r>
            <a:r>
              <a:rPr lang="zh-CN" altLang="en-US" sz="2800" b="1"/>
              <a:t>项目</a:t>
            </a:r>
            <a:r>
              <a:rPr lang="en-US" altLang="zh-CN" sz="2800" b="1"/>
              <a:t>12</a:t>
            </a:r>
            <a:r>
              <a:rPr lang="zh-CN" altLang="en-US" sz="2800" b="1"/>
              <a:t>：认识</a:t>
            </a:r>
            <a:r>
              <a:rPr lang="en-US" altLang="zh-CN" sz="2800" b="1"/>
              <a:t>C51</a:t>
            </a:r>
          </a:p>
          <a:p>
            <a:r>
              <a:rPr lang="zh-CN" altLang="en-US" sz="2800" b="1"/>
              <a:t>流程控制语句</a:t>
            </a:r>
          </a:p>
        </p:txBody>
      </p:sp>
    </p:spTree>
    <p:extLst>
      <p:ext uri="{BB962C8B-B14F-4D97-AF65-F5344CB8AC3E}">
        <p14:creationId xmlns:p14="http://schemas.microsoft.com/office/powerpoint/2010/main" val="1887727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diamond(in)">
                                      <p:cBhvr>
                                        <p:cTn id="7" dur="10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138399" y="208950"/>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
        <p:nvSpPr>
          <p:cNvPr id="10243" name="Text Box 3"/>
          <p:cNvSpPr txBox="1">
            <a:spLocks noChangeArrowheads="1"/>
          </p:cNvSpPr>
          <p:nvPr/>
        </p:nvSpPr>
        <p:spPr bwMode="auto">
          <a:xfrm>
            <a:off x="1774826" y="2276475"/>
            <a:ext cx="8443913"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学习重点和难点</a:t>
            </a:r>
            <a:endParaRPr lang="en-US" altLang="zh-CN" sz="2800" b="1">
              <a:solidFill>
                <a:srgbClr val="FF0000"/>
              </a:solidFill>
            </a:endParaRPr>
          </a:p>
          <a:p>
            <a:r>
              <a:rPr lang="en-US" altLang="zh-CN" sz="2800"/>
              <a:t> (1)</a:t>
            </a:r>
            <a:r>
              <a:rPr lang="zh-CN" altLang="en-US" sz="2800"/>
              <a:t>单片机</a:t>
            </a:r>
            <a:r>
              <a:rPr lang="en-US" altLang="zh-CN" sz="2800"/>
              <a:t>C</a:t>
            </a:r>
            <a:r>
              <a:rPr lang="zh-CN" altLang="en-US" sz="2800"/>
              <a:t>语言；</a:t>
            </a:r>
          </a:p>
          <a:p>
            <a:r>
              <a:rPr lang="en-US" altLang="zh-CN" sz="2800"/>
              <a:t> (2)C51</a:t>
            </a:r>
            <a:r>
              <a:rPr lang="zh-CN" altLang="en-US" sz="2800"/>
              <a:t>数据类型；</a:t>
            </a:r>
            <a:endParaRPr lang="en-US" altLang="zh-CN" sz="2800"/>
          </a:p>
          <a:p>
            <a:r>
              <a:rPr lang="zh-CN" altLang="en-US" sz="2800"/>
              <a:t> </a:t>
            </a:r>
            <a:r>
              <a:rPr lang="en-US" altLang="zh-CN" sz="2800"/>
              <a:t>(3)</a:t>
            </a:r>
            <a:r>
              <a:rPr lang="zh-CN" altLang="en-US" sz="2800"/>
              <a:t> </a:t>
            </a:r>
            <a:r>
              <a:rPr lang="en-US" altLang="zh-CN" sz="2800"/>
              <a:t>C51</a:t>
            </a:r>
            <a:r>
              <a:rPr lang="zh-CN" altLang="en-US" sz="2800"/>
              <a:t>的运算符；</a:t>
            </a:r>
          </a:p>
          <a:p>
            <a:r>
              <a:rPr lang="en-US" altLang="zh-CN" sz="2800"/>
              <a:t> (4)C51</a:t>
            </a:r>
            <a:r>
              <a:rPr lang="zh-CN" altLang="en-US" sz="2800"/>
              <a:t>流程控制语句；</a:t>
            </a:r>
          </a:p>
          <a:p>
            <a:r>
              <a:rPr lang="en-US" altLang="zh-CN" sz="2800"/>
              <a:t> (5)C51</a:t>
            </a:r>
            <a:r>
              <a:rPr lang="zh-CN" altLang="en-US" sz="2800"/>
              <a:t>的数组；</a:t>
            </a:r>
            <a:endParaRPr lang="en-US" altLang="zh-CN" sz="2800"/>
          </a:p>
          <a:p>
            <a:r>
              <a:rPr lang="en-US" altLang="zh-CN" sz="2800"/>
              <a:t> (6)C51</a:t>
            </a:r>
            <a:r>
              <a:rPr lang="zh-CN" altLang="en-US" sz="2800"/>
              <a:t>的指针；</a:t>
            </a:r>
            <a:endParaRPr lang="en-US" altLang="zh-CN" sz="2800"/>
          </a:p>
          <a:p>
            <a:r>
              <a:rPr lang="en-US" altLang="zh-CN" sz="2800"/>
              <a:t> (7)C51</a:t>
            </a:r>
            <a:r>
              <a:rPr lang="zh-CN" altLang="en-US" sz="2800"/>
              <a:t>的函数。</a:t>
            </a:r>
          </a:p>
          <a:p>
            <a:r>
              <a:rPr lang="zh-CN" altLang="en-US" sz="2800"/>
              <a:t> </a:t>
            </a:r>
          </a:p>
        </p:txBody>
      </p:sp>
    </p:spTree>
    <p:extLst>
      <p:ext uri="{BB962C8B-B14F-4D97-AF65-F5344CB8AC3E}">
        <p14:creationId xmlns:p14="http://schemas.microsoft.com/office/powerpoint/2010/main" val="18158186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amond(in)">
                                      <p:cBhvr>
                                        <p:cTn id="7"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2063751" y="2276475"/>
            <a:ext cx="5713413"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a:t>
            </a:r>
            <a:r>
              <a:rPr lang="zh-CN" altLang="en-US" sz="2800" b="1"/>
              <a:t>项目</a:t>
            </a:r>
            <a:r>
              <a:rPr lang="en-US" altLang="zh-CN" sz="2800" b="1"/>
              <a:t>12</a:t>
            </a:r>
            <a:r>
              <a:rPr lang="zh-CN" altLang="en-US" sz="2800" b="1"/>
              <a:t>：认识</a:t>
            </a:r>
            <a:r>
              <a:rPr lang="en-US" altLang="zh-CN" sz="2800" b="1"/>
              <a:t>C51</a:t>
            </a:r>
            <a:r>
              <a:rPr lang="zh-CN" altLang="en-US" sz="2800" b="1"/>
              <a:t>流程控制语句</a:t>
            </a:r>
          </a:p>
          <a:p>
            <a:r>
              <a:rPr lang="zh-CN" altLang="en-US" sz="2800" b="1">
                <a:solidFill>
                  <a:srgbClr val="FF0000"/>
                </a:solidFill>
              </a:rPr>
              <a:t>学习目的</a:t>
            </a:r>
            <a:endParaRPr lang="zh-CN" altLang="en-US" sz="2800">
              <a:solidFill>
                <a:srgbClr val="FF0000"/>
              </a:solidFill>
            </a:endParaRPr>
          </a:p>
          <a:p>
            <a:r>
              <a:rPr lang="zh-CN" altLang="en-US" sz="2800"/>
              <a:t>（</a:t>
            </a:r>
            <a:r>
              <a:rPr lang="en-US" altLang="zh-CN" sz="2800"/>
              <a:t>1</a:t>
            </a:r>
            <a:r>
              <a:rPr lang="zh-CN" altLang="en-US" sz="2800"/>
              <a:t>）掌握</a:t>
            </a:r>
            <a:r>
              <a:rPr lang="en-US" altLang="zh-CN" sz="2800"/>
              <a:t>C51</a:t>
            </a:r>
            <a:r>
              <a:rPr lang="zh-CN" altLang="en-US" sz="2800"/>
              <a:t>的顺序结构； </a:t>
            </a:r>
          </a:p>
          <a:p>
            <a:r>
              <a:rPr lang="zh-CN" altLang="en-US" sz="2800"/>
              <a:t>（</a:t>
            </a:r>
            <a:r>
              <a:rPr lang="en-US" altLang="zh-CN" sz="2800"/>
              <a:t>2</a:t>
            </a:r>
            <a:r>
              <a:rPr lang="zh-CN" altLang="en-US" sz="2800"/>
              <a:t>）掌握</a:t>
            </a:r>
            <a:r>
              <a:rPr lang="en-US" altLang="zh-CN" sz="2800"/>
              <a:t>C51</a:t>
            </a:r>
            <a:r>
              <a:rPr lang="zh-CN" altLang="en-US" sz="2800"/>
              <a:t>的选择结构；</a:t>
            </a:r>
          </a:p>
          <a:p>
            <a:r>
              <a:rPr lang="zh-CN" altLang="en-US" sz="2800"/>
              <a:t>（</a:t>
            </a:r>
            <a:r>
              <a:rPr lang="en-US" altLang="zh-CN" sz="2800"/>
              <a:t>3</a:t>
            </a:r>
            <a:r>
              <a:rPr lang="zh-CN" altLang="en-US" sz="2800"/>
              <a:t>）掌握</a:t>
            </a:r>
            <a:r>
              <a:rPr lang="en-US" altLang="zh-CN" sz="2800"/>
              <a:t>C51</a:t>
            </a:r>
            <a:r>
              <a:rPr lang="zh-CN" altLang="en-US" sz="2800"/>
              <a:t>的循环结构。</a:t>
            </a:r>
            <a:endParaRPr lang="en-US" altLang="zh-CN" sz="2800"/>
          </a:p>
          <a:p>
            <a:r>
              <a:rPr lang="zh-CN" altLang="en-US" sz="2800" b="1">
                <a:solidFill>
                  <a:srgbClr val="FF0000"/>
                </a:solidFill>
              </a:rPr>
              <a:t>学习重点和难点</a:t>
            </a:r>
            <a:endParaRPr lang="zh-CN" altLang="en-US" sz="2800">
              <a:solidFill>
                <a:srgbClr val="FF0000"/>
              </a:solidFill>
            </a:endParaRPr>
          </a:p>
          <a:p>
            <a:r>
              <a:rPr lang="zh-CN" altLang="en-US" sz="2800"/>
              <a:t>（</a:t>
            </a:r>
            <a:r>
              <a:rPr lang="en-US" altLang="zh-CN" sz="2800"/>
              <a:t>1</a:t>
            </a:r>
            <a:r>
              <a:rPr lang="zh-CN" altLang="en-US" sz="2800"/>
              <a:t>）</a:t>
            </a:r>
            <a:r>
              <a:rPr lang="en-US" altLang="zh-CN" sz="2800"/>
              <a:t>C51</a:t>
            </a:r>
            <a:r>
              <a:rPr lang="zh-CN" altLang="en-US" sz="2800"/>
              <a:t>的选择结构；</a:t>
            </a:r>
          </a:p>
          <a:p>
            <a:r>
              <a:rPr lang="zh-CN" altLang="en-US" sz="2800"/>
              <a:t>（</a:t>
            </a:r>
            <a:r>
              <a:rPr lang="en-US" altLang="zh-CN" sz="2800"/>
              <a:t>2</a:t>
            </a:r>
            <a:r>
              <a:rPr lang="zh-CN" altLang="en-US" sz="2800"/>
              <a:t>）</a:t>
            </a:r>
            <a:r>
              <a:rPr lang="en-US" altLang="zh-CN" sz="2800"/>
              <a:t>C51</a:t>
            </a:r>
            <a:r>
              <a:rPr lang="zh-CN" altLang="en-US" sz="2800"/>
              <a:t>的循环结构。</a:t>
            </a:r>
            <a:endParaRPr lang="zh-CN" altLang="en-US" sz="2800" b="1"/>
          </a:p>
          <a:p>
            <a:endParaRPr lang="zh-CN" altLang="en-US" sz="2800"/>
          </a:p>
        </p:txBody>
      </p:sp>
      <p:sp>
        <p:nvSpPr>
          <p:cNvPr id="112643" name="Text Box 2"/>
          <p:cNvSpPr txBox="1">
            <a:spLocks noChangeArrowheads="1"/>
          </p:cNvSpPr>
          <p:nvPr/>
        </p:nvSpPr>
        <p:spPr bwMode="auto">
          <a:xfrm>
            <a:off x="5808664" y="1476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a:t>
            </a:r>
            <a:r>
              <a:rPr lang="zh-CN" altLang="en-US" sz="2800" b="1"/>
              <a:t>项目</a:t>
            </a:r>
            <a:r>
              <a:rPr lang="en-US" altLang="zh-CN" sz="2800" b="1"/>
              <a:t>12</a:t>
            </a:r>
            <a:r>
              <a:rPr lang="zh-CN" altLang="en-US" sz="2800" b="1"/>
              <a:t>：认识</a:t>
            </a:r>
            <a:r>
              <a:rPr lang="en-US" altLang="zh-CN" sz="2800" b="1"/>
              <a:t>C51</a:t>
            </a:r>
          </a:p>
          <a:p>
            <a:r>
              <a:rPr lang="zh-CN" altLang="en-US" sz="2800" b="1"/>
              <a:t>流程控制语句</a:t>
            </a:r>
          </a:p>
        </p:txBody>
      </p:sp>
    </p:spTree>
    <p:extLst>
      <p:ext uri="{BB962C8B-B14F-4D97-AF65-F5344CB8AC3E}">
        <p14:creationId xmlns:p14="http://schemas.microsoft.com/office/powerpoint/2010/main" val="23912003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diamond(in)">
                                      <p:cBhvr>
                                        <p:cTn id="7" dur="10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utoUpdateAnimBg="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5808664"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12643" name="Text Box 4"/>
          <p:cNvSpPr txBox="1">
            <a:spLocks noChangeArrowheads="1"/>
          </p:cNvSpPr>
          <p:nvPr/>
        </p:nvSpPr>
        <p:spPr bwMode="auto">
          <a:xfrm>
            <a:off x="1849439" y="2133600"/>
            <a:ext cx="85693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if”</a:t>
            </a:r>
            <a:r>
              <a:rPr lang="zh-CN" altLang="en-US" sz="2800"/>
              <a:t>语句功能及编程；</a:t>
            </a:r>
          </a:p>
          <a:p>
            <a:r>
              <a:rPr lang="zh-CN" altLang="en-US" sz="2800"/>
              <a:t>（</a:t>
            </a:r>
            <a:r>
              <a:rPr lang="en-US" altLang="zh-CN" sz="2800"/>
              <a:t>2</a:t>
            </a:r>
            <a:r>
              <a:rPr lang="zh-CN" altLang="en-US" sz="2800"/>
              <a:t>）掌握“</a:t>
            </a:r>
            <a:r>
              <a:rPr lang="en-US" altLang="zh-CN" sz="2800"/>
              <a:t>switch”</a:t>
            </a:r>
            <a:r>
              <a:rPr lang="zh-CN" altLang="en-US" sz="2800"/>
              <a:t>语句功能及编程；</a:t>
            </a:r>
          </a:p>
          <a:p>
            <a:r>
              <a:rPr lang="zh-CN" altLang="en-US" sz="2800"/>
              <a:t>（</a:t>
            </a:r>
            <a:r>
              <a:rPr lang="en-US" altLang="zh-CN" sz="2800"/>
              <a:t>3</a:t>
            </a:r>
            <a:r>
              <a:rPr lang="zh-CN" altLang="en-US" sz="2800"/>
              <a:t>）掌握“</a:t>
            </a:r>
            <a:r>
              <a:rPr lang="en-US" altLang="zh-CN" sz="2800"/>
              <a:t>while”</a:t>
            </a:r>
            <a:r>
              <a:rPr lang="zh-CN" altLang="en-US" sz="2800"/>
              <a:t>语句功能及编程。 </a:t>
            </a:r>
            <a:endParaRPr lang="zh-CN" altLang="en-US" sz="2800" b="1"/>
          </a:p>
        </p:txBody>
      </p:sp>
    </p:spTree>
    <p:extLst>
      <p:ext uri="{BB962C8B-B14F-4D97-AF65-F5344CB8AC3E}">
        <p14:creationId xmlns:p14="http://schemas.microsoft.com/office/powerpoint/2010/main" val="6920214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diamond(in)">
                                      <p:cBhvr>
                                        <p:cTn id="7" dur="1000"/>
                                        <p:tgtEl>
                                          <p:spTgt spid="11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5808664"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13667" name="Text Box 4"/>
          <p:cNvSpPr txBox="1">
            <a:spLocks noChangeArrowheads="1"/>
          </p:cNvSpPr>
          <p:nvPr/>
        </p:nvSpPr>
        <p:spPr bwMode="auto">
          <a:xfrm>
            <a:off x="1849439" y="2276476"/>
            <a:ext cx="8569325"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endParaRPr lang="zh-CN" altLang="en-US" sz="2800"/>
          </a:p>
          <a:p>
            <a:r>
              <a:rPr lang="zh-CN" altLang="en-US" sz="2800"/>
              <a:t>       用按键</a:t>
            </a:r>
            <a:r>
              <a:rPr lang="en-US" altLang="zh-CN" sz="2800"/>
              <a:t>S</a:t>
            </a:r>
            <a:r>
              <a:rPr lang="zh-CN" altLang="en-US" sz="2800"/>
              <a:t>控制</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r>
              <a:rPr lang="en-US" altLang="zh-CN" sz="2800"/>
              <a:t>P3.0</a:t>
            </a:r>
            <a:r>
              <a:rPr lang="zh-CN" altLang="en-US" sz="2800"/>
              <a:t>接一个按键</a:t>
            </a:r>
            <a:r>
              <a:rPr lang="en-US" altLang="zh-CN" sz="2800"/>
              <a:t>S,P1</a:t>
            </a:r>
            <a:r>
              <a:rPr lang="zh-CN" altLang="en-US" sz="2800"/>
              <a:t>口接</a:t>
            </a:r>
            <a:r>
              <a:rPr lang="en-US" altLang="zh-CN" sz="2800"/>
              <a:t>8</a:t>
            </a:r>
            <a:r>
              <a:rPr lang="zh-CN" altLang="en-US" sz="2800"/>
              <a:t>只</a:t>
            </a:r>
            <a:r>
              <a:rPr lang="en-US" altLang="zh-CN" sz="2800"/>
              <a:t>LED</a:t>
            </a:r>
            <a:r>
              <a:rPr lang="zh-CN" altLang="en-US" sz="2800"/>
              <a:t>。设计一个程序实现以下功能：</a:t>
            </a:r>
            <a:r>
              <a:rPr lang="en-US" altLang="zh-CN" sz="2800"/>
              <a:t>S</a:t>
            </a:r>
            <a:r>
              <a:rPr lang="zh-CN" altLang="en-US" sz="2800"/>
              <a:t>按下第</a:t>
            </a:r>
            <a:r>
              <a:rPr lang="en-US" altLang="zh-CN" sz="2800"/>
              <a:t>1</a:t>
            </a:r>
            <a:r>
              <a:rPr lang="zh-CN" altLang="en-US" sz="2800"/>
              <a:t>次，</a:t>
            </a:r>
            <a:r>
              <a:rPr lang="en-US" altLang="zh-CN" sz="2800"/>
              <a:t>LED1</a:t>
            </a:r>
            <a:r>
              <a:rPr lang="zh-CN" altLang="en-US" sz="2800"/>
              <a:t>发光；</a:t>
            </a:r>
            <a:r>
              <a:rPr lang="en-US" altLang="zh-CN" sz="2800"/>
              <a:t>S</a:t>
            </a:r>
            <a:r>
              <a:rPr lang="zh-CN" altLang="en-US" sz="2800"/>
              <a:t>按下第</a:t>
            </a:r>
            <a:r>
              <a:rPr lang="en-US" altLang="zh-CN" sz="2800"/>
              <a:t>2</a:t>
            </a:r>
            <a:r>
              <a:rPr lang="zh-CN" altLang="en-US" sz="2800"/>
              <a:t>次，</a:t>
            </a:r>
            <a:r>
              <a:rPr lang="en-US" altLang="zh-CN" sz="2800"/>
              <a:t>LED1</a:t>
            </a:r>
            <a:r>
              <a:rPr lang="zh-CN" altLang="en-US" sz="2800"/>
              <a:t>、</a:t>
            </a:r>
            <a:r>
              <a:rPr lang="en-US" altLang="zh-CN" sz="2800"/>
              <a:t>LED2</a:t>
            </a:r>
            <a:r>
              <a:rPr lang="zh-CN" altLang="en-US" sz="2800"/>
              <a:t>发光；</a:t>
            </a:r>
            <a:r>
              <a:rPr lang="en-US" altLang="zh-CN" sz="2800"/>
              <a:t>S</a:t>
            </a:r>
            <a:r>
              <a:rPr lang="zh-CN" altLang="en-US" sz="2800"/>
              <a:t>按下第</a:t>
            </a:r>
            <a:r>
              <a:rPr lang="en-US" altLang="zh-CN" sz="2800"/>
              <a:t>3</a:t>
            </a:r>
            <a:r>
              <a:rPr lang="zh-CN" altLang="en-US" sz="2800"/>
              <a:t>次，</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a:t>
            </a:r>
            <a:r>
              <a:rPr lang="en-US" altLang="zh-CN" sz="2800"/>
              <a:t>…… S</a:t>
            </a:r>
            <a:r>
              <a:rPr lang="zh-CN" altLang="en-US" sz="2800"/>
              <a:t>按下第 </a:t>
            </a:r>
            <a:r>
              <a:rPr lang="en-US" altLang="zh-CN" sz="2800"/>
              <a:t>8</a:t>
            </a:r>
            <a:r>
              <a:rPr lang="zh-CN" altLang="en-US" sz="2800"/>
              <a:t>次，</a:t>
            </a:r>
            <a:r>
              <a:rPr lang="en-US" altLang="zh-CN" sz="2800"/>
              <a:t>LED1</a:t>
            </a:r>
            <a:r>
              <a:rPr lang="zh-CN" altLang="en-US" sz="2800"/>
              <a:t>～</a:t>
            </a:r>
            <a:r>
              <a:rPr lang="en-US" altLang="zh-CN" sz="2800"/>
              <a:t>LED8</a:t>
            </a:r>
            <a:r>
              <a:rPr lang="zh-CN" altLang="en-US" sz="2800"/>
              <a:t>都发光；</a:t>
            </a:r>
            <a:r>
              <a:rPr lang="en-US" altLang="zh-CN" sz="2800"/>
              <a:t>S</a:t>
            </a:r>
            <a:r>
              <a:rPr lang="zh-CN" altLang="en-US" sz="2800"/>
              <a:t>按下第</a:t>
            </a:r>
            <a:r>
              <a:rPr lang="en-US" altLang="zh-CN" sz="2800"/>
              <a:t>9</a:t>
            </a:r>
            <a:r>
              <a:rPr lang="zh-CN" altLang="en-US" sz="2800"/>
              <a:t>次，</a:t>
            </a:r>
            <a:r>
              <a:rPr lang="en-US" altLang="zh-CN" sz="2800"/>
              <a:t>LED1</a:t>
            </a:r>
            <a:r>
              <a:rPr lang="zh-CN" altLang="en-US" sz="2800"/>
              <a:t>发光；</a:t>
            </a:r>
            <a:r>
              <a:rPr lang="en-US" altLang="zh-CN" sz="2800"/>
              <a:t>S</a:t>
            </a:r>
            <a:r>
              <a:rPr lang="zh-CN" altLang="en-US" sz="2800"/>
              <a:t>按下第</a:t>
            </a:r>
            <a:r>
              <a:rPr lang="en-US" altLang="zh-CN" sz="2800"/>
              <a:t>10</a:t>
            </a:r>
            <a:r>
              <a:rPr lang="zh-CN" altLang="en-US" sz="2800"/>
              <a:t>次，</a:t>
            </a:r>
            <a:r>
              <a:rPr lang="en-US" altLang="zh-CN" sz="2800"/>
              <a:t>LED1</a:t>
            </a:r>
            <a:r>
              <a:rPr lang="zh-CN" altLang="en-US" sz="2800"/>
              <a:t>、</a:t>
            </a:r>
            <a:r>
              <a:rPr lang="en-US" altLang="zh-CN" sz="2800"/>
              <a:t>LED2</a:t>
            </a:r>
            <a:r>
              <a:rPr lang="zh-CN" altLang="en-US" sz="2800"/>
              <a:t>发光</a:t>
            </a:r>
            <a:r>
              <a:rPr lang="en-US" altLang="zh-CN" sz="2800"/>
              <a:t>……</a:t>
            </a:r>
            <a:r>
              <a:rPr lang="zh-CN" altLang="en-US" sz="2800"/>
              <a:t>依次循环。 </a:t>
            </a:r>
            <a:endParaRPr lang="zh-CN" altLang="en-US" sz="2800" b="1"/>
          </a:p>
        </p:txBody>
      </p:sp>
    </p:spTree>
    <p:extLst>
      <p:ext uri="{BB962C8B-B14F-4D97-AF65-F5344CB8AC3E}">
        <p14:creationId xmlns:p14="http://schemas.microsoft.com/office/powerpoint/2010/main" val="32300368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diamond(in)">
                                      <p:cBhvr>
                                        <p:cTn id="7" dur="1000"/>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3"/>
          <p:cNvSpPr txBox="1">
            <a:spLocks noChangeArrowheads="1"/>
          </p:cNvSpPr>
          <p:nvPr/>
        </p:nvSpPr>
        <p:spPr bwMode="auto">
          <a:xfrm>
            <a:off x="1778000" y="2420939"/>
            <a:ext cx="8732838"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）分析：先设置一个变量</a:t>
            </a:r>
            <a:r>
              <a:rPr lang="en-US" altLang="zh-CN" sz="2800"/>
              <a:t>i</a:t>
            </a:r>
            <a:r>
              <a:rPr lang="zh-CN" altLang="en-US" sz="2800"/>
              <a:t>，当</a:t>
            </a:r>
            <a:r>
              <a:rPr lang="en-US" altLang="zh-CN" sz="2800"/>
              <a:t>i=1</a:t>
            </a:r>
            <a:r>
              <a:rPr lang="zh-CN" altLang="en-US" sz="2800"/>
              <a:t>时，</a:t>
            </a:r>
            <a:r>
              <a:rPr lang="en-US" altLang="zh-CN" sz="2800"/>
              <a:t>LED1</a:t>
            </a:r>
            <a:r>
              <a:rPr lang="zh-CN" altLang="en-US" sz="2800"/>
              <a:t>发光；当</a:t>
            </a:r>
            <a:r>
              <a:rPr lang="en-US" altLang="zh-CN" sz="2800"/>
              <a:t>i=2</a:t>
            </a:r>
            <a:r>
              <a:rPr lang="zh-CN" altLang="en-US" sz="2800"/>
              <a:t>时，</a:t>
            </a:r>
            <a:r>
              <a:rPr lang="en-US" altLang="zh-CN" sz="2800"/>
              <a:t>LED1</a:t>
            </a:r>
            <a:r>
              <a:rPr lang="zh-CN" altLang="en-US" sz="2800"/>
              <a:t>、</a:t>
            </a:r>
            <a:r>
              <a:rPr lang="en-US" altLang="zh-CN" sz="2800"/>
              <a:t>LED2</a:t>
            </a:r>
            <a:r>
              <a:rPr lang="zh-CN" altLang="en-US" sz="2800"/>
              <a:t>发光；当</a:t>
            </a:r>
            <a:r>
              <a:rPr lang="en-US" altLang="zh-CN" sz="2800"/>
              <a:t>i=3</a:t>
            </a:r>
            <a:r>
              <a:rPr lang="zh-CN" altLang="en-US" sz="2800"/>
              <a:t>时，</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a:t>
            </a:r>
            <a:r>
              <a:rPr lang="en-US" altLang="zh-CN" sz="2800"/>
              <a:t>……</a:t>
            </a:r>
            <a:r>
              <a:rPr lang="zh-CN" altLang="en-US" sz="2800"/>
              <a:t>；当</a:t>
            </a:r>
            <a:r>
              <a:rPr lang="en-US" altLang="zh-CN" sz="2800"/>
              <a:t>i=8</a:t>
            </a:r>
            <a:r>
              <a:rPr lang="zh-CN" altLang="en-US" sz="2800"/>
              <a:t>时，</a:t>
            </a:r>
            <a:r>
              <a:rPr lang="en-US" altLang="zh-CN" sz="2800"/>
              <a:t>LED1</a:t>
            </a:r>
            <a:r>
              <a:rPr lang="zh-CN" altLang="en-US" sz="2800"/>
              <a:t>～</a:t>
            </a:r>
            <a:r>
              <a:rPr lang="en-US" altLang="zh-CN" sz="2800"/>
              <a:t>LED8</a:t>
            </a:r>
            <a:r>
              <a:rPr lang="zh-CN" altLang="en-US" sz="2800"/>
              <a:t>都发光。由“</a:t>
            </a:r>
            <a:r>
              <a:rPr lang="en-US" altLang="zh-CN" sz="2800"/>
              <a:t>switch”</a:t>
            </a:r>
            <a:r>
              <a:rPr lang="zh-CN" altLang="en-US" sz="2800"/>
              <a:t>语句根据</a:t>
            </a:r>
            <a:r>
              <a:rPr lang="en-US" altLang="zh-CN" sz="2800"/>
              <a:t>i</a:t>
            </a:r>
            <a:r>
              <a:rPr lang="zh-CN" altLang="en-US" sz="2800"/>
              <a:t>的值来实现</a:t>
            </a:r>
            <a:r>
              <a:rPr lang="en-US" altLang="zh-CN" sz="2800"/>
              <a:t>LED</a:t>
            </a:r>
            <a:r>
              <a:rPr lang="zh-CN" altLang="en-US" sz="2800"/>
              <a:t>发光。</a:t>
            </a:r>
            <a:r>
              <a:rPr lang="en-US" altLang="zh-CN" sz="2800"/>
              <a:t>i</a:t>
            </a:r>
            <a:r>
              <a:rPr lang="zh-CN" altLang="en-US" sz="2800"/>
              <a:t>值的改变可以通过按键</a:t>
            </a:r>
            <a:r>
              <a:rPr lang="en-US" altLang="zh-CN" sz="2800"/>
              <a:t>S</a:t>
            </a:r>
            <a:r>
              <a:rPr lang="zh-CN" altLang="en-US" sz="2800"/>
              <a:t>来控制，每按下</a:t>
            </a:r>
            <a:r>
              <a:rPr lang="en-US" altLang="zh-CN" sz="2800"/>
              <a:t>S</a:t>
            </a:r>
            <a:r>
              <a:rPr lang="zh-CN" altLang="en-US" sz="2800"/>
              <a:t>按键一次，</a:t>
            </a:r>
            <a:r>
              <a:rPr lang="en-US" altLang="zh-CN" sz="2800"/>
              <a:t>i</a:t>
            </a:r>
            <a:r>
              <a:rPr lang="zh-CN" altLang="en-US" sz="2800"/>
              <a:t>自增</a:t>
            </a:r>
            <a:r>
              <a:rPr lang="en-US" altLang="zh-CN" sz="2800"/>
              <a:t>1</a:t>
            </a:r>
            <a:r>
              <a:rPr lang="zh-CN" altLang="en-US" sz="2800"/>
              <a:t>，当增加到</a:t>
            </a:r>
            <a:r>
              <a:rPr lang="en-US" altLang="zh-CN" sz="2800"/>
              <a:t>9</a:t>
            </a:r>
            <a:r>
              <a:rPr lang="zh-CN" altLang="en-US" sz="2800"/>
              <a:t>时，将其值重新置为</a:t>
            </a:r>
            <a:r>
              <a:rPr lang="en-US" altLang="zh-CN" sz="2800"/>
              <a:t>1</a:t>
            </a:r>
            <a:r>
              <a:rPr lang="zh-CN" altLang="en-US" sz="2800"/>
              <a:t>。</a:t>
            </a:r>
          </a:p>
        </p:txBody>
      </p:sp>
      <p:sp>
        <p:nvSpPr>
          <p:cNvPr id="115715" name="Text Box 2"/>
          <p:cNvSpPr txBox="1">
            <a:spLocks noChangeArrowheads="1"/>
          </p:cNvSpPr>
          <p:nvPr/>
        </p:nvSpPr>
        <p:spPr bwMode="auto">
          <a:xfrm>
            <a:off x="5664201" y="115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3699668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diamond(in)">
                                      <p:cBhvr>
                                        <p:cTn id="7" dur="1000"/>
                                        <p:tgtEl>
                                          <p:spTgt spid="11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3"/>
          <p:cNvSpPr txBox="1">
            <a:spLocks noChangeArrowheads="1"/>
          </p:cNvSpPr>
          <p:nvPr/>
        </p:nvSpPr>
        <p:spPr bwMode="auto">
          <a:xfrm>
            <a:off x="1755775" y="2276476"/>
            <a:ext cx="8732838"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XM12-1”,</a:t>
            </a:r>
            <a:r>
              <a:rPr lang="zh-CN" altLang="en-US" sz="2800"/>
              <a:t>然后建立“</a:t>
            </a:r>
            <a:r>
              <a:rPr lang="en-US" altLang="zh-CN" sz="2800"/>
              <a:t>XM12-1”</a:t>
            </a:r>
            <a:r>
              <a:rPr lang="zh-CN" altLang="en-US" sz="2800"/>
              <a:t>工程项目，最后建立源程序文件“</a:t>
            </a:r>
            <a:r>
              <a:rPr lang="en-US" altLang="zh-CN" sz="2800"/>
              <a:t>XM12-1.c”</a:t>
            </a:r>
            <a:r>
              <a:rPr lang="zh-CN" altLang="en-US" sz="2800"/>
              <a:t>，输入如下源程序：</a:t>
            </a:r>
          </a:p>
          <a:p>
            <a:r>
              <a:rPr lang="en-US" altLang="zh-CN" sz="2800"/>
              <a:t>#include&lt;reg51.h&gt;    //</a:t>
            </a:r>
            <a:r>
              <a:rPr lang="zh-CN" altLang="en-US" sz="2800"/>
              <a:t>包含单片机寄存器的头文件</a:t>
            </a:r>
          </a:p>
          <a:p>
            <a:r>
              <a:rPr lang="en-US" altLang="zh-CN" sz="2800"/>
              <a:t>sbit S=P3^0; //</a:t>
            </a:r>
            <a:r>
              <a:rPr lang="zh-CN" altLang="en-US" sz="2800"/>
              <a:t>定义按键</a:t>
            </a:r>
            <a:r>
              <a:rPr lang="en-US" altLang="zh-CN" sz="2800"/>
              <a:t>S</a:t>
            </a:r>
            <a:r>
              <a:rPr lang="zh-CN" altLang="en-US" sz="2800"/>
              <a:t>接入</a:t>
            </a:r>
            <a:r>
              <a:rPr lang="en-US" altLang="zh-CN" sz="2800"/>
              <a:t>P3.0</a:t>
            </a:r>
            <a:r>
              <a:rPr lang="zh-CN" altLang="en-US" sz="2800"/>
              <a:t>引脚</a:t>
            </a:r>
          </a:p>
        </p:txBody>
      </p:sp>
      <p:sp>
        <p:nvSpPr>
          <p:cNvPr id="116739" name="Text Box 2"/>
          <p:cNvSpPr txBox="1">
            <a:spLocks noChangeArrowheads="1"/>
          </p:cNvSpPr>
          <p:nvPr/>
        </p:nvSpPr>
        <p:spPr bwMode="auto">
          <a:xfrm>
            <a:off x="5808664" y="809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18694596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diamond(in)">
                                      <p:cBhvr>
                                        <p:cTn id="7" dur="1000"/>
                                        <p:tgtEl>
                                          <p:spTgt spid="116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3"/>
          <p:cNvSpPr txBox="1">
            <a:spLocks noChangeArrowheads="1"/>
          </p:cNvSpPr>
          <p:nvPr/>
        </p:nvSpPr>
        <p:spPr bwMode="auto">
          <a:xfrm>
            <a:off x="1755775" y="2205038"/>
            <a:ext cx="87328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a:t>
            </a:r>
            <a:r>
              <a:rPr lang="en-US" altLang="zh-CN" sz="2800"/>
              <a:t>:</a:t>
            </a:r>
            <a:r>
              <a:rPr lang="zh-CN" altLang="en-US" sz="2800"/>
              <a:t>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char i,j;	</a:t>
            </a:r>
            <a:endParaRPr lang="zh-CN" altLang="en-US" sz="2800"/>
          </a:p>
          <a:p>
            <a:r>
              <a:rPr lang="en-US" altLang="zh-CN" sz="2800"/>
              <a:t>   for(i=0;i&lt;200;i++)</a:t>
            </a:r>
          </a:p>
          <a:p>
            <a:r>
              <a:rPr lang="en-US" altLang="zh-CN" sz="2800"/>
              <a:t>   for(j=0;j&lt;250;j++)</a:t>
            </a:r>
          </a:p>
          <a:p>
            <a:r>
              <a:rPr lang="en-US" altLang="zh-CN" sz="2800"/>
              <a:t>	  ;</a:t>
            </a:r>
          </a:p>
          <a:p>
            <a:r>
              <a:rPr lang="en-US" altLang="zh-CN" sz="2800"/>
              <a:t>}</a:t>
            </a:r>
            <a:endParaRPr lang="zh-CN" altLang="en-US" sz="2800"/>
          </a:p>
        </p:txBody>
      </p:sp>
      <p:sp>
        <p:nvSpPr>
          <p:cNvPr id="117763" name="Text Box 2"/>
          <p:cNvSpPr txBox="1">
            <a:spLocks noChangeArrowheads="1"/>
          </p:cNvSpPr>
          <p:nvPr/>
        </p:nvSpPr>
        <p:spPr bwMode="auto">
          <a:xfrm>
            <a:off x="5880101" y="2032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16876992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7763"/>
                                        </p:tgtEl>
                                        <p:attrNameLst>
                                          <p:attrName>style.visibility</p:attrName>
                                        </p:attrNameLst>
                                      </p:cBhvr>
                                      <p:to>
                                        <p:strVal val="visible"/>
                                      </p:to>
                                    </p:set>
                                    <p:animEffect transition="in" filter="diamond(in)">
                                      <p:cBhvr>
                                        <p:cTn id="7" dur="1000"/>
                                        <p:tgtEl>
                                          <p:spTgt spid="117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3"/>
          <p:cNvSpPr txBox="1">
            <a:spLocks noChangeArrowheads="1"/>
          </p:cNvSpPr>
          <p:nvPr/>
        </p:nvSpPr>
        <p:spPr bwMode="auto">
          <a:xfrm>
            <a:off x="1781175" y="2276475"/>
            <a:ext cx="8732838"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a:t>
            </a:r>
            <a:r>
              <a:rPr lang="en-US" altLang="zh-CN" sz="2800"/>
              <a:t>:</a:t>
            </a:r>
            <a:r>
              <a:rPr lang="zh-CN" altLang="en-US" sz="2800"/>
              <a:t>主函数 </a:t>
            </a:r>
          </a:p>
          <a:p>
            <a:r>
              <a:rPr lang="zh-CN" altLang="en-US" sz="2800"/>
              <a:t>********************************************************</a:t>
            </a:r>
            <a:r>
              <a:rPr lang="en-US" altLang="zh-CN" sz="2800"/>
              <a:t>/</a:t>
            </a:r>
          </a:p>
          <a:p>
            <a:r>
              <a:rPr lang="en-US" altLang="zh-CN" sz="2800"/>
              <a:t>void main(void) </a:t>
            </a:r>
          </a:p>
          <a:p>
            <a:r>
              <a:rPr lang="en-US" altLang="zh-CN" sz="2800"/>
              <a:t>{</a:t>
            </a:r>
          </a:p>
          <a:p>
            <a:r>
              <a:rPr lang="en-US" altLang="zh-CN" sz="2800"/>
              <a:t>  unsigned char i ;</a:t>
            </a:r>
          </a:p>
          <a:p>
            <a:r>
              <a:rPr lang="en-US" altLang="zh-CN" sz="2800"/>
              <a:t>  i=0 ; //i</a:t>
            </a:r>
            <a:r>
              <a:rPr lang="zh-CN" altLang="en-US" sz="2800"/>
              <a:t>初始化</a:t>
            </a:r>
          </a:p>
          <a:p>
            <a:r>
              <a:rPr lang="en-US" altLang="zh-CN" sz="2800"/>
              <a:t> while(1)      //</a:t>
            </a:r>
            <a:r>
              <a:rPr lang="zh-CN" altLang="en-US" sz="2800"/>
              <a:t>无限循环</a:t>
            </a:r>
          </a:p>
          <a:p>
            <a:r>
              <a:rPr lang="en-US" altLang="zh-CN" sz="2800"/>
              <a:t>   {</a:t>
            </a:r>
          </a:p>
          <a:p>
            <a:r>
              <a:rPr lang="en-US" altLang="zh-CN" sz="2800"/>
              <a:t>      if(S==0)//</a:t>
            </a:r>
            <a:r>
              <a:rPr lang="zh-CN" altLang="en-US" sz="2800"/>
              <a:t>判断</a:t>
            </a:r>
            <a:r>
              <a:rPr lang="en-US" altLang="zh-CN" sz="2800"/>
              <a:t>S</a:t>
            </a:r>
            <a:r>
              <a:rPr lang="zh-CN" altLang="en-US" sz="2800"/>
              <a:t>按键是否被按下，如果</a:t>
            </a:r>
            <a:r>
              <a:rPr lang="en-US" altLang="zh-CN" sz="2800"/>
              <a:t>S=0</a:t>
            </a:r>
            <a:r>
              <a:rPr lang="zh-CN" altLang="en-US" sz="2800"/>
              <a:t>被按下</a:t>
            </a:r>
          </a:p>
        </p:txBody>
      </p:sp>
      <p:sp>
        <p:nvSpPr>
          <p:cNvPr id="118787" name="Text Box 2"/>
          <p:cNvSpPr txBox="1">
            <a:spLocks noChangeArrowheads="1"/>
          </p:cNvSpPr>
          <p:nvPr/>
        </p:nvSpPr>
        <p:spPr bwMode="auto">
          <a:xfrm>
            <a:off x="5519739" y="1905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9713860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8787"/>
                                        </p:tgtEl>
                                        <p:attrNameLst>
                                          <p:attrName>style.visibility</p:attrName>
                                        </p:attrNameLst>
                                      </p:cBhvr>
                                      <p:to>
                                        <p:strVal val="visible"/>
                                      </p:to>
                                    </p:set>
                                    <p:animEffect transition="in" filter="diamond(in)">
                                      <p:cBhvr>
                                        <p:cTn id="7" dur="1000"/>
                                        <p:tgtEl>
                                          <p:spTgt spid="118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autoUpdateAnimBg="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3"/>
          <p:cNvSpPr txBox="1">
            <a:spLocks noChangeArrowheads="1"/>
          </p:cNvSpPr>
          <p:nvPr/>
        </p:nvSpPr>
        <p:spPr bwMode="auto">
          <a:xfrm>
            <a:off x="1779589" y="2205039"/>
            <a:ext cx="8732837"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       </a:t>
            </a:r>
            <a:r>
              <a:rPr lang="en-US" altLang="zh-CN" sz="2800"/>
              <a:t>{</a:t>
            </a:r>
          </a:p>
          <a:p>
            <a:r>
              <a:rPr lang="en-US" altLang="zh-CN" sz="2800"/>
              <a:t>           delay();   //150ms</a:t>
            </a:r>
            <a:r>
              <a:rPr lang="zh-CN" altLang="en-US" sz="2800"/>
              <a:t>延时，消除键盘抖动</a:t>
            </a:r>
          </a:p>
          <a:p>
            <a:r>
              <a:rPr lang="en-US" altLang="zh-CN" sz="2800"/>
              <a:t>           if(S==0)/</a:t>
            </a:r>
            <a:r>
              <a:rPr lang="zh-CN" altLang="en-US" sz="2800"/>
              <a:t>*再判断</a:t>
            </a:r>
            <a:r>
              <a:rPr lang="en-US" altLang="zh-CN" sz="2800"/>
              <a:t>S</a:t>
            </a:r>
            <a:r>
              <a:rPr lang="zh-CN" altLang="en-US" sz="2800"/>
              <a:t>按键是否被按下，如果</a:t>
            </a:r>
            <a:r>
              <a:rPr lang="en-US" altLang="zh-CN" sz="2800"/>
              <a:t>S=0</a:t>
            </a:r>
            <a:r>
              <a:rPr lang="zh-CN" altLang="en-US" sz="2800"/>
              <a:t>确被按下</a:t>
            </a:r>
            <a:r>
              <a:rPr lang="en-US" altLang="zh-CN" sz="2800"/>
              <a:t>*/</a:t>
            </a:r>
            <a:endParaRPr lang="zh-CN" altLang="en-US" sz="2800"/>
          </a:p>
          <a:p>
            <a:r>
              <a:rPr lang="en-US" altLang="zh-CN" sz="2800"/>
              <a:t>           i++;      //i</a:t>
            </a:r>
            <a:r>
              <a:rPr lang="zh-CN" altLang="en-US" sz="2800"/>
              <a:t>自增</a:t>
            </a:r>
            <a:r>
              <a:rPr lang="en-US" altLang="zh-CN" sz="2800"/>
              <a:t>1</a:t>
            </a:r>
          </a:p>
          <a:p>
            <a:r>
              <a:rPr lang="en-US" altLang="zh-CN" sz="2800"/>
              <a:t>           if(i==9)//</a:t>
            </a:r>
            <a:r>
              <a:rPr lang="zh-CN" altLang="en-US" sz="2800"/>
              <a:t>如果</a:t>
            </a:r>
            <a:r>
              <a:rPr lang="en-US" altLang="zh-CN" sz="2800"/>
              <a:t>i=9</a:t>
            </a:r>
            <a:r>
              <a:rPr lang="zh-CN" altLang="en-US" sz="2800"/>
              <a:t>，将其值重新置为</a:t>
            </a:r>
            <a:r>
              <a:rPr lang="en-US" altLang="zh-CN" sz="2800"/>
              <a:t>1</a:t>
            </a:r>
          </a:p>
          <a:p>
            <a:r>
              <a:rPr lang="en-US" altLang="zh-CN" sz="2800"/>
              <a:t>           i=1 ;</a:t>
            </a:r>
          </a:p>
          <a:p>
            <a:r>
              <a:rPr lang="en-US" altLang="zh-CN" sz="2800"/>
              <a:t>      }</a:t>
            </a:r>
          </a:p>
        </p:txBody>
      </p:sp>
      <p:sp>
        <p:nvSpPr>
          <p:cNvPr id="119811" name="Text Box 2"/>
          <p:cNvSpPr txBox="1">
            <a:spLocks noChangeArrowheads="1"/>
          </p:cNvSpPr>
          <p:nvPr/>
        </p:nvSpPr>
        <p:spPr bwMode="auto">
          <a:xfrm>
            <a:off x="5519739" y="1905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958500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diamond(in)">
                                      <p:cBhvr>
                                        <p:cTn id="7" dur="1000"/>
                                        <p:tgtEl>
                                          <p:spTgt spid="119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19811" name="Text Box 3"/>
          <p:cNvSpPr txBox="1">
            <a:spLocks noChangeArrowheads="1"/>
          </p:cNvSpPr>
          <p:nvPr/>
        </p:nvSpPr>
        <p:spPr bwMode="auto">
          <a:xfrm>
            <a:off x="1773239" y="1773238"/>
            <a:ext cx="8734425"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p>
          <a:p>
            <a:r>
              <a:rPr lang="en-US" altLang="zh-CN" sz="2800"/>
              <a:t>    </a:t>
            </a:r>
            <a:r>
              <a:rPr lang="en-US" altLang="zh-CN" sz="2400"/>
              <a:t>switch(i)//</a:t>
            </a:r>
            <a:r>
              <a:rPr lang="zh-CN" altLang="en-US" sz="2400"/>
              <a:t>使用多分支语句</a:t>
            </a:r>
          </a:p>
          <a:p>
            <a:r>
              <a:rPr lang="zh-CN" altLang="en-US" sz="2400"/>
              <a:t>   </a:t>
            </a:r>
            <a:r>
              <a:rPr lang="en-US" altLang="zh-CN" sz="2400"/>
              <a:t>{</a:t>
            </a:r>
          </a:p>
          <a:p>
            <a:r>
              <a:rPr lang="en-US" altLang="zh-CN" sz="2400"/>
              <a:t>     case 1:P1=0xfe; //LED1</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case 2:P1=0xfc; // LED1</a:t>
            </a:r>
            <a:r>
              <a:rPr lang="zh-CN" altLang="en-US" sz="2400"/>
              <a:t>、</a:t>
            </a:r>
            <a:r>
              <a:rPr lang="en-US" altLang="zh-CN" sz="2400"/>
              <a:t>LED2</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case 3:P1=0xf8; // LED1</a:t>
            </a:r>
            <a:r>
              <a:rPr lang="zh-CN" altLang="en-US" sz="2400"/>
              <a:t>、</a:t>
            </a:r>
            <a:r>
              <a:rPr lang="en-US" altLang="zh-CN" sz="2400"/>
              <a:t>LED2</a:t>
            </a:r>
            <a:r>
              <a:rPr lang="zh-CN" altLang="en-US" sz="2400"/>
              <a:t>、</a:t>
            </a:r>
            <a:r>
              <a:rPr lang="en-US" altLang="zh-CN" sz="2400"/>
              <a:t>LED3</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case 4:P1=0xf0; // 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p:txBody>
      </p:sp>
      <p:sp>
        <p:nvSpPr>
          <p:cNvPr id="120836" name="Text Box 2"/>
          <p:cNvSpPr txBox="1">
            <a:spLocks noChangeArrowheads="1"/>
          </p:cNvSpPr>
          <p:nvPr/>
        </p:nvSpPr>
        <p:spPr bwMode="auto">
          <a:xfrm>
            <a:off x="5664201"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19159966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diamond(in)">
                                      <p:cBhvr>
                                        <p:cTn id="7" dur="1000"/>
                                        <p:tgtEl>
                                          <p:spTgt spid="12083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20836"/>
                                        </p:tgtEl>
                                        <p:attrNameLst>
                                          <p:attrName>style.visibility</p:attrName>
                                        </p:attrNameLst>
                                      </p:cBhvr>
                                      <p:to>
                                        <p:strVal val="visible"/>
                                      </p:to>
                                    </p:set>
                                    <p:animEffect transition="in" filter="diamond(in)">
                                      <p:cBhvr>
                                        <p:cTn id="11" dur="10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autoUpdateAnimBg="0"/>
      <p:bldP spid="120836" grpId="0" autoUpdateAnimBg="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20835" name="Text Box 3"/>
          <p:cNvSpPr txBox="1">
            <a:spLocks noChangeArrowheads="1"/>
          </p:cNvSpPr>
          <p:nvPr/>
        </p:nvSpPr>
        <p:spPr bwMode="auto">
          <a:xfrm>
            <a:off x="1727201" y="1963738"/>
            <a:ext cx="8734425" cy="489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   case 5:P1=0xe0; // 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a:t>
            </a:r>
            <a:r>
              <a:rPr lang="en-US" altLang="zh-CN" sz="2400"/>
              <a:t>LED5</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case 6:P1=0xc0; /</a:t>
            </a:r>
            <a:r>
              <a:rPr lang="zh-CN" altLang="en-US" sz="2400"/>
              <a:t>*</a:t>
            </a:r>
            <a:r>
              <a:rPr lang="en-US" altLang="zh-CN" sz="2400"/>
              <a:t> 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a:t>
            </a:r>
            <a:r>
              <a:rPr lang="en-US" altLang="zh-CN" sz="2400"/>
              <a:t>LED5</a:t>
            </a:r>
            <a:r>
              <a:rPr lang="zh-CN" altLang="en-US" sz="2400"/>
              <a:t>、</a:t>
            </a:r>
            <a:r>
              <a:rPr lang="en-US" altLang="zh-CN" sz="2400"/>
              <a:t>LED6</a:t>
            </a:r>
            <a:r>
              <a:rPr lang="zh-CN" altLang="en-US" sz="2400"/>
              <a:t>发光*</a:t>
            </a:r>
            <a:r>
              <a:rPr lang="en-US" altLang="zh-CN" sz="2400"/>
              <a:t>/</a:t>
            </a:r>
            <a:endParaRPr lang="zh-CN" altLang="en-US" sz="2400"/>
          </a:p>
          <a:p>
            <a:r>
              <a:rPr lang="zh-CN" altLang="en-US" sz="2400"/>
              <a:t>        </a:t>
            </a:r>
            <a:r>
              <a:rPr lang="en-US" altLang="zh-CN" sz="2400"/>
              <a:t>break; //</a:t>
            </a:r>
            <a:r>
              <a:rPr lang="zh-CN" altLang="en-US" sz="2400"/>
              <a:t>退出</a:t>
            </a:r>
            <a:r>
              <a:rPr lang="en-US" altLang="zh-CN" sz="2400"/>
              <a:t>switch</a:t>
            </a:r>
            <a:r>
              <a:rPr lang="zh-CN" altLang="en-US" sz="2400"/>
              <a:t>语句</a:t>
            </a:r>
            <a:endParaRPr lang="en-US" altLang="zh-CN" sz="2400"/>
          </a:p>
          <a:p>
            <a:r>
              <a:rPr lang="en-US" altLang="zh-CN" sz="2400"/>
              <a:t>    case 7:P1=0x80; /*LED1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a:t>
            </a:r>
            <a:r>
              <a:rPr lang="en-US" altLang="zh-CN" sz="2400"/>
              <a:t>LED5</a:t>
            </a:r>
            <a:r>
              <a:rPr lang="zh-CN" altLang="en-US" sz="2400"/>
              <a:t>、</a:t>
            </a:r>
            <a:r>
              <a:rPr lang="en-US" altLang="zh-CN" sz="2400"/>
              <a:t>LED6</a:t>
            </a:r>
            <a:r>
              <a:rPr lang="zh-CN" altLang="en-US" sz="2400"/>
              <a:t>、</a:t>
            </a:r>
            <a:r>
              <a:rPr lang="en-US" altLang="zh-CN" sz="2400"/>
              <a:t>LED7</a:t>
            </a:r>
            <a:r>
              <a:rPr lang="zh-CN" altLang="en-US" sz="2400"/>
              <a:t>发光</a:t>
            </a:r>
            <a:r>
              <a:rPr lang="en-US" altLang="zh-CN" sz="2400"/>
              <a:t>*/</a:t>
            </a:r>
            <a:endParaRPr lang="zh-CN" altLang="en-US" sz="2400"/>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case 8:P1=0x00; // LED1</a:t>
            </a:r>
            <a:r>
              <a:rPr lang="zh-CN" altLang="en-US" sz="2400"/>
              <a:t>～</a:t>
            </a:r>
            <a:r>
              <a:rPr lang="en-US" altLang="zh-CN" sz="2400"/>
              <a:t>LED8</a:t>
            </a:r>
            <a:r>
              <a:rPr lang="zh-CN" altLang="en-US" sz="2400"/>
              <a:t>发光</a:t>
            </a:r>
          </a:p>
          <a:p>
            <a:r>
              <a:rPr lang="zh-CN" altLang="en-US" sz="2400"/>
              <a:t>        </a:t>
            </a:r>
            <a:r>
              <a:rPr lang="en-US" altLang="zh-CN" sz="2400"/>
              <a:t>break; //</a:t>
            </a:r>
            <a:r>
              <a:rPr lang="zh-CN" altLang="en-US" sz="2400"/>
              <a:t>退出</a:t>
            </a:r>
            <a:r>
              <a:rPr lang="en-US" altLang="zh-CN" sz="2400"/>
              <a:t>switch</a:t>
            </a:r>
            <a:r>
              <a:rPr lang="zh-CN" altLang="en-US" sz="2400"/>
              <a:t>语句</a:t>
            </a:r>
          </a:p>
          <a:p>
            <a:r>
              <a:rPr lang="en-US" altLang="zh-CN" sz="2400"/>
              <a:t>    defauit: //</a:t>
            </a:r>
            <a:r>
              <a:rPr lang="zh-CN" altLang="en-US" sz="2400"/>
              <a:t>默认值，关闭所有</a:t>
            </a:r>
            <a:r>
              <a:rPr lang="en-US" altLang="zh-CN" sz="2400"/>
              <a:t>LED</a:t>
            </a:r>
          </a:p>
          <a:p>
            <a:r>
              <a:rPr lang="en-US" altLang="zh-CN" sz="2400"/>
              <a:t>      P1=0xff;</a:t>
            </a:r>
          </a:p>
          <a:p>
            <a:r>
              <a:rPr lang="en-US" altLang="zh-CN" sz="2400"/>
              <a:t>    } }}  </a:t>
            </a:r>
            <a:endParaRPr lang="zh-CN" altLang="en-US" sz="2400"/>
          </a:p>
        </p:txBody>
      </p:sp>
      <p:sp>
        <p:nvSpPr>
          <p:cNvPr id="121860" name="Text Box 2"/>
          <p:cNvSpPr txBox="1">
            <a:spLocks noChangeArrowheads="1"/>
          </p:cNvSpPr>
          <p:nvPr/>
        </p:nvSpPr>
        <p:spPr bwMode="auto">
          <a:xfrm>
            <a:off x="5591176" y="95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947449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1858"/>
                                        </p:tgtEl>
                                        <p:attrNameLst>
                                          <p:attrName>style.visibility</p:attrName>
                                        </p:attrNameLst>
                                      </p:cBhvr>
                                      <p:to>
                                        <p:strVal val="visible"/>
                                      </p:to>
                                    </p:set>
                                    <p:animEffect transition="in" filter="diamond(in)">
                                      <p:cBhvr>
                                        <p:cTn id="7" dur="1000"/>
                                        <p:tgtEl>
                                          <p:spTgt spid="12185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21860"/>
                                        </p:tgtEl>
                                        <p:attrNameLst>
                                          <p:attrName>style.visibility</p:attrName>
                                        </p:attrNameLst>
                                      </p:cBhvr>
                                      <p:to>
                                        <p:strVal val="visible"/>
                                      </p:to>
                                    </p:set>
                                    <p:animEffect transition="in" filter="diamond(in)">
                                      <p:cBhvr>
                                        <p:cTn id="11" dur="1000"/>
                                        <p:tgtEl>
                                          <p:spTgt spid="121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utoUpdateAnimBg="0"/>
      <p:bldP spid="12186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159376" y="201613"/>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3. 1</a:t>
            </a:r>
            <a:r>
              <a:rPr lang="zh-CN" altLang="en-US" sz="2800" b="1"/>
              <a:t>项目</a:t>
            </a:r>
            <a:r>
              <a:rPr lang="en-US" altLang="zh-CN" sz="2800" b="1"/>
              <a:t>9</a:t>
            </a:r>
            <a:r>
              <a:rPr lang="zh-CN" altLang="en-US" sz="2800" b="1"/>
              <a:t>：了解单片机</a:t>
            </a:r>
            <a:r>
              <a:rPr lang="en-US" altLang="zh-CN" sz="2800" b="1"/>
              <a:t>C</a:t>
            </a:r>
            <a:r>
              <a:rPr lang="zh-CN" altLang="en-US" sz="2800" b="1"/>
              <a:t>语言</a:t>
            </a:r>
          </a:p>
        </p:txBody>
      </p:sp>
      <p:sp>
        <p:nvSpPr>
          <p:cNvPr id="11267" name="Text Box 3"/>
          <p:cNvSpPr txBox="1">
            <a:spLocks noChangeArrowheads="1"/>
          </p:cNvSpPr>
          <p:nvPr/>
        </p:nvSpPr>
        <p:spPr bwMode="auto">
          <a:xfrm>
            <a:off x="1878013" y="2276476"/>
            <a:ext cx="8443912"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800" b="1"/>
          </a:p>
          <a:p>
            <a:r>
              <a:rPr lang="en-US" altLang="zh-CN" sz="2800" b="1"/>
              <a:t>3. 1</a:t>
            </a:r>
            <a:r>
              <a:rPr lang="zh-CN" altLang="en-US" sz="2800" b="1"/>
              <a:t>项目</a:t>
            </a:r>
            <a:r>
              <a:rPr lang="en-US" altLang="zh-CN" sz="2800" b="1"/>
              <a:t>9</a:t>
            </a:r>
            <a:r>
              <a:rPr lang="zh-CN" altLang="en-US" sz="2800" b="1"/>
              <a:t>：了解单片机</a:t>
            </a:r>
            <a:r>
              <a:rPr lang="en-US" altLang="zh-CN" sz="2800" b="1"/>
              <a:t>C</a:t>
            </a:r>
            <a:r>
              <a:rPr lang="zh-CN" altLang="en-US" sz="2800" b="1"/>
              <a:t>语言</a:t>
            </a:r>
          </a:p>
          <a:p>
            <a:r>
              <a:rPr lang="en-US" altLang="zh-CN" sz="2800"/>
              <a:t>   3.1.1</a:t>
            </a:r>
            <a:r>
              <a:rPr lang="zh-CN" altLang="en-US" sz="2800"/>
              <a:t>任务</a:t>
            </a:r>
            <a:r>
              <a:rPr lang="en-US" altLang="zh-CN" sz="2800"/>
              <a:t>9-1</a:t>
            </a:r>
            <a:r>
              <a:rPr lang="zh-CN" altLang="en-US" sz="2800"/>
              <a:t>：了解</a:t>
            </a:r>
            <a:r>
              <a:rPr lang="en-US" altLang="zh-CN" sz="2800"/>
              <a:t>C51</a:t>
            </a:r>
            <a:r>
              <a:rPr lang="zh-CN" altLang="en-US" sz="2800"/>
              <a:t>编程结构</a:t>
            </a:r>
          </a:p>
          <a:p>
            <a:r>
              <a:rPr lang="en-US" altLang="zh-CN" sz="2800"/>
              <a:t>   3.1.2</a:t>
            </a:r>
            <a:r>
              <a:rPr lang="zh-CN" altLang="en-US" sz="2800"/>
              <a:t>任务</a:t>
            </a:r>
            <a:r>
              <a:rPr lang="en-US" altLang="zh-CN" sz="2800"/>
              <a:t>9-2</a:t>
            </a:r>
            <a:r>
              <a:rPr lang="zh-CN" altLang="en-US" sz="2800"/>
              <a:t>：相关知识</a:t>
            </a:r>
          </a:p>
          <a:p>
            <a:endParaRPr lang="zh-CN" altLang="en-US" sz="2800"/>
          </a:p>
        </p:txBody>
      </p:sp>
    </p:spTree>
    <p:extLst>
      <p:ext uri="{BB962C8B-B14F-4D97-AF65-F5344CB8AC3E}">
        <p14:creationId xmlns:p14="http://schemas.microsoft.com/office/powerpoint/2010/main" val="14585823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diamond(in)">
                                      <p:cBhvr>
                                        <p:cTn id="7"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21859" name="Text Box 3"/>
          <p:cNvSpPr txBox="1">
            <a:spLocks noChangeArrowheads="1"/>
          </p:cNvSpPr>
          <p:nvPr/>
        </p:nvSpPr>
        <p:spPr bwMode="auto">
          <a:xfrm>
            <a:off x="1847850" y="2551113"/>
            <a:ext cx="8516938"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XM12-1.hex”</a:t>
            </a:r>
            <a:r>
              <a:rPr lang="zh-CN" altLang="en-US" sz="2800"/>
              <a:t>文件加载到</a:t>
            </a:r>
            <a:r>
              <a:rPr lang="en-US" altLang="zh-CN" sz="2800"/>
              <a:t>AT89C51</a:t>
            </a:r>
            <a:r>
              <a:rPr lang="zh-CN" altLang="en-US" sz="2800"/>
              <a:t>里，然后启动仿真，就可以看到用按键</a:t>
            </a:r>
            <a:r>
              <a:rPr lang="en-US" altLang="zh-CN" sz="2800"/>
              <a:t>SW</a:t>
            </a:r>
            <a:r>
              <a:rPr lang="zh-CN" altLang="en-US" sz="2800"/>
              <a:t>控制</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显示状态，效果图如图</a:t>
            </a:r>
            <a:r>
              <a:rPr lang="en-US" altLang="zh-CN" sz="2800"/>
              <a:t>3-8</a:t>
            </a:r>
            <a:r>
              <a:rPr lang="zh-CN" altLang="en-US" sz="2800"/>
              <a:t>所示。</a:t>
            </a:r>
          </a:p>
        </p:txBody>
      </p:sp>
      <p:sp>
        <p:nvSpPr>
          <p:cNvPr id="122884" name="Text Box 2"/>
          <p:cNvSpPr txBox="1">
            <a:spLocks noChangeArrowheads="1"/>
          </p:cNvSpPr>
          <p:nvPr/>
        </p:nvSpPr>
        <p:spPr bwMode="auto">
          <a:xfrm>
            <a:off x="5375276"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21861" name="矩形 1"/>
          <p:cNvSpPr>
            <a:spLocks noChangeArrowheads="1"/>
          </p:cNvSpPr>
          <p:nvPr/>
        </p:nvSpPr>
        <p:spPr bwMode="auto">
          <a:xfrm>
            <a:off x="7448551" y="5491164"/>
            <a:ext cx="2347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12-1</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42456951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diamond(in)">
                                      <p:cBhvr>
                                        <p:cTn id="7" dur="1000"/>
                                        <p:tgtEl>
                                          <p:spTgt spid="12288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22884"/>
                                        </p:tgtEl>
                                        <p:attrNameLst>
                                          <p:attrName>style.visibility</p:attrName>
                                        </p:attrNameLst>
                                      </p:cBhvr>
                                      <p:to>
                                        <p:strVal val="visible"/>
                                      </p:to>
                                    </p:set>
                                    <p:animEffect transition="in" filter="diamond(in)">
                                      <p:cBhvr>
                                        <p:cTn id="11" dur="1000"/>
                                        <p:tgtEl>
                                          <p:spTgt spid="122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autoUpdateAnimBg="0"/>
      <p:bldP spid="122884" grpId="0"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pic>
        <p:nvPicPr>
          <p:cNvPr id="1228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1916114"/>
            <a:ext cx="7850187" cy="433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4" name="Rectangle 4"/>
          <p:cNvSpPr>
            <a:spLocks noChangeArrowheads="1"/>
          </p:cNvSpPr>
          <p:nvPr/>
        </p:nvSpPr>
        <p:spPr bwMode="auto">
          <a:xfrm>
            <a:off x="3172832" y="6418541"/>
            <a:ext cx="45191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3-8</a:t>
            </a:r>
            <a:r>
              <a:rPr lang="zh-CN" altLang="en-US"/>
              <a:t>用按键</a:t>
            </a:r>
            <a:r>
              <a:rPr lang="en-US" altLang="zh-CN"/>
              <a:t>SW</a:t>
            </a:r>
            <a:r>
              <a:rPr lang="zh-CN" altLang="en-US"/>
              <a:t>控制</a:t>
            </a:r>
            <a:r>
              <a:rPr lang="en-US" altLang="zh-CN"/>
              <a:t>P1</a:t>
            </a:r>
            <a:r>
              <a:rPr lang="zh-CN" altLang="en-US"/>
              <a:t>口</a:t>
            </a:r>
            <a:r>
              <a:rPr lang="en-US" altLang="zh-CN"/>
              <a:t>8</a:t>
            </a:r>
            <a:r>
              <a:rPr lang="zh-CN" altLang="en-US"/>
              <a:t>只</a:t>
            </a:r>
            <a:r>
              <a:rPr lang="en-US" altLang="zh-CN"/>
              <a:t>LED</a:t>
            </a:r>
            <a:r>
              <a:rPr lang="zh-CN" altLang="en-US"/>
              <a:t>显示状态</a:t>
            </a:r>
          </a:p>
        </p:txBody>
      </p:sp>
      <p:sp>
        <p:nvSpPr>
          <p:cNvPr id="123909" name="Text Box 2"/>
          <p:cNvSpPr txBox="1">
            <a:spLocks noChangeArrowheads="1"/>
          </p:cNvSpPr>
          <p:nvPr/>
        </p:nvSpPr>
        <p:spPr bwMode="auto">
          <a:xfrm>
            <a:off x="5916614" y="285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3.4.1</a:t>
            </a:r>
            <a:r>
              <a:rPr lang="zh-CN" altLang="en-US" sz="2800" b="1"/>
              <a:t>任务</a:t>
            </a:r>
            <a:r>
              <a:rPr lang="en-US" altLang="zh-CN" sz="2800" b="1"/>
              <a:t>12-1</a:t>
            </a:r>
            <a:r>
              <a:rPr lang="zh-CN" altLang="en-US" sz="2800" b="1"/>
              <a:t>：用按键</a:t>
            </a:r>
            <a:r>
              <a:rPr lang="en-US" altLang="zh-CN" sz="2800" b="1"/>
              <a:t>S</a:t>
            </a:r>
          </a:p>
          <a:p>
            <a:r>
              <a:rPr lang="zh-CN" altLang="en-US" sz="2800" b="1"/>
              <a:t>控制</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812312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diamond(in)">
                                      <p:cBhvr>
                                        <p:cTn id="7" dur="1000"/>
                                        <p:tgtEl>
                                          <p:spTgt spid="12390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23909"/>
                                        </p:tgtEl>
                                        <p:attrNameLst>
                                          <p:attrName>style.visibility</p:attrName>
                                        </p:attrNameLst>
                                      </p:cBhvr>
                                      <p:to>
                                        <p:strVal val="visible"/>
                                      </p:to>
                                    </p:set>
                                    <p:animEffect transition="in" filter="diamond(in)">
                                      <p:cBhvr>
                                        <p:cTn id="11" dur="1000"/>
                                        <p:tgtEl>
                                          <p:spTgt spid="123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autoUpdateAnimBg="0"/>
      <p:bldP spid="123909" grpId="0"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5880101" y="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
        <p:nvSpPr>
          <p:cNvPr id="123907" name="Text Box 3"/>
          <p:cNvSpPr txBox="1">
            <a:spLocks noChangeArrowheads="1"/>
          </p:cNvSpPr>
          <p:nvPr/>
        </p:nvSpPr>
        <p:spPr bwMode="auto">
          <a:xfrm>
            <a:off x="1755775" y="2276475"/>
            <a:ext cx="86614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for”</a:t>
            </a:r>
            <a:r>
              <a:rPr lang="zh-CN" altLang="en-US" sz="2800"/>
              <a:t>语句功能及编程；</a:t>
            </a:r>
          </a:p>
          <a:p>
            <a:r>
              <a:rPr lang="zh-CN" altLang="en-US" sz="2800"/>
              <a:t>（</a:t>
            </a:r>
            <a:r>
              <a:rPr lang="en-US" altLang="zh-CN" sz="2800"/>
              <a:t>2</a:t>
            </a:r>
            <a:r>
              <a:rPr lang="zh-CN" altLang="en-US" sz="2800"/>
              <a:t>）掌握延时时间的估算方法；</a:t>
            </a:r>
          </a:p>
          <a:p>
            <a:r>
              <a:rPr lang="zh-CN" altLang="en-US" sz="2800"/>
              <a:t>（</a:t>
            </a:r>
            <a:r>
              <a:rPr lang="en-US" altLang="zh-CN" sz="2800"/>
              <a:t>3</a:t>
            </a:r>
            <a:r>
              <a:rPr lang="zh-CN" altLang="en-US" sz="2800"/>
              <a:t>）掌握“</a:t>
            </a:r>
            <a:r>
              <a:rPr lang="en-US" altLang="zh-CN" sz="2800"/>
              <a:t>while”</a:t>
            </a:r>
            <a:r>
              <a:rPr lang="zh-CN" altLang="en-US" sz="2800"/>
              <a:t>语句功能及编程。 </a:t>
            </a:r>
            <a:endParaRPr lang="zh-CN" altLang="en-US" sz="2800" b="1"/>
          </a:p>
          <a:p>
            <a:r>
              <a:rPr lang="en-US" altLang="zh-CN" sz="2800" b="1"/>
              <a:t>2.</a:t>
            </a:r>
            <a:r>
              <a:rPr lang="zh-CN" altLang="en-US" sz="2800" b="1"/>
              <a:t>任务描述</a:t>
            </a:r>
            <a:endParaRPr lang="zh-CN" altLang="en-US" sz="2800"/>
          </a:p>
          <a:p>
            <a:r>
              <a:rPr lang="zh-CN" altLang="en-US" sz="2800"/>
              <a:t>      设计一个用</a:t>
            </a:r>
            <a:r>
              <a:rPr lang="en-US" altLang="zh-CN" sz="2800"/>
              <a:t>for</a:t>
            </a:r>
            <a:r>
              <a:rPr lang="zh-CN" altLang="en-US" sz="2800"/>
              <a:t>语句实现蜂鸣器发出</a:t>
            </a:r>
            <a:r>
              <a:rPr lang="en-US" altLang="zh-CN" sz="2800"/>
              <a:t>1KHz</a:t>
            </a:r>
            <a:r>
              <a:rPr lang="zh-CN" altLang="en-US" sz="2800"/>
              <a:t>音频的程序。要求为：</a:t>
            </a:r>
          </a:p>
          <a:p>
            <a:r>
              <a:rPr lang="zh-CN" altLang="en-US" sz="2800"/>
              <a:t>（</a:t>
            </a:r>
            <a:r>
              <a:rPr lang="en-US" altLang="zh-CN" sz="2800"/>
              <a:t>1</a:t>
            </a:r>
            <a:r>
              <a:rPr lang="zh-CN" altLang="en-US" sz="2800"/>
              <a:t>）发出频率为</a:t>
            </a:r>
            <a:r>
              <a:rPr lang="en-US" altLang="zh-CN" sz="2800"/>
              <a:t>1KHz</a:t>
            </a:r>
            <a:r>
              <a:rPr lang="zh-CN" altLang="en-US" sz="2800"/>
              <a:t>音频；（</a:t>
            </a:r>
            <a:r>
              <a:rPr lang="en-US" altLang="zh-CN" sz="2800"/>
              <a:t>2</a:t>
            </a:r>
            <a:r>
              <a:rPr lang="zh-CN" altLang="en-US" sz="2800"/>
              <a:t>）蜂鸣器接到</a:t>
            </a:r>
            <a:r>
              <a:rPr lang="en-US" altLang="zh-CN" sz="2800"/>
              <a:t>P1.0</a:t>
            </a:r>
            <a:r>
              <a:rPr lang="zh-CN" altLang="en-US" sz="2800"/>
              <a:t>引脚上。</a:t>
            </a:r>
            <a:endParaRPr lang="zh-CN" altLang="en-US" sz="2800" b="1"/>
          </a:p>
        </p:txBody>
      </p:sp>
    </p:spTree>
    <p:extLst>
      <p:ext uri="{BB962C8B-B14F-4D97-AF65-F5344CB8AC3E}">
        <p14:creationId xmlns:p14="http://schemas.microsoft.com/office/powerpoint/2010/main" val="40642082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diamond(in)">
                                      <p:cBhvr>
                                        <p:cTn id="7" dur="10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autoUpdateAnimBg="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5622926"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
        <p:nvSpPr>
          <p:cNvPr id="124931" name="Text Box 3"/>
          <p:cNvSpPr txBox="1">
            <a:spLocks noChangeArrowheads="1"/>
          </p:cNvSpPr>
          <p:nvPr/>
        </p:nvSpPr>
        <p:spPr bwMode="auto">
          <a:xfrm>
            <a:off x="1757363" y="2205038"/>
            <a:ext cx="86614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设单片机晶振频率为</a:t>
            </a:r>
            <a:r>
              <a:rPr lang="en-US" altLang="zh-CN" sz="2800"/>
              <a:t>12MHz</a:t>
            </a:r>
            <a:r>
              <a:rPr lang="zh-CN" altLang="en-US" sz="2800"/>
              <a:t>，则机器周期为</a:t>
            </a:r>
            <a:r>
              <a:rPr lang="en-US" altLang="zh-CN" sz="2800"/>
              <a:t>1µs</a:t>
            </a:r>
            <a:r>
              <a:rPr lang="zh-CN" altLang="en-US" sz="2800"/>
              <a:t>。只要让单片机的</a:t>
            </a:r>
            <a:r>
              <a:rPr lang="en-US" altLang="zh-CN" sz="2800"/>
              <a:t>P1.0</a:t>
            </a:r>
            <a:r>
              <a:rPr lang="zh-CN" altLang="en-US" sz="2800"/>
              <a:t>引脚的电平信号每隔音频的半个周期取反一次即可发出</a:t>
            </a:r>
            <a:r>
              <a:rPr lang="en-US" altLang="zh-CN" sz="2800"/>
              <a:t>1KHz</a:t>
            </a:r>
            <a:r>
              <a:rPr lang="zh-CN" altLang="en-US" sz="2800"/>
              <a:t>音频。音频的周期为</a:t>
            </a:r>
            <a:r>
              <a:rPr lang="en-US" altLang="zh-CN" sz="2800"/>
              <a:t>T=1/1000Hz=0.001s</a:t>
            </a:r>
            <a:r>
              <a:rPr lang="zh-CN" altLang="en-US" sz="2800"/>
              <a:t>，即</a:t>
            </a:r>
            <a:r>
              <a:rPr lang="en-US" altLang="zh-CN" sz="2800"/>
              <a:t>1000µs</a:t>
            </a:r>
            <a:r>
              <a:rPr lang="zh-CN" altLang="en-US" sz="2800"/>
              <a:t>，半个周期为</a:t>
            </a:r>
            <a:r>
              <a:rPr lang="en-US" altLang="zh-CN" sz="2800"/>
              <a:t>1000µs/2=500µs,</a:t>
            </a:r>
            <a:r>
              <a:rPr lang="zh-CN" altLang="en-US" sz="2800"/>
              <a:t>即在</a:t>
            </a:r>
            <a:r>
              <a:rPr lang="en-US" altLang="zh-CN" sz="2800"/>
              <a:t>P1.0</a:t>
            </a:r>
            <a:r>
              <a:rPr lang="zh-CN" altLang="en-US" sz="2800"/>
              <a:t>引脚上每</a:t>
            </a:r>
            <a:r>
              <a:rPr lang="en-US" altLang="zh-CN" sz="2800"/>
              <a:t>500µs</a:t>
            </a:r>
            <a:r>
              <a:rPr lang="zh-CN" altLang="en-US" sz="2800"/>
              <a:t>取反一次即可发出</a:t>
            </a:r>
            <a:r>
              <a:rPr lang="en-US" altLang="zh-CN" sz="2800"/>
              <a:t>1KHz</a:t>
            </a:r>
            <a:r>
              <a:rPr lang="zh-CN" altLang="en-US" sz="2800"/>
              <a:t>音频。而延时</a:t>
            </a:r>
            <a:r>
              <a:rPr lang="en-US" altLang="zh-CN" sz="2800"/>
              <a:t>500µs</a:t>
            </a:r>
            <a:r>
              <a:rPr lang="zh-CN" altLang="en-US" sz="2800"/>
              <a:t>需要消耗机器周期数</a:t>
            </a:r>
            <a:r>
              <a:rPr lang="en-US" altLang="zh-CN" sz="2800"/>
              <a:t>N=500µs /3=167</a:t>
            </a:r>
            <a:r>
              <a:rPr lang="zh-CN" altLang="en-US" sz="2800"/>
              <a:t>，即延时每循环</a:t>
            </a:r>
            <a:r>
              <a:rPr lang="en-US" altLang="zh-CN" sz="2800"/>
              <a:t>167</a:t>
            </a:r>
            <a:r>
              <a:rPr lang="zh-CN" altLang="en-US" sz="2800"/>
              <a:t>次，就可让</a:t>
            </a:r>
            <a:r>
              <a:rPr lang="en-US" altLang="zh-CN" sz="2800"/>
              <a:t>P1.0</a:t>
            </a:r>
            <a:r>
              <a:rPr lang="zh-CN" altLang="en-US" sz="2800"/>
              <a:t>引脚上取反一次就可以得到</a:t>
            </a:r>
            <a:r>
              <a:rPr lang="en-US" altLang="zh-CN" sz="2800"/>
              <a:t>1KHz</a:t>
            </a:r>
            <a:r>
              <a:rPr lang="zh-CN" altLang="en-US" sz="2800"/>
              <a:t>音频。</a:t>
            </a:r>
          </a:p>
        </p:txBody>
      </p:sp>
    </p:spTree>
    <p:extLst>
      <p:ext uri="{BB962C8B-B14F-4D97-AF65-F5344CB8AC3E}">
        <p14:creationId xmlns:p14="http://schemas.microsoft.com/office/powerpoint/2010/main" val="39925929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diamond(in)">
                                      <p:cBhvr>
                                        <p:cTn id="7" dur="1000"/>
                                        <p:tgtEl>
                                          <p:spTgt spid="125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3"/>
          <p:cNvSpPr txBox="1">
            <a:spLocks noChangeArrowheads="1"/>
          </p:cNvSpPr>
          <p:nvPr/>
        </p:nvSpPr>
        <p:spPr bwMode="auto">
          <a:xfrm>
            <a:off x="1755776" y="2492376"/>
            <a:ext cx="8372475"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XM12-2”,</a:t>
            </a:r>
            <a:r>
              <a:rPr lang="zh-CN" altLang="en-US" sz="2800"/>
              <a:t>然后建立“</a:t>
            </a:r>
            <a:r>
              <a:rPr lang="en-US" altLang="zh-CN" sz="2800"/>
              <a:t>XM12-2”</a:t>
            </a:r>
            <a:r>
              <a:rPr lang="zh-CN" altLang="en-US" sz="2800"/>
              <a:t>工程项目，最后建立源程序文件“</a:t>
            </a:r>
            <a:r>
              <a:rPr lang="en-US" altLang="zh-CN" sz="2800"/>
              <a:t>XM12-2.c”</a:t>
            </a:r>
            <a:r>
              <a:rPr lang="zh-CN" altLang="en-US" sz="2800"/>
              <a:t>，输入如下源程序：</a:t>
            </a:r>
          </a:p>
          <a:p>
            <a:r>
              <a:rPr lang="en-US" altLang="zh-CN" sz="2800"/>
              <a:t>#include&lt;reg51.h&gt;    //</a:t>
            </a:r>
            <a:r>
              <a:rPr lang="zh-CN" altLang="en-US" sz="2800"/>
              <a:t>包含单片机寄存器的头文件</a:t>
            </a:r>
          </a:p>
          <a:p>
            <a:r>
              <a:rPr lang="en-US" altLang="zh-CN" sz="2800"/>
              <a:t>sbit sound=P1^0;   //</a:t>
            </a:r>
            <a:r>
              <a:rPr lang="zh-CN" altLang="en-US" sz="2800"/>
              <a:t>将</a:t>
            </a:r>
            <a:r>
              <a:rPr lang="en-US" altLang="zh-CN" sz="2800"/>
              <a:t>sound</a:t>
            </a:r>
            <a:r>
              <a:rPr lang="zh-CN" altLang="en-US" sz="2800"/>
              <a:t>位定义为</a:t>
            </a:r>
            <a:r>
              <a:rPr lang="en-US" altLang="zh-CN" sz="2800"/>
              <a:t>P1.0</a:t>
            </a:r>
            <a:r>
              <a:rPr lang="zh-CN" altLang="en-US" sz="2800"/>
              <a:t>引脚</a:t>
            </a:r>
          </a:p>
        </p:txBody>
      </p:sp>
      <p:sp>
        <p:nvSpPr>
          <p:cNvPr id="126979" name="Text Box 2"/>
          <p:cNvSpPr txBox="1">
            <a:spLocks noChangeArrowheads="1"/>
          </p:cNvSpPr>
          <p:nvPr/>
        </p:nvSpPr>
        <p:spPr bwMode="auto">
          <a:xfrm>
            <a:off x="5930901" y="1428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29564876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6979"/>
                                        </p:tgtEl>
                                        <p:attrNameLst>
                                          <p:attrName>style.visibility</p:attrName>
                                        </p:attrNameLst>
                                      </p:cBhvr>
                                      <p:to>
                                        <p:strVal val="visible"/>
                                      </p:to>
                                    </p:set>
                                    <p:animEffect transition="in" filter="diamond(in)">
                                      <p:cBhvr>
                                        <p:cTn id="7" dur="1000"/>
                                        <p:tgtEl>
                                          <p:spTgt spid="12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3"/>
          <p:cNvSpPr txBox="1">
            <a:spLocks noChangeArrowheads="1"/>
          </p:cNvSpPr>
          <p:nvPr/>
        </p:nvSpPr>
        <p:spPr bwMode="auto">
          <a:xfrm>
            <a:off x="1755776" y="1679576"/>
            <a:ext cx="8372475" cy="52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函数功能：延时以形成约</a:t>
            </a:r>
            <a:r>
              <a:rPr lang="en-US" altLang="zh-CN" sz="2800"/>
              <a:t>1KHz</a:t>
            </a:r>
            <a:r>
              <a:rPr lang="zh-CN" altLang="en-US" sz="2800"/>
              <a:t>音频</a:t>
            </a:r>
          </a:p>
          <a:p>
            <a:r>
              <a:rPr lang="zh-CN" altLang="en-US" sz="2800"/>
              <a:t>**************************************************</a:t>
            </a:r>
            <a:r>
              <a:rPr lang="en-US" altLang="zh-CN" sz="2800"/>
              <a:t>/</a:t>
            </a:r>
          </a:p>
          <a:p>
            <a:r>
              <a:rPr lang="en-US" altLang="zh-CN" sz="2800"/>
              <a:t>void delay1000Hz(void)</a:t>
            </a:r>
          </a:p>
          <a:p>
            <a:r>
              <a:rPr lang="en-US" altLang="zh-CN" sz="2800"/>
              <a:t>{</a:t>
            </a:r>
          </a:p>
          <a:p>
            <a:r>
              <a:rPr lang="en-US" altLang="zh-CN" sz="2800"/>
              <a:t>   unsigned char i;</a:t>
            </a:r>
          </a:p>
          <a:p>
            <a:r>
              <a:rPr lang="en-US" altLang="zh-CN" sz="2800"/>
              <a:t>	for(i=0;i&lt;167;i++)</a:t>
            </a:r>
          </a:p>
          <a:p>
            <a:r>
              <a:rPr lang="en-US" altLang="zh-CN" sz="2800"/>
              <a:t>	  	    ;</a:t>
            </a:r>
          </a:p>
          <a:p>
            <a:r>
              <a:rPr lang="en-US" altLang="zh-CN" sz="2800"/>
              <a:t>}</a:t>
            </a:r>
          </a:p>
          <a:p>
            <a:r>
              <a:rPr lang="en-US" altLang="zh-CN" sz="2800"/>
              <a:t>/*******************************************************</a:t>
            </a:r>
          </a:p>
          <a:p>
            <a:r>
              <a:rPr lang="zh-CN" altLang="en-US" sz="2800"/>
              <a:t>函数功能：主函数*******************************************************</a:t>
            </a:r>
            <a:r>
              <a:rPr lang="en-US" altLang="zh-CN" sz="2800"/>
              <a:t>/</a:t>
            </a:r>
            <a:endParaRPr lang="zh-CN" altLang="en-US" sz="2800"/>
          </a:p>
        </p:txBody>
      </p:sp>
      <p:sp>
        <p:nvSpPr>
          <p:cNvPr id="128003" name="Text Box 2"/>
          <p:cNvSpPr txBox="1">
            <a:spLocks noChangeArrowheads="1"/>
          </p:cNvSpPr>
          <p:nvPr/>
        </p:nvSpPr>
        <p:spPr bwMode="auto">
          <a:xfrm>
            <a:off x="5942014" y="2254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15533760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8003"/>
                                        </p:tgtEl>
                                        <p:attrNameLst>
                                          <p:attrName>style.visibility</p:attrName>
                                        </p:attrNameLst>
                                      </p:cBhvr>
                                      <p:to>
                                        <p:strVal val="visible"/>
                                      </p:to>
                                    </p:set>
                                    <p:animEffect transition="in" filter="diamond(in)">
                                      <p:cBhvr>
                                        <p:cTn id="7" dur="1000"/>
                                        <p:tgtEl>
                                          <p:spTgt spid="128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3"/>
          <p:cNvSpPr txBox="1">
            <a:spLocks noChangeArrowheads="1"/>
          </p:cNvSpPr>
          <p:nvPr/>
        </p:nvSpPr>
        <p:spPr bwMode="auto">
          <a:xfrm>
            <a:off x="1936750" y="2205038"/>
            <a:ext cx="87122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void main(void) </a:t>
            </a:r>
          </a:p>
          <a:p>
            <a:r>
              <a:rPr lang="en-US" altLang="zh-CN" sz="2800"/>
              <a:t>{</a:t>
            </a:r>
          </a:p>
          <a:p>
            <a:r>
              <a:rPr lang="en-US" altLang="zh-CN" sz="2800"/>
              <a:t>   while(1)      //</a:t>
            </a:r>
            <a:r>
              <a:rPr lang="zh-CN" altLang="en-US" sz="2800"/>
              <a:t>无限循环</a:t>
            </a:r>
          </a:p>
          <a:p>
            <a:r>
              <a:rPr lang="en-US" altLang="zh-CN" sz="2800"/>
              <a:t>      {</a:t>
            </a:r>
          </a:p>
          <a:p>
            <a:r>
              <a:rPr lang="en-US" altLang="zh-CN" sz="2800"/>
              <a:t>         sound =0; //P1.0</a:t>
            </a:r>
            <a:r>
              <a:rPr lang="zh-CN" altLang="en-US" sz="2800"/>
              <a:t>引脚输出低电平</a:t>
            </a:r>
          </a:p>
          <a:p>
            <a:r>
              <a:rPr lang="en-US" altLang="zh-CN" sz="2800"/>
              <a:t>         delay1000Hz ();   //</a:t>
            </a:r>
            <a:r>
              <a:rPr lang="zh-CN" altLang="en-US" sz="2800"/>
              <a:t>延时以形成半个周期</a:t>
            </a:r>
          </a:p>
          <a:p>
            <a:r>
              <a:rPr lang="en-US" altLang="zh-CN" sz="2800"/>
              <a:t>          sound =1; //P1.0</a:t>
            </a:r>
            <a:r>
              <a:rPr lang="zh-CN" altLang="en-US" sz="2800"/>
              <a:t>引脚输出高电平</a:t>
            </a:r>
          </a:p>
          <a:p>
            <a:r>
              <a:rPr lang="en-US" altLang="zh-CN" sz="2800"/>
              <a:t>         delay1000Hz ();   //</a:t>
            </a:r>
            <a:r>
              <a:rPr lang="zh-CN" altLang="en-US" sz="2800"/>
              <a:t>延时以形成</a:t>
            </a:r>
            <a:r>
              <a:rPr lang="en-US" altLang="zh-CN" sz="2800"/>
              <a:t>1</a:t>
            </a:r>
            <a:r>
              <a:rPr lang="zh-CN" altLang="en-US" sz="2800"/>
              <a:t>个周期</a:t>
            </a:r>
            <a:r>
              <a:rPr lang="en-US" altLang="zh-CN" sz="2800"/>
              <a:t>1KHz</a:t>
            </a:r>
            <a:r>
              <a:rPr lang="zh-CN" altLang="en-US" sz="2800"/>
              <a:t>音频</a:t>
            </a:r>
          </a:p>
          <a:p>
            <a:r>
              <a:rPr lang="en-US" altLang="zh-CN" sz="2800"/>
              <a:t>        }</a:t>
            </a:r>
          </a:p>
          <a:p>
            <a:r>
              <a:rPr lang="en-US" altLang="zh-CN" sz="2800"/>
              <a:t>}</a:t>
            </a:r>
          </a:p>
        </p:txBody>
      </p:sp>
      <p:sp>
        <p:nvSpPr>
          <p:cNvPr id="129027" name="Text Box 2"/>
          <p:cNvSpPr txBox="1">
            <a:spLocks noChangeArrowheads="1"/>
          </p:cNvSpPr>
          <p:nvPr/>
        </p:nvSpPr>
        <p:spPr bwMode="auto">
          <a:xfrm>
            <a:off x="5664201"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33966427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9027"/>
                                        </p:tgtEl>
                                        <p:attrNameLst>
                                          <p:attrName>style.visibility</p:attrName>
                                        </p:attrNameLst>
                                      </p:cBhvr>
                                      <p:to>
                                        <p:strVal val="visible"/>
                                      </p:to>
                                    </p:set>
                                    <p:animEffect transition="in" filter="diamond(in)">
                                      <p:cBhvr>
                                        <p:cTn id="7" dur="1000"/>
                                        <p:tgtEl>
                                          <p:spTgt spid="129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3"/>
          <p:cNvSpPr txBox="1">
            <a:spLocks noChangeArrowheads="1"/>
          </p:cNvSpPr>
          <p:nvPr/>
        </p:nvSpPr>
        <p:spPr bwMode="auto">
          <a:xfrm>
            <a:off x="1774825" y="2420938"/>
            <a:ext cx="87122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XM12-2.hex”</a:t>
            </a:r>
            <a:r>
              <a:rPr lang="zh-CN" altLang="en-US" sz="2800"/>
              <a:t>文件加载到</a:t>
            </a:r>
            <a:r>
              <a:rPr lang="en-US" altLang="zh-CN" sz="2800"/>
              <a:t>AT89C51</a:t>
            </a:r>
            <a:r>
              <a:rPr lang="zh-CN" altLang="en-US" sz="2800"/>
              <a:t>里，然后启动仿真，就可以听到用</a:t>
            </a:r>
            <a:r>
              <a:rPr lang="en-US" altLang="zh-CN" sz="2800"/>
              <a:t>for</a:t>
            </a:r>
            <a:r>
              <a:rPr lang="zh-CN" altLang="en-US" sz="2800"/>
              <a:t>语句实现蜂鸣器发出</a:t>
            </a:r>
            <a:r>
              <a:rPr lang="en-US" altLang="zh-CN" sz="2800"/>
              <a:t>1KHz</a:t>
            </a:r>
            <a:r>
              <a:rPr lang="zh-CN" altLang="en-US" sz="2800"/>
              <a:t>音频，效果图如图</a:t>
            </a:r>
            <a:r>
              <a:rPr lang="en-US" altLang="zh-CN" sz="2800"/>
              <a:t>3-9</a:t>
            </a:r>
            <a:r>
              <a:rPr lang="zh-CN" altLang="en-US" sz="2800"/>
              <a:t>所示。</a:t>
            </a:r>
          </a:p>
        </p:txBody>
      </p:sp>
      <p:sp>
        <p:nvSpPr>
          <p:cNvPr id="130051" name="Text Box 2"/>
          <p:cNvSpPr txBox="1">
            <a:spLocks noChangeArrowheads="1"/>
          </p:cNvSpPr>
          <p:nvPr/>
        </p:nvSpPr>
        <p:spPr bwMode="auto">
          <a:xfrm>
            <a:off x="5808664"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
        <p:nvSpPr>
          <p:cNvPr id="129028" name="矩形 1"/>
          <p:cNvSpPr>
            <a:spLocks noChangeArrowheads="1"/>
          </p:cNvSpPr>
          <p:nvPr/>
        </p:nvSpPr>
        <p:spPr bwMode="auto">
          <a:xfrm>
            <a:off x="7108825" y="5445126"/>
            <a:ext cx="234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12-2</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41914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diamond(in)">
                                      <p:cBhvr>
                                        <p:cTn id="7" dur="1000"/>
                                        <p:tgtEl>
                                          <p:spTgt spid="130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autoUpdateAnimBg="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3550" y="1916114"/>
            <a:ext cx="5829300"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Rectangle 4"/>
          <p:cNvSpPr>
            <a:spLocks noChangeArrowheads="1"/>
          </p:cNvSpPr>
          <p:nvPr/>
        </p:nvSpPr>
        <p:spPr bwMode="auto">
          <a:xfrm>
            <a:off x="3589563" y="6307416"/>
            <a:ext cx="43524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3-9</a:t>
            </a:r>
            <a:r>
              <a:rPr lang="zh-CN" altLang="en-US"/>
              <a:t>用</a:t>
            </a:r>
            <a:r>
              <a:rPr lang="en-US" altLang="zh-CN"/>
              <a:t>for</a:t>
            </a:r>
            <a:r>
              <a:rPr lang="zh-CN" altLang="en-US"/>
              <a:t>语句实现蜂鸣器发出</a:t>
            </a:r>
            <a:r>
              <a:rPr lang="en-US" altLang="zh-CN"/>
              <a:t>1KHz</a:t>
            </a:r>
            <a:r>
              <a:rPr lang="zh-CN" altLang="en-US"/>
              <a:t>音频</a:t>
            </a:r>
          </a:p>
        </p:txBody>
      </p:sp>
      <p:sp>
        <p:nvSpPr>
          <p:cNvPr id="131076" name="Text Box 2"/>
          <p:cNvSpPr txBox="1">
            <a:spLocks noChangeArrowheads="1"/>
          </p:cNvSpPr>
          <p:nvPr/>
        </p:nvSpPr>
        <p:spPr bwMode="auto">
          <a:xfrm>
            <a:off x="60245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11780918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1076"/>
                                        </p:tgtEl>
                                        <p:attrNameLst>
                                          <p:attrName>style.visibility</p:attrName>
                                        </p:attrNameLst>
                                      </p:cBhvr>
                                      <p:to>
                                        <p:strVal val="visible"/>
                                      </p:to>
                                    </p:set>
                                    <p:animEffect transition="in" filter="diamond(in)">
                                      <p:cBhvr>
                                        <p:cTn id="7" dur="1000"/>
                                        <p:tgtEl>
                                          <p:spTgt spid="13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autoUpdateAnimBg="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3"/>
          <p:cNvSpPr txBox="1">
            <a:spLocks noChangeArrowheads="1"/>
          </p:cNvSpPr>
          <p:nvPr/>
        </p:nvSpPr>
        <p:spPr bwMode="auto">
          <a:xfrm>
            <a:off x="1827214" y="2349501"/>
            <a:ext cx="8516937"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小结：</a:t>
            </a:r>
            <a:r>
              <a:rPr lang="zh-CN" altLang="en-US" sz="2800"/>
              <a:t>消耗机器周期数的计算（近似值）：</a:t>
            </a:r>
          </a:p>
          <a:p>
            <a:r>
              <a:rPr lang="zh-CN" altLang="en-US" sz="2800"/>
              <a:t>（</a:t>
            </a:r>
            <a:r>
              <a:rPr lang="en-US" altLang="zh-CN" sz="2800"/>
              <a:t>1</a:t>
            </a:r>
            <a:r>
              <a:rPr lang="zh-CN" altLang="en-US" sz="2800"/>
              <a:t>）一重循环</a:t>
            </a:r>
          </a:p>
          <a:p>
            <a:r>
              <a:rPr lang="en-US" altLang="zh-CN" sz="2800"/>
              <a:t>for(i=0;i&lt;n;i++)  // n</a:t>
            </a:r>
            <a:r>
              <a:rPr lang="zh-CN" altLang="en-US" sz="2800"/>
              <a:t>必须为无符号字符型数据</a:t>
            </a:r>
          </a:p>
          <a:p>
            <a:r>
              <a:rPr lang="zh-CN" altLang="en-US" sz="2800"/>
              <a:t>	  	    </a:t>
            </a:r>
            <a:r>
              <a:rPr lang="en-US" altLang="zh-CN" sz="2800"/>
              <a:t>;</a:t>
            </a:r>
          </a:p>
          <a:p>
            <a:r>
              <a:rPr lang="zh-CN" altLang="en-US" sz="2800"/>
              <a:t>消耗机器周期数为：</a:t>
            </a:r>
          </a:p>
          <a:p>
            <a:r>
              <a:rPr lang="en-US" altLang="zh-CN" sz="2800" b="1">
                <a:solidFill>
                  <a:srgbClr val="FF0000"/>
                </a:solidFill>
              </a:rPr>
              <a:t>      N=3×n</a:t>
            </a:r>
          </a:p>
          <a:p>
            <a:r>
              <a:rPr lang="en-US" altLang="zh-CN" sz="2800"/>
              <a:t>     </a:t>
            </a:r>
            <a:r>
              <a:rPr lang="zh-CN" altLang="en-US" sz="2800"/>
              <a:t>式中：</a:t>
            </a:r>
            <a:r>
              <a:rPr lang="en-US" altLang="zh-CN" sz="2800"/>
              <a:t>N</a:t>
            </a:r>
            <a:r>
              <a:rPr lang="zh-CN" altLang="en-US" sz="2800"/>
              <a:t>为消耗机器周期数；</a:t>
            </a:r>
            <a:r>
              <a:rPr lang="en-US" altLang="zh-CN" sz="2800"/>
              <a:t>n</a:t>
            </a:r>
            <a:r>
              <a:rPr lang="zh-CN" altLang="en-US" sz="2800"/>
              <a:t>为需要设置的循环次数（</a:t>
            </a:r>
            <a:r>
              <a:rPr lang="en-US" altLang="zh-CN" sz="2800"/>
              <a:t>n</a:t>
            </a:r>
            <a:r>
              <a:rPr lang="zh-CN" altLang="en-US" sz="2800"/>
              <a:t>必须为无符号字符型数据）。</a:t>
            </a:r>
          </a:p>
        </p:txBody>
      </p:sp>
      <p:sp>
        <p:nvSpPr>
          <p:cNvPr id="132099" name="Text Box 2"/>
          <p:cNvSpPr txBox="1">
            <a:spLocks noChangeArrowheads="1"/>
          </p:cNvSpPr>
          <p:nvPr/>
        </p:nvSpPr>
        <p:spPr bwMode="auto">
          <a:xfrm>
            <a:off x="5591176"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11749471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2099"/>
                                        </p:tgtEl>
                                        <p:attrNameLst>
                                          <p:attrName>style.visibility</p:attrName>
                                        </p:attrNameLst>
                                      </p:cBhvr>
                                      <p:to>
                                        <p:strVal val="visible"/>
                                      </p:to>
                                    </p:set>
                                    <p:animEffect transition="in" filter="diamond(in)">
                                      <p:cBhvr>
                                        <p:cTn id="7" dur="1000"/>
                                        <p:tgtEl>
                                          <p:spTgt spid="132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5159376" y="201613"/>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3. 1</a:t>
            </a:r>
            <a:r>
              <a:rPr lang="zh-CN" altLang="en-US" sz="2800" b="1"/>
              <a:t>项目</a:t>
            </a:r>
            <a:r>
              <a:rPr lang="en-US" altLang="zh-CN" sz="2800" b="1"/>
              <a:t>9</a:t>
            </a:r>
            <a:r>
              <a:rPr lang="zh-CN" altLang="en-US" sz="2800" b="1"/>
              <a:t>：了解单片机</a:t>
            </a:r>
            <a:r>
              <a:rPr lang="en-US" altLang="zh-CN" sz="2800" b="1"/>
              <a:t>C</a:t>
            </a:r>
            <a:r>
              <a:rPr lang="zh-CN" altLang="en-US" sz="2800" b="1"/>
              <a:t>语言</a:t>
            </a:r>
          </a:p>
        </p:txBody>
      </p:sp>
      <p:sp>
        <p:nvSpPr>
          <p:cNvPr id="12291" name="Text Box 3"/>
          <p:cNvSpPr txBox="1">
            <a:spLocks noChangeArrowheads="1"/>
          </p:cNvSpPr>
          <p:nvPr/>
        </p:nvSpPr>
        <p:spPr bwMode="auto">
          <a:xfrm>
            <a:off x="1878013" y="2276475"/>
            <a:ext cx="8443912"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3. 1</a:t>
            </a:r>
            <a:r>
              <a:rPr lang="zh-CN" altLang="en-US" sz="2800" b="1"/>
              <a:t>项目</a:t>
            </a:r>
            <a:r>
              <a:rPr lang="en-US" altLang="zh-CN" sz="2800" b="1"/>
              <a:t>9</a:t>
            </a:r>
            <a:r>
              <a:rPr lang="zh-CN" altLang="en-US" sz="2800" b="1"/>
              <a:t>：了解单片机</a:t>
            </a:r>
            <a:r>
              <a:rPr lang="en-US" altLang="zh-CN" sz="2800" b="1"/>
              <a:t>C</a:t>
            </a:r>
            <a:r>
              <a:rPr lang="zh-CN" altLang="en-US" sz="2800" b="1"/>
              <a:t>语言</a:t>
            </a:r>
          </a:p>
          <a:p>
            <a:r>
              <a:rPr lang="zh-CN" altLang="en-US" sz="2800" b="1">
                <a:solidFill>
                  <a:srgbClr val="FF0000"/>
                </a:solidFill>
              </a:rPr>
              <a:t>学习目的</a:t>
            </a:r>
          </a:p>
          <a:p>
            <a:r>
              <a:rPr lang="zh-CN" altLang="en-US" sz="2800"/>
              <a:t>（</a:t>
            </a:r>
            <a:r>
              <a:rPr lang="en-US" altLang="zh-CN" sz="2800"/>
              <a:t>1</a:t>
            </a:r>
            <a:r>
              <a:rPr lang="zh-CN" altLang="en-US" sz="2800"/>
              <a:t>）了解</a:t>
            </a:r>
            <a:r>
              <a:rPr lang="en-US" altLang="zh-CN" sz="2800"/>
              <a:t>C51</a:t>
            </a:r>
            <a:r>
              <a:rPr lang="zh-CN" altLang="en-US" sz="2800"/>
              <a:t>程序开发概述；</a:t>
            </a:r>
          </a:p>
          <a:p>
            <a:r>
              <a:rPr lang="zh-CN" altLang="en-US" sz="2800"/>
              <a:t>（</a:t>
            </a:r>
            <a:r>
              <a:rPr lang="en-US" altLang="zh-CN" sz="2800"/>
              <a:t>2</a:t>
            </a:r>
            <a:r>
              <a:rPr lang="zh-CN" altLang="en-US" sz="2800"/>
              <a:t>）掌握</a:t>
            </a:r>
            <a:r>
              <a:rPr lang="en-US" altLang="zh-CN" sz="2800"/>
              <a:t>C51</a:t>
            </a:r>
            <a:r>
              <a:rPr lang="zh-CN" altLang="en-US" sz="2800"/>
              <a:t>程序结构；</a:t>
            </a:r>
          </a:p>
          <a:p>
            <a:r>
              <a:rPr lang="zh-CN" altLang="en-US" sz="2800"/>
              <a:t>（</a:t>
            </a:r>
            <a:r>
              <a:rPr lang="en-US" altLang="zh-CN" sz="2800"/>
              <a:t>3</a:t>
            </a:r>
            <a:r>
              <a:rPr lang="zh-CN" altLang="en-US" sz="2800"/>
              <a:t>）掌握标识符与关键字。</a:t>
            </a:r>
            <a:endParaRPr lang="en-US" altLang="zh-CN" sz="2800"/>
          </a:p>
          <a:p>
            <a:r>
              <a:rPr lang="zh-CN" altLang="en-US" sz="2800" b="1">
                <a:solidFill>
                  <a:srgbClr val="FF0000"/>
                </a:solidFill>
              </a:rPr>
              <a:t>学习重点和难点 </a:t>
            </a:r>
          </a:p>
          <a:p>
            <a:r>
              <a:rPr lang="zh-CN" altLang="en-US" sz="2800"/>
              <a:t>（</a:t>
            </a:r>
            <a:r>
              <a:rPr lang="en-US" altLang="zh-CN" sz="2800"/>
              <a:t>1</a:t>
            </a:r>
            <a:r>
              <a:rPr lang="zh-CN" altLang="en-US" sz="2800"/>
              <a:t>）</a:t>
            </a:r>
            <a:r>
              <a:rPr lang="en-US" altLang="zh-CN" sz="2800"/>
              <a:t>C51</a:t>
            </a:r>
            <a:r>
              <a:rPr lang="zh-CN" altLang="en-US" sz="2800"/>
              <a:t>程序结构；</a:t>
            </a:r>
          </a:p>
          <a:p>
            <a:r>
              <a:rPr lang="zh-CN" altLang="en-US" sz="2800"/>
              <a:t>（</a:t>
            </a:r>
            <a:r>
              <a:rPr lang="en-US" altLang="zh-CN" sz="2800"/>
              <a:t>2</a:t>
            </a:r>
            <a:r>
              <a:rPr lang="zh-CN" altLang="en-US" sz="2800"/>
              <a:t>）标识符与关键字。</a:t>
            </a:r>
            <a:endParaRPr lang="zh-CN" altLang="en-US" sz="2800" b="1"/>
          </a:p>
          <a:p>
            <a:endParaRPr lang="zh-CN" altLang="en-US" sz="2800"/>
          </a:p>
        </p:txBody>
      </p:sp>
    </p:spTree>
    <p:extLst>
      <p:ext uri="{BB962C8B-B14F-4D97-AF65-F5344CB8AC3E}">
        <p14:creationId xmlns:p14="http://schemas.microsoft.com/office/powerpoint/2010/main" val="2654305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3"/>
          <p:cNvSpPr txBox="1">
            <a:spLocks noChangeArrowheads="1"/>
          </p:cNvSpPr>
          <p:nvPr/>
        </p:nvSpPr>
        <p:spPr bwMode="auto">
          <a:xfrm>
            <a:off x="1827214" y="2276476"/>
            <a:ext cx="8516937"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）二重循环</a:t>
            </a:r>
          </a:p>
          <a:p>
            <a:r>
              <a:rPr lang="en-US" altLang="zh-CN" sz="2800"/>
              <a:t>for(i=0;i&lt;n;i++)  // n</a:t>
            </a:r>
            <a:r>
              <a:rPr lang="zh-CN" altLang="en-US" sz="2800"/>
              <a:t>必须为无符号字符型数据</a:t>
            </a:r>
          </a:p>
          <a:p>
            <a:r>
              <a:rPr lang="en-US" altLang="zh-CN" sz="2800"/>
              <a:t>for(i=0;i&lt;m;i++)  // m</a:t>
            </a:r>
            <a:r>
              <a:rPr lang="zh-CN" altLang="en-US" sz="2800"/>
              <a:t>必须为无符号字符型数据</a:t>
            </a:r>
          </a:p>
          <a:p>
            <a:r>
              <a:rPr lang="zh-CN" altLang="en-US" sz="2800"/>
              <a:t>	  	    </a:t>
            </a:r>
            <a:r>
              <a:rPr lang="en-US" altLang="zh-CN" sz="2800"/>
              <a:t>;</a:t>
            </a:r>
          </a:p>
          <a:p>
            <a:r>
              <a:rPr lang="zh-CN" altLang="en-US" sz="2800"/>
              <a:t>消耗机器周期数为：</a:t>
            </a:r>
          </a:p>
          <a:p>
            <a:r>
              <a:rPr lang="en-US" altLang="zh-CN" sz="2800" b="1">
                <a:solidFill>
                  <a:srgbClr val="FF0000"/>
                </a:solidFill>
              </a:rPr>
              <a:t>         N=3×n×m</a:t>
            </a:r>
          </a:p>
          <a:p>
            <a:endParaRPr lang="zh-CN" altLang="en-US" sz="2800"/>
          </a:p>
        </p:txBody>
      </p:sp>
      <p:sp>
        <p:nvSpPr>
          <p:cNvPr id="133123" name="Text Box 2"/>
          <p:cNvSpPr txBox="1">
            <a:spLocks noChangeArrowheads="1"/>
          </p:cNvSpPr>
          <p:nvPr/>
        </p:nvSpPr>
        <p:spPr bwMode="auto">
          <a:xfrm>
            <a:off x="5880101" y="1285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3.4.2</a:t>
            </a:r>
            <a:r>
              <a:rPr lang="zh-CN" altLang="en-US" sz="2800" b="1"/>
              <a:t>任务</a:t>
            </a:r>
            <a:r>
              <a:rPr lang="en-US" altLang="zh-CN" sz="2800" b="1"/>
              <a:t>12-2</a:t>
            </a:r>
            <a:r>
              <a:rPr lang="zh-CN" altLang="en-US" sz="2800" b="1"/>
              <a:t>：用</a:t>
            </a:r>
            <a:r>
              <a:rPr lang="en-US" altLang="zh-CN" sz="2800" b="1"/>
              <a:t>for</a:t>
            </a:r>
            <a:r>
              <a:rPr lang="zh-CN" altLang="en-US" sz="2800" b="1"/>
              <a:t>语句</a:t>
            </a:r>
            <a:endParaRPr lang="en-US" altLang="zh-CN" sz="2800" b="1"/>
          </a:p>
          <a:p>
            <a:r>
              <a:rPr lang="zh-CN" altLang="en-US" sz="2800" b="1"/>
              <a:t>实现蜂鸣器发出</a:t>
            </a:r>
            <a:r>
              <a:rPr lang="en-US" altLang="zh-CN" sz="2800" b="1"/>
              <a:t>1KHz</a:t>
            </a:r>
            <a:r>
              <a:rPr lang="zh-CN" altLang="en-US" sz="2800" b="1"/>
              <a:t>音频</a:t>
            </a:r>
          </a:p>
        </p:txBody>
      </p:sp>
    </p:spTree>
    <p:extLst>
      <p:ext uri="{BB962C8B-B14F-4D97-AF65-F5344CB8AC3E}">
        <p14:creationId xmlns:p14="http://schemas.microsoft.com/office/powerpoint/2010/main" val="28643027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diamond(in)">
                                      <p:cBhvr>
                                        <p:cTn id="7" dur="1000"/>
                                        <p:tgtEl>
                                          <p:spTgt spid="13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5591176"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33123" name="Text Box 3"/>
          <p:cNvSpPr txBox="1">
            <a:spLocks noChangeArrowheads="1"/>
          </p:cNvSpPr>
          <p:nvPr/>
        </p:nvSpPr>
        <p:spPr bwMode="auto">
          <a:xfrm>
            <a:off x="1800226" y="2276475"/>
            <a:ext cx="858996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while”</a:t>
            </a:r>
            <a:r>
              <a:rPr lang="zh-CN" altLang="en-US" sz="2800"/>
              <a:t>语句功能及编程；</a:t>
            </a:r>
          </a:p>
          <a:p>
            <a:r>
              <a:rPr lang="zh-CN" altLang="en-US" sz="2800"/>
              <a:t>（</a:t>
            </a:r>
            <a:r>
              <a:rPr lang="en-US" altLang="zh-CN" sz="2800"/>
              <a:t>2</a:t>
            </a:r>
            <a:r>
              <a:rPr lang="zh-CN" altLang="en-US" sz="2800"/>
              <a:t>）掌握延时程序编写。 </a:t>
            </a:r>
            <a:endParaRPr lang="zh-CN" altLang="en-US" sz="2800" b="1"/>
          </a:p>
          <a:p>
            <a:r>
              <a:rPr lang="en-US" altLang="zh-CN" sz="2800" b="1"/>
              <a:t>2.</a:t>
            </a:r>
            <a:r>
              <a:rPr lang="zh-CN" altLang="en-US" sz="2800" b="1"/>
              <a:t>任务描述</a:t>
            </a:r>
            <a:endParaRPr lang="zh-CN" altLang="en-US" sz="2800"/>
          </a:p>
          <a:p>
            <a:r>
              <a:rPr lang="zh-CN" altLang="en-US" sz="2800"/>
              <a:t>      设计一个用</a:t>
            </a:r>
            <a:r>
              <a:rPr lang="en-US" altLang="zh-CN" sz="2800"/>
              <a:t>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显示状态的程序。要求为：</a:t>
            </a:r>
          </a:p>
          <a:p>
            <a:r>
              <a:rPr lang="zh-CN" altLang="en-US" sz="2800"/>
              <a:t>    （</a:t>
            </a:r>
            <a:r>
              <a:rPr lang="en-US" altLang="zh-CN" sz="2800"/>
              <a:t>1</a:t>
            </a:r>
            <a:r>
              <a:rPr lang="zh-CN" altLang="en-US" sz="2800"/>
              <a:t>）</a:t>
            </a:r>
            <a:r>
              <a:rPr lang="en-US" altLang="zh-CN" sz="2800"/>
              <a:t>P1</a:t>
            </a:r>
            <a:r>
              <a:rPr lang="zh-CN" altLang="en-US" sz="2800"/>
              <a:t>口接</a:t>
            </a:r>
            <a:r>
              <a:rPr lang="en-US" altLang="zh-CN" sz="2800"/>
              <a:t>8</a:t>
            </a:r>
            <a:r>
              <a:rPr lang="zh-CN" altLang="en-US" sz="2800"/>
              <a:t>只发光二极管，低电平点亮；（</a:t>
            </a:r>
            <a:r>
              <a:rPr lang="en-US" altLang="zh-CN" sz="2800"/>
              <a:t>2</a:t>
            </a:r>
            <a:r>
              <a:rPr lang="zh-CN" altLang="en-US" sz="2800"/>
              <a:t>）点亮发光二极管间隔为</a:t>
            </a:r>
            <a:r>
              <a:rPr lang="en-US" altLang="zh-CN" sz="2800"/>
              <a:t>150ms</a:t>
            </a:r>
            <a:r>
              <a:rPr lang="zh-CN" altLang="en-US" sz="2800"/>
              <a:t>；（</a:t>
            </a:r>
            <a:r>
              <a:rPr lang="en-US" altLang="zh-CN" sz="2800"/>
              <a:t>3</a:t>
            </a:r>
            <a:r>
              <a:rPr lang="zh-CN" altLang="en-US" sz="2800"/>
              <a:t>）显示</a:t>
            </a:r>
            <a:r>
              <a:rPr lang="en-US" altLang="zh-CN" sz="2800"/>
              <a:t>99</a:t>
            </a:r>
            <a:r>
              <a:rPr lang="zh-CN" altLang="en-US" sz="2800"/>
              <a:t>种状态。</a:t>
            </a:r>
            <a:endParaRPr lang="zh-CN" altLang="en-US" sz="2800" b="1"/>
          </a:p>
        </p:txBody>
      </p:sp>
    </p:spTree>
    <p:extLst>
      <p:ext uri="{BB962C8B-B14F-4D97-AF65-F5344CB8AC3E}">
        <p14:creationId xmlns:p14="http://schemas.microsoft.com/office/powerpoint/2010/main" val="3781550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diamond(in)">
                                      <p:cBhvr>
                                        <p:cTn id="7" dur="10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autoUpdateAnimBg="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5375276" y="1285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34147" name="Text Box 3"/>
          <p:cNvSpPr txBox="1">
            <a:spLocks noChangeArrowheads="1"/>
          </p:cNvSpPr>
          <p:nvPr/>
        </p:nvSpPr>
        <p:spPr bwMode="auto">
          <a:xfrm>
            <a:off x="1825626" y="2205038"/>
            <a:ext cx="8589963"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）分析</a:t>
            </a:r>
          </a:p>
          <a:p>
            <a:r>
              <a:rPr lang="zh-CN" altLang="en-US" sz="2800"/>
              <a:t>     设计一个用</a:t>
            </a:r>
            <a:r>
              <a:rPr lang="en-US" altLang="zh-CN" sz="2800"/>
              <a:t>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显示状态的程序，根据要求在</a:t>
            </a:r>
            <a:r>
              <a:rPr lang="en-US" altLang="zh-CN" sz="2800"/>
              <a:t>while</a:t>
            </a:r>
            <a:r>
              <a:rPr lang="zh-CN" altLang="en-US" sz="2800"/>
              <a:t>语句循环中设置一个变量</a:t>
            </a:r>
            <a:r>
              <a:rPr lang="en-US" altLang="zh-CN" sz="2800"/>
              <a:t>i</a:t>
            </a:r>
            <a:r>
              <a:rPr lang="zh-CN" altLang="en-US" sz="2800"/>
              <a:t>，当</a:t>
            </a:r>
            <a:r>
              <a:rPr lang="en-US" altLang="zh-CN" sz="2800"/>
              <a:t>i</a:t>
            </a:r>
            <a:r>
              <a:rPr lang="zh-CN" altLang="en-US" sz="2800"/>
              <a:t>小于</a:t>
            </a:r>
            <a:r>
              <a:rPr lang="en-US" altLang="zh-CN" sz="2800"/>
              <a:t>0x64</a:t>
            </a:r>
            <a:r>
              <a:rPr lang="zh-CN" altLang="en-US" sz="2800"/>
              <a:t>（十进制数</a:t>
            </a:r>
            <a:r>
              <a:rPr lang="en-US" altLang="zh-CN" sz="2800"/>
              <a:t>100</a:t>
            </a:r>
            <a:r>
              <a:rPr lang="zh-CN" altLang="en-US" sz="2800"/>
              <a:t>）时，将</a:t>
            </a:r>
            <a:r>
              <a:rPr lang="en-US" altLang="zh-CN" sz="2800"/>
              <a:t>i</a:t>
            </a:r>
            <a:r>
              <a:rPr lang="zh-CN" altLang="en-US" sz="2800"/>
              <a:t>的值送</a:t>
            </a:r>
            <a:r>
              <a:rPr lang="en-US" altLang="zh-CN" sz="2800"/>
              <a:t>P1</a:t>
            </a:r>
            <a:r>
              <a:rPr lang="zh-CN" altLang="en-US" sz="2800"/>
              <a:t>口显示，并</a:t>
            </a:r>
            <a:r>
              <a:rPr lang="en-US" altLang="zh-CN" sz="2800"/>
              <a:t>i</a:t>
            </a:r>
            <a:r>
              <a:rPr lang="zh-CN" altLang="en-US" sz="2800"/>
              <a:t>自增</a:t>
            </a:r>
            <a:r>
              <a:rPr lang="en-US" altLang="zh-CN" sz="2800"/>
              <a:t>1</a:t>
            </a:r>
            <a:r>
              <a:rPr lang="zh-CN" altLang="en-US" sz="2800"/>
              <a:t>，当</a:t>
            </a:r>
            <a:r>
              <a:rPr lang="en-US" altLang="zh-CN" sz="2800"/>
              <a:t>i</a:t>
            </a:r>
            <a:r>
              <a:rPr lang="zh-CN" altLang="en-US" sz="2800"/>
              <a:t>等于</a:t>
            </a:r>
            <a:r>
              <a:rPr lang="en-US" altLang="zh-CN" sz="2800"/>
              <a:t>0x64</a:t>
            </a:r>
            <a:r>
              <a:rPr lang="zh-CN" altLang="en-US" sz="2800"/>
              <a:t>时，就跳出</a:t>
            </a:r>
            <a:r>
              <a:rPr lang="en-US" altLang="zh-CN" sz="2800"/>
              <a:t>while</a:t>
            </a:r>
            <a:r>
              <a:rPr lang="zh-CN" altLang="en-US" sz="2800"/>
              <a:t>循环。</a:t>
            </a:r>
          </a:p>
          <a:p>
            <a:r>
              <a:rPr lang="zh-CN" altLang="en-US" sz="2800"/>
              <a:t>   （</a:t>
            </a:r>
            <a:r>
              <a:rPr lang="en-US" altLang="zh-CN" sz="2800"/>
              <a:t>2</a:t>
            </a:r>
            <a:r>
              <a:rPr lang="zh-CN" altLang="en-US" sz="2800"/>
              <a:t>）程序设计</a:t>
            </a:r>
          </a:p>
          <a:p>
            <a:r>
              <a:rPr lang="zh-CN" altLang="en-US" sz="2800"/>
              <a:t>      先建立文件夹“</a:t>
            </a:r>
            <a:r>
              <a:rPr lang="en-US" altLang="zh-CN" sz="2800"/>
              <a:t>XM12-3”,</a:t>
            </a:r>
            <a:r>
              <a:rPr lang="zh-CN" altLang="en-US" sz="2800"/>
              <a:t>然后建立“</a:t>
            </a:r>
            <a:r>
              <a:rPr lang="en-US" altLang="zh-CN" sz="2800"/>
              <a:t>XM12-3”</a:t>
            </a:r>
            <a:r>
              <a:rPr lang="zh-CN" altLang="en-US" sz="2800"/>
              <a:t>工程项目，最后建立源程序文件“</a:t>
            </a:r>
            <a:r>
              <a:rPr lang="en-US" altLang="zh-CN" sz="2800"/>
              <a:t>XM12-3.c”</a:t>
            </a:r>
            <a:r>
              <a:rPr lang="zh-CN" altLang="en-US" sz="2800"/>
              <a:t>，输入如下源程序：</a:t>
            </a:r>
          </a:p>
        </p:txBody>
      </p:sp>
    </p:spTree>
    <p:extLst>
      <p:ext uri="{BB962C8B-B14F-4D97-AF65-F5344CB8AC3E}">
        <p14:creationId xmlns:p14="http://schemas.microsoft.com/office/powerpoint/2010/main" val="1637232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diamond(in)">
                                      <p:cBhvr>
                                        <p:cTn id="7" dur="1000"/>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3"/>
          <p:cNvSpPr txBox="1">
            <a:spLocks noChangeArrowheads="1"/>
          </p:cNvSpPr>
          <p:nvPr/>
        </p:nvSpPr>
        <p:spPr bwMode="auto">
          <a:xfrm>
            <a:off x="1755775" y="2025650"/>
            <a:ext cx="80724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char i,j;</a:t>
            </a:r>
          </a:p>
          <a:p>
            <a:r>
              <a:rPr lang="en-US" altLang="zh-CN" sz="2800"/>
              <a:t>	for(i=0;i&lt;200;i++)</a:t>
            </a:r>
          </a:p>
          <a:p>
            <a:r>
              <a:rPr lang="en-US" altLang="zh-CN" sz="2800"/>
              <a:t>	  for(j=0;j&lt;250;j++)</a:t>
            </a:r>
          </a:p>
          <a:p>
            <a:r>
              <a:rPr lang="en-US" altLang="zh-CN" sz="2800"/>
              <a:t>	    ;</a:t>
            </a:r>
          </a:p>
          <a:p>
            <a:r>
              <a:rPr lang="en-US" altLang="zh-CN" sz="2800"/>
              <a:t>}</a:t>
            </a:r>
          </a:p>
        </p:txBody>
      </p:sp>
      <p:sp>
        <p:nvSpPr>
          <p:cNvPr id="136195" name="Text Box 2"/>
          <p:cNvSpPr txBox="1">
            <a:spLocks noChangeArrowheads="1"/>
          </p:cNvSpPr>
          <p:nvPr/>
        </p:nvSpPr>
        <p:spPr bwMode="auto">
          <a:xfrm>
            <a:off x="56642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269149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6195"/>
                                        </p:tgtEl>
                                        <p:attrNameLst>
                                          <p:attrName>style.visibility</p:attrName>
                                        </p:attrNameLst>
                                      </p:cBhvr>
                                      <p:to>
                                        <p:strVal val="visible"/>
                                      </p:to>
                                    </p:set>
                                    <p:animEffect transition="in" filter="diamond(in)">
                                      <p:cBhvr>
                                        <p:cTn id="7" dur="1000"/>
                                        <p:tgtEl>
                                          <p:spTgt spid="136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autoUpdateAnimBg="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3"/>
          <p:cNvSpPr txBox="1">
            <a:spLocks noChangeArrowheads="1"/>
          </p:cNvSpPr>
          <p:nvPr/>
        </p:nvSpPr>
        <p:spPr bwMode="auto">
          <a:xfrm>
            <a:off x="1765301" y="2060576"/>
            <a:ext cx="8094663"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unsigned char i;</a:t>
            </a:r>
            <a:endParaRPr lang="zh-CN" altLang="en-US" sz="2800"/>
          </a:p>
        </p:txBody>
      </p:sp>
      <p:sp>
        <p:nvSpPr>
          <p:cNvPr id="137219" name="Text Box 2"/>
          <p:cNvSpPr txBox="1">
            <a:spLocks noChangeArrowheads="1"/>
          </p:cNvSpPr>
          <p:nvPr/>
        </p:nvSpPr>
        <p:spPr bwMode="auto">
          <a:xfrm>
            <a:off x="5159376"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723543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diamond(in)">
                                      <p:cBhvr>
                                        <p:cTn id="7" dur="1000"/>
                                        <p:tgtEl>
                                          <p:spTgt spid="137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autoUpdateAnimBg="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3"/>
          <p:cNvSpPr txBox="1">
            <a:spLocks noChangeArrowheads="1"/>
          </p:cNvSpPr>
          <p:nvPr/>
        </p:nvSpPr>
        <p:spPr bwMode="auto">
          <a:xfrm>
            <a:off x="1733550" y="2025650"/>
            <a:ext cx="85169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while(1)      //</a:t>
            </a:r>
            <a:r>
              <a:rPr lang="zh-CN" altLang="en-US" sz="2800"/>
              <a:t>无限循环</a:t>
            </a:r>
          </a:p>
          <a:p>
            <a:r>
              <a:rPr lang="en-US" altLang="zh-CN" sz="2800"/>
              <a:t>    {</a:t>
            </a:r>
          </a:p>
          <a:p>
            <a:r>
              <a:rPr lang="en-US" altLang="zh-CN" sz="2800"/>
              <a:t>      i=0; //</a:t>
            </a:r>
            <a:r>
              <a:rPr lang="zh-CN" altLang="en-US" sz="2800"/>
              <a:t>将</a:t>
            </a:r>
            <a:r>
              <a:rPr lang="en-US" altLang="zh-CN" sz="2800"/>
              <a:t>i</a:t>
            </a:r>
            <a:r>
              <a:rPr lang="zh-CN" altLang="en-US" sz="2800"/>
              <a:t>置为</a:t>
            </a:r>
            <a:r>
              <a:rPr lang="en-US" altLang="zh-CN" sz="2800"/>
              <a:t>0</a:t>
            </a:r>
            <a:r>
              <a:rPr lang="zh-CN" altLang="en-US" sz="2800"/>
              <a:t>，即初始化</a:t>
            </a:r>
          </a:p>
          <a:p>
            <a:r>
              <a:rPr lang="en-US" altLang="zh-CN" sz="2800"/>
              <a:t>      while(i</a:t>
            </a:r>
            <a:r>
              <a:rPr lang="zh-CN" altLang="en-US" sz="2800"/>
              <a:t>＜</a:t>
            </a:r>
            <a:r>
              <a:rPr lang="en-US" altLang="zh-CN" sz="2800"/>
              <a:t>0x64)      //i</a:t>
            </a:r>
            <a:r>
              <a:rPr lang="zh-CN" altLang="en-US" sz="2800"/>
              <a:t>小于</a:t>
            </a:r>
            <a:r>
              <a:rPr lang="en-US" altLang="zh-CN" sz="2800"/>
              <a:t>100</a:t>
            </a:r>
            <a:r>
              <a:rPr lang="zh-CN" altLang="en-US" sz="2800"/>
              <a:t>时执行循环体</a:t>
            </a:r>
          </a:p>
          <a:p>
            <a:r>
              <a:rPr lang="zh-CN" altLang="en-US" sz="2800"/>
              <a:t>         </a:t>
            </a:r>
            <a:r>
              <a:rPr lang="en-US" altLang="zh-CN" sz="2800"/>
              <a:t>{</a:t>
            </a:r>
          </a:p>
          <a:p>
            <a:r>
              <a:rPr lang="en-US" altLang="zh-CN" sz="2800"/>
              <a:t>           P1=i; //</a:t>
            </a:r>
            <a:r>
              <a:rPr lang="zh-CN" altLang="en-US" sz="2800"/>
              <a:t>将</a:t>
            </a:r>
            <a:r>
              <a:rPr lang="en-US" altLang="zh-CN" sz="2800"/>
              <a:t>i</a:t>
            </a:r>
            <a:r>
              <a:rPr lang="zh-CN" altLang="en-US" sz="2800"/>
              <a:t>值送</a:t>
            </a:r>
            <a:r>
              <a:rPr lang="en-US" altLang="zh-CN" sz="2800"/>
              <a:t>P1</a:t>
            </a:r>
            <a:r>
              <a:rPr lang="zh-CN" altLang="en-US" sz="2800"/>
              <a:t>口显示</a:t>
            </a:r>
          </a:p>
          <a:p>
            <a:r>
              <a:rPr lang="en-US" altLang="zh-CN" sz="2800"/>
              <a:t>           delay; //</a:t>
            </a:r>
            <a:r>
              <a:rPr lang="zh-CN" altLang="en-US" sz="2800"/>
              <a:t>调延时</a:t>
            </a:r>
          </a:p>
          <a:p>
            <a:r>
              <a:rPr lang="zh-CN" altLang="en-US" sz="2800"/>
              <a:t>           </a:t>
            </a:r>
            <a:r>
              <a:rPr lang="en-US" altLang="zh-CN" sz="2800"/>
              <a:t>i++;//i</a:t>
            </a:r>
            <a:r>
              <a:rPr lang="zh-CN" altLang="en-US" sz="2800"/>
              <a:t>自增</a:t>
            </a:r>
            <a:r>
              <a:rPr lang="en-US" altLang="zh-CN" sz="2800"/>
              <a:t>1</a:t>
            </a:r>
          </a:p>
          <a:p>
            <a:r>
              <a:rPr lang="en-US" altLang="zh-CN" sz="2800"/>
              <a:t>           }</a:t>
            </a:r>
          </a:p>
          <a:p>
            <a:r>
              <a:rPr lang="en-US" altLang="zh-CN" sz="2800"/>
              <a:t>      }</a:t>
            </a:r>
          </a:p>
          <a:p>
            <a:r>
              <a:rPr lang="en-US" altLang="zh-CN" sz="2800"/>
              <a:t>}</a:t>
            </a:r>
          </a:p>
        </p:txBody>
      </p:sp>
      <p:sp>
        <p:nvSpPr>
          <p:cNvPr id="138243" name="Text Box 2"/>
          <p:cNvSpPr txBox="1">
            <a:spLocks noChangeArrowheads="1"/>
          </p:cNvSpPr>
          <p:nvPr/>
        </p:nvSpPr>
        <p:spPr bwMode="auto">
          <a:xfrm>
            <a:off x="5232401" y="381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8241069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8243"/>
                                        </p:tgtEl>
                                        <p:attrNameLst>
                                          <p:attrName>style.visibility</p:attrName>
                                        </p:attrNameLst>
                                      </p:cBhvr>
                                      <p:to>
                                        <p:strVal val="visible"/>
                                      </p:to>
                                    </p:set>
                                    <p:animEffect transition="in" filter="diamond(in)">
                                      <p:cBhvr>
                                        <p:cTn id="7" dur="1000"/>
                                        <p:tgtEl>
                                          <p:spTgt spid="138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autoUpdateAnimBg="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3"/>
          <p:cNvSpPr txBox="1">
            <a:spLocks noChangeArrowheads="1"/>
          </p:cNvSpPr>
          <p:nvPr/>
        </p:nvSpPr>
        <p:spPr bwMode="auto">
          <a:xfrm>
            <a:off x="1733550" y="2133601"/>
            <a:ext cx="8516938"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XM12-3.hex”</a:t>
            </a:r>
            <a:r>
              <a:rPr lang="zh-CN" altLang="en-US" sz="2800"/>
              <a:t>文件加载到</a:t>
            </a:r>
            <a:r>
              <a:rPr lang="en-US" altLang="zh-CN" sz="2800"/>
              <a:t>AT89C51</a:t>
            </a:r>
            <a:r>
              <a:rPr lang="zh-CN" altLang="en-US" sz="2800"/>
              <a:t>里，然后启动仿真，就可以口到用</a:t>
            </a:r>
            <a:r>
              <a:rPr lang="en-US" altLang="zh-CN" sz="2800"/>
              <a:t>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显示状态，效果图如图</a:t>
            </a:r>
            <a:r>
              <a:rPr lang="en-US" altLang="zh-CN" sz="2800"/>
              <a:t>3-10</a:t>
            </a:r>
            <a:r>
              <a:rPr lang="zh-CN" altLang="en-US" sz="2800"/>
              <a:t>所示。</a:t>
            </a:r>
          </a:p>
        </p:txBody>
      </p:sp>
      <p:sp>
        <p:nvSpPr>
          <p:cNvPr id="139267" name="Text Box 2"/>
          <p:cNvSpPr txBox="1">
            <a:spLocks noChangeArrowheads="1"/>
          </p:cNvSpPr>
          <p:nvPr/>
        </p:nvSpPr>
        <p:spPr bwMode="auto">
          <a:xfrm>
            <a:off x="55197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38244" name="矩形 1"/>
          <p:cNvSpPr>
            <a:spLocks noChangeArrowheads="1"/>
          </p:cNvSpPr>
          <p:nvPr/>
        </p:nvSpPr>
        <p:spPr bwMode="auto">
          <a:xfrm>
            <a:off x="6651626" y="5373689"/>
            <a:ext cx="23479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12-3</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7403781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9267"/>
                                        </p:tgtEl>
                                        <p:attrNameLst>
                                          <p:attrName>style.visibility</p:attrName>
                                        </p:attrNameLst>
                                      </p:cBhvr>
                                      <p:to>
                                        <p:strVal val="visible"/>
                                      </p:to>
                                    </p:set>
                                    <p:animEffect transition="in" filter="diamond(in)">
                                      <p:cBhvr>
                                        <p:cTn id="7" dur="1000"/>
                                        <p:tgtEl>
                                          <p:spTgt spid="139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autoUpdateAnimBg="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6" y="2060576"/>
            <a:ext cx="8569325"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Rectangle 4"/>
          <p:cNvSpPr>
            <a:spLocks noChangeArrowheads="1"/>
          </p:cNvSpPr>
          <p:nvPr/>
        </p:nvSpPr>
        <p:spPr bwMode="auto">
          <a:xfrm>
            <a:off x="2938464" y="6214161"/>
            <a:ext cx="503214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286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图</a:t>
            </a:r>
            <a:r>
              <a:rPr lang="en-US" altLang="zh-CN"/>
              <a:t>3-10</a:t>
            </a:r>
            <a:r>
              <a:rPr lang="zh-CN" altLang="en-US"/>
              <a:t>用</a:t>
            </a:r>
            <a:r>
              <a:rPr lang="en-US" altLang="zh-CN"/>
              <a:t>while</a:t>
            </a:r>
            <a:r>
              <a:rPr lang="zh-CN" altLang="en-US"/>
              <a:t>语句实现</a:t>
            </a:r>
            <a:r>
              <a:rPr lang="en-US" altLang="zh-CN"/>
              <a:t>P1</a:t>
            </a:r>
            <a:r>
              <a:rPr lang="zh-CN" altLang="en-US"/>
              <a:t>口</a:t>
            </a:r>
            <a:r>
              <a:rPr lang="en-US" altLang="zh-CN"/>
              <a:t>8</a:t>
            </a:r>
            <a:r>
              <a:rPr lang="zh-CN" altLang="en-US"/>
              <a:t>只</a:t>
            </a:r>
            <a:r>
              <a:rPr lang="en-US" altLang="zh-CN"/>
              <a:t>LED</a:t>
            </a:r>
            <a:r>
              <a:rPr lang="zh-CN" altLang="en-US"/>
              <a:t>显示状态</a:t>
            </a:r>
          </a:p>
          <a:p>
            <a:endParaRPr lang="zh-CN" altLang="en-US">
              <a:latin typeface="Calibri" panose="020F0502020204030204" pitchFamily="34" charset="0"/>
            </a:endParaRPr>
          </a:p>
        </p:txBody>
      </p:sp>
      <p:sp>
        <p:nvSpPr>
          <p:cNvPr id="140292" name="Text Box 2"/>
          <p:cNvSpPr txBox="1">
            <a:spLocks noChangeArrowheads="1"/>
          </p:cNvSpPr>
          <p:nvPr/>
        </p:nvSpPr>
        <p:spPr bwMode="auto">
          <a:xfrm>
            <a:off x="5583239" y="1285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3.4.3</a:t>
            </a:r>
            <a:r>
              <a:rPr lang="zh-CN" altLang="en-US" sz="2800" b="1"/>
              <a:t>任务</a:t>
            </a:r>
            <a:r>
              <a:rPr lang="en-US" altLang="zh-CN" sz="2800" b="1"/>
              <a:t>12-3</a:t>
            </a:r>
            <a:r>
              <a:rPr lang="zh-CN" altLang="en-US" sz="2800" b="1"/>
              <a:t>：用</a:t>
            </a:r>
            <a:r>
              <a:rPr lang="en-US" altLang="zh-CN" sz="2800" b="1"/>
              <a:t>while</a:t>
            </a:r>
            <a:r>
              <a:rPr lang="zh-CN" altLang="en-US" sz="2800" b="1"/>
              <a:t>语句</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6635224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Effect transition="in" filter="diamond(in)">
                                      <p:cBhvr>
                                        <p:cTn id="7" dur="1000"/>
                                        <p:tgtEl>
                                          <p:spTgt spid="140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utoUpdateAnimBg="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5448301" y="381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40291" name="Text Box 3"/>
          <p:cNvSpPr txBox="1">
            <a:spLocks noChangeArrowheads="1"/>
          </p:cNvSpPr>
          <p:nvPr/>
        </p:nvSpPr>
        <p:spPr bwMode="auto">
          <a:xfrm>
            <a:off x="1847851" y="2205039"/>
            <a:ext cx="8372475"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do…while”</a:t>
            </a:r>
            <a:r>
              <a:rPr lang="zh-CN" altLang="en-US" sz="2800"/>
              <a:t>语句功能及编程；</a:t>
            </a:r>
          </a:p>
          <a:p>
            <a:r>
              <a:rPr lang="zh-CN" altLang="en-US" sz="2800"/>
              <a:t>（</a:t>
            </a:r>
            <a:r>
              <a:rPr lang="en-US" altLang="zh-CN" sz="2800"/>
              <a:t>2</a:t>
            </a:r>
            <a:r>
              <a:rPr lang="zh-CN" altLang="en-US" sz="2800"/>
              <a:t>）掌握延时时间的估算方法；</a:t>
            </a:r>
          </a:p>
          <a:p>
            <a:r>
              <a:rPr lang="zh-CN" altLang="en-US" sz="2800"/>
              <a:t>（</a:t>
            </a:r>
            <a:r>
              <a:rPr lang="en-US" altLang="zh-CN" sz="2800"/>
              <a:t>3</a:t>
            </a:r>
            <a:r>
              <a:rPr lang="zh-CN" altLang="en-US" sz="2800"/>
              <a:t>）掌握延时程序编写。 </a:t>
            </a:r>
            <a:endParaRPr lang="zh-CN" altLang="en-US" sz="2800" b="1"/>
          </a:p>
          <a:p>
            <a:r>
              <a:rPr lang="en-US" altLang="zh-CN" sz="2800" b="1"/>
              <a:t>2.</a:t>
            </a:r>
            <a:r>
              <a:rPr lang="zh-CN" altLang="en-US" sz="2800" b="1"/>
              <a:t>任务描述</a:t>
            </a:r>
            <a:endParaRPr lang="zh-CN" altLang="en-US" sz="2800"/>
          </a:p>
          <a:p>
            <a:r>
              <a:rPr lang="zh-CN" altLang="en-US" sz="2800"/>
              <a:t>      设计一个用</a:t>
            </a:r>
            <a:r>
              <a:rPr lang="en-US" altLang="zh-CN" sz="2800"/>
              <a:t>do…while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显示状态的程序。要求为：</a:t>
            </a:r>
          </a:p>
          <a:p>
            <a:r>
              <a:rPr lang="zh-CN" altLang="en-US" sz="2800"/>
              <a:t>    </a:t>
            </a:r>
          </a:p>
        </p:txBody>
      </p:sp>
    </p:spTree>
    <p:extLst>
      <p:ext uri="{BB962C8B-B14F-4D97-AF65-F5344CB8AC3E}">
        <p14:creationId xmlns:p14="http://schemas.microsoft.com/office/powerpoint/2010/main" val="11914174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1314"/>
                                        </p:tgtEl>
                                        <p:attrNameLst>
                                          <p:attrName>style.visibility</p:attrName>
                                        </p:attrNameLst>
                                      </p:cBhvr>
                                      <p:to>
                                        <p:strVal val="visible"/>
                                      </p:to>
                                    </p:set>
                                    <p:animEffect transition="in" filter="diamond(in)">
                                      <p:cBhvr>
                                        <p:cTn id="7" dur="1000"/>
                                        <p:tgtEl>
                                          <p:spTgt spid="141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autoUpdateAnimBg="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5448301" y="381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41315" name="Text Box 3"/>
          <p:cNvSpPr txBox="1">
            <a:spLocks noChangeArrowheads="1"/>
          </p:cNvSpPr>
          <p:nvPr/>
        </p:nvSpPr>
        <p:spPr bwMode="auto">
          <a:xfrm>
            <a:off x="1919289" y="1844676"/>
            <a:ext cx="8372475"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800" b="1"/>
          </a:p>
          <a:p>
            <a:r>
              <a:rPr lang="zh-CN" altLang="en-US" sz="2800"/>
              <a:t>    （</a:t>
            </a:r>
            <a:r>
              <a:rPr lang="en-US" altLang="zh-CN" sz="2800"/>
              <a:t>1</a:t>
            </a:r>
            <a:r>
              <a:rPr lang="zh-CN" altLang="en-US" sz="2800"/>
              <a:t>）</a:t>
            </a:r>
            <a:r>
              <a:rPr lang="en-US" altLang="zh-CN" sz="2800"/>
              <a:t>P1</a:t>
            </a:r>
            <a:r>
              <a:rPr lang="zh-CN" altLang="en-US" sz="2800"/>
              <a:t>口接</a:t>
            </a:r>
            <a:r>
              <a:rPr lang="en-US" altLang="zh-CN" sz="2800"/>
              <a:t>8</a:t>
            </a:r>
            <a:r>
              <a:rPr lang="zh-CN" altLang="en-US" sz="2800"/>
              <a:t>只发光二极管，低电平点亮；（</a:t>
            </a:r>
            <a:r>
              <a:rPr lang="en-US" altLang="zh-CN" sz="2800"/>
              <a:t>2</a:t>
            </a:r>
            <a:r>
              <a:rPr lang="zh-CN" altLang="en-US" sz="2800"/>
              <a:t>）点亮发光二极管间隔为</a:t>
            </a:r>
            <a:r>
              <a:rPr lang="en-US" altLang="zh-CN" sz="2800"/>
              <a:t>150ms</a:t>
            </a:r>
            <a:r>
              <a:rPr lang="zh-CN" altLang="en-US" sz="2800"/>
              <a:t>；（</a:t>
            </a:r>
            <a:r>
              <a:rPr lang="en-US" altLang="zh-CN" sz="2800"/>
              <a:t>3</a:t>
            </a:r>
            <a:r>
              <a:rPr lang="zh-CN" altLang="en-US" sz="2800"/>
              <a:t>）点亮次序为，</a:t>
            </a:r>
            <a:r>
              <a:rPr lang="en-US" altLang="zh-CN" sz="2800"/>
              <a:t>LED1</a:t>
            </a:r>
            <a:r>
              <a:rPr lang="zh-CN" altLang="en-US" sz="2800"/>
              <a:t>发光； </a:t>
            </a:r>
            <a:r>
              <a:rPr lang="en-US" altLang="zh-CN" sz="2800"/>
              <a:t>LED1</a:t>
            </a:r>
            <a:r>
              <a:rPr lang="zh-CN" altLang="en-US" sz="2800"/>
              <a:t>、</a:t>
            </a:r>
            <a:r>
              <a:rPr lang="en-US" altLang="zh-CN" sz="2800"/>
              <a:t>LED2</a:t>
            </a:r>
            <a:r>
              <a:rPr lang="zh-CN" altLang="en-US" sz="2800"/>
              <a:t>发光； </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a:t>
            </a:r>
            <a:r>
              <a:rPr lang="en-US" altLang="zh-CN" sz="2800"/>
              <a:t>……LED1</a:t>
            </a:r>
            <a:r>
              <a:rPr lang="zh-CN" altLang="en-US" sz="2800"/>
              <a:t>～</a:t>
            </a:r>
            <a:r>
              <a:rPr lang="en-US" altLang="zh-CN" sz="2800"/>
              <a:t>LED8</a:t>
            </a:r>
            <a:r>
              <a:rPr lang="zh-CN" altLang="en-US" sz="2800"/>
              <a:t>都发光； </a:t>
            </a:r>
            <a:r>
              <a:rPr lang="en-US" altLang="zh-CN" sz="2800"/>
              <a:t>LED1</a:t>
            </a:r>
            <a:r>
              <a:rPr lang="zh-CN" altLang="en-US" sz="2800"/>
              <a:t>发光； </a:t>
            </a:r>
            <a:r>
              <a:rPr lang="en-US" altLang="zh-CN" sz="2800"/>
              <a:t>LED1</a:t>
            </a:r>
            <a:r>
              <a:rPr lang="zh-CN" altLang="en-US" sz="2800"/>
              <a:t>、</a:t>
            </a:r>
            <a:r>
              <a:rPr lang="en-US" altLang="zh-CN" sz="2800"/>
              <a:t>LED2</a:t>
            </a:r>
            <a:r>
              <a:rPr lang="zh-CN" altLang="en-US" sz="2800"/>
              <a:t>发光</a:t>
            </a:r>
            <a:r>
              <a:rPr lang="en-US" altLang="zh-CN" sz="2800"/>
              <a:t>……</a:t>
            </a:r>
            <a:r>
              <a:rPr lang="zh-CN" altLang="en-US" sz="2800"/>
              <a:t>依次循环。</a:t>
            </a:r>
            <a:endParaRPr lang="zh-CN" altLang="en-US" sz="2800" b="1"/>
          </a:p>
        </p:txBody>
      </p:sp>
    </p:spTree>
    <p:extLst>
      <p:ext uri="{BB962C8B-B14F-4D97-AF65-F5344CB8AC3E}">
        <p14:creationId xmlns:p14="http://schemas.microsoft.com/office/powerpoint/2010/main" val="37505469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2338"/>
                                        </p:tgtEl>
                                        <p:attrNameLst>
                                          <p:attrName>style.visibility</p:attrName>
                                        </p:attrNameLst>
                                      </p:cBhvr>
                                      <p:to>
                                        <p:strVal val="visible"/>
                                      </p:to>
                                    </p:set>
                                    <p:animEffect transition="in" filter="diamond(in)">
                                      <p:cBhvr>
                                        <p:cTn id="7" dur="1000"/>
                                        <p:tgtEl>
                                          <p:spTgt spid="142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808664" y="1492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3315" name="Text Box 3"/>
          <p:cNvSpPr txBox="1">
            <a:spLocks noChangeArrowheads="1"/>
          </p:cNvSpPr>
          <p:nvPr/>
        </p:nvSpPr>
        <p:spPr bwMode="auto">
          <a:xfrm>
            <a:off x="1878014" y="2205039"/>
            <a:ext cx="8466137"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r>
              <a:rPr lang="zh-CN" altLang="en-US" sz="2800" b="1"/>
              <a:t>编程结构</a:t>
            </a:r>
          </a:p>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C51</a:t>
            </a:r>
            <a:r>
              <a:rPr lang="zh-CN" altLang="en-US" sz="2800"/>
              <a:t>编程结构；</a:t>
            </a:r>
          </a:p>
          <a:p>
            <a:r>
              <a:rPr lang="zh-CN" altLang="en-US" sz="2800"/>
              <a:t>（</a:t>
            </a:r>
            <a:r>
              <a:rPr lang="en-US" altLang="zh-CN" sz="2800"/>
              <a:t>2</a:t>
            </a:r>
            <a:r>
              <a:rPr lang="zh-CN" altLang="en-US" sz="2800"/>
              <a:t>）了解</a:t>
            </a:r>
            <a:r>
              <a:rPr lang="en-US" altLang="zh-CN" sz="2800"/>
              <a:t>C51</a:t>
            </a:r>
            <a:r>
              <a:rPr lang="zh-CN" altLang="en-US" sz="2800"/>
              <a:t>编程基本部分；</a:t>
            </a:r>
          </a:p>
          <a:p>
            <a:r>
              <a:rPr lang="zh-CN" altLang="en-US" sz="2800"/>
              <a:t>（</a:t>
            </a:r>
            <a:r>
              <a:rPr lang="en-US" altLang="zh-CN" sz="2800"/>
              <a:t>3</a:t>
            </a:r>
            <a:r>
              <a:rPr lang="zh-CN" altLang="en-US" sz="2800"/>
              <a:t>）了解</a:t>
            </a:r>
            <a:r>
              <a:rPr lang="en-US" altLang="zh-CN" sz="2800"/>
              <a:t>C51</a:t>
            </a:r>
            <a:r>
              <a:rPr lang="zh-CN" altLang="en-US" sz="2800"/>
              <a:t>编程书写格式；</a:t>
            </a:r>
          </a:p>
          <a:p>
            <a:r>
              <a:rPr lang="zh-CN" altLang="en-US" sz="2800"/>
              <a:t>（</a:t>
            </a:r>
            <a:r>
              <a:rPr lang="en-US" altLang="zh-CN" sz="2800"/>
              <a:t>4</a:t>
            </a:r>
            <a:r>
              <a:rPr lang="zh-CN" altLang="en-US" sz="2800"/>
              <a:t>）掌握程序结构特点。</a:t>
            </a:r>
            <a:endParaRPr lang="zh-CN" altLang="en-US" sz="2800" b="1"/>
          </a:p>
          <a:p>
            <a:r>
              <a:rPr lang="en-US" altLang="zh-CN" sz="2800" b="1"/>
              <a:t>2.</a:t>
            </a:r>
            <a:r>
              <a:rPr lang="zh-CN" altLang="en-US" sz="2800" b="1"/>
              <a:t>任务描述</a:t>
            </a:r>
          </a:p>
          <a:p>
            <a:r>
              <a:rPr lang="zh-CN" altLang="en-US" sz="2800" b="1"/>
              <a:t>    </a:t>
            </a:r>
            <a:r>
              <a:rPr lang="zh-CN" altLang="en-US" sz="2800"/>
              <a:t>下面通过一个程序简单来了解</a:t>
            </a:r>
            <a:r>
              <a:rPr lang="en-US" altLang="zh-CN" sz="2800"/>
              <a:t>C51</a:t>
            </a:r>
            <a:r>
              <a:rPr lang="zh-CN" altLang="en-US" sz="2800"/>
              <a:t>编程的结构和书写格式。</a:t>
            </a:r>
            <a:endParaRPr lang="zh-CN" altLang="en-US" sz="2800" b="1"/>
          </a:p>
        </p:txBody>
      </p:sp>
    </p:spTree>
    <p:extLst>
      <p:ext uri="{BB962C8B-B14F-4D97-AF65-F5344CB8AC3E}">
        <p14:creationId xmlns:p14="http://schemas.microsoft.com/office/powerpoint/2010/main" val="13654236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amond(in)">
                                      <p:cBhvr>
                                        <p:cTn id="7"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5448301" y="1698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42339" name="Text Box 3"/>
          <p:cNvSpPr txBox="1">
            <a:spLocks noChangeArrowheads="1"/>
          </p:cNvSpPr>
          <p:nvPr/>
        </p:nvSpPr>
        <p:spPr bwMode="auto">
          <a:xfrm>
            <a:off x="1755776" y="2349500"/>
            <a:ext cx="83724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只要在循环体中按照点亮次序依次点亮，再将循环条件设置为死循环即可。现在来讨论点亮</a:t>
            </a:r>
            <a:r>
              <a:rPr lang="en-US" altLang="zh-CN" sz="2800"/>
              <a:t>LED</a:t>
            </a:r>
            <a:r>
              <a:rPr lang="zh-CN" altLang="en-US" sz="2800"/>
              <a:t>的控制码。</a:t>
            </a:r>
            <a:r>
              <a:rPr lang="en-US" altLang="zh-CN" sz="2800"/>
              <a:t>LED1</a:t>
            </a:r>
            <a:r>
              <a:rPr lang="zh-CN" altLang="en-US" sz="2800"/>
              <a:t>发光的控制码为</a:t>
            </a:r>
            <a:r>
              <a:rPr lang="en-US" altLang="zh-CN" sz="2800"/>
              <a:t>0xfe</a:t>
            </a:r>
            <a:r>
              <a:rPr lang="zh-CN" altLang="en-US" sz="2800"/>
              <a:t>；</a:t>
            </a:r>
            <a:r>
              <a:rPr lang="en-US" altLang="zh-CN" sz="2800"/>
              <a:t>LED1</a:t>
            </a:r>
            <a:r>
              <a:rPr lang="zh-CN" altLang="en-US" sz="2800"/>
              <a:t>、</a:t>
            </a:r>
            <a:r>
              <a:rPr lang="en-US" altLang="zh-CN" sz="2800"/>
              <a:t>LED2</a:t>
            </a:r>
            <a:r>
              <a:rPr lang="zh-CN" altLang="en-US" sz="2800"/>
              <a:t>发光的控制码为</a:t>
            </a:r>
            <a:r>
              <a:rPr lang="en-US" altLang="zh-CN" sz="2800"/>
              <a:t>0xfc</a:t>
            </a:r>
            <a:r>
              <a:rPr lang="zh-CN" altLang="en-US" sz="2800"/>
              <a:t>； </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发光的控制码为</a:t>
            </a:r>
            <a:r>
              <a:rPr lang="en-US" altLang="zh-CN" sz="2800"/>
              <a:t>0xf8……LED1</a:t>
            </a:r>
            <a:r>
              <a:rPr lang="zh-CN" altLang="en-US" sz="2800"/>
              <a:t>～</a:t>
            </a:r>
            <a:r>
              <a:rPr lang="en-US" altLang="zh-CN" sz="2800"/>
              <a:t>LED8</a:t>
            </a:r>
            <a:r>
              <a:rPr lang="zh-CN" altLang="en-US" sz="2800"/>
              <a:t>都发光的控制码为</a:t>
            </a:r>
            <a:r>
              <a:rPr lang="en-US" altLang="zh-CN" sz="2800"/>
              <a:t>0x00</a:t>
            </a:r>
            <a:r>
              <a:rPr lang="zh-CN" altLang="en-US" sz="2800"/>
              <a:t>； </a:t>
            </a:r>
            <a:r>
              <a:rPr lang="en-US" altLang="zh-CN" sz="2800"/>
              <a:t>LED1</a:t>
            </a:r>
            <a:r>
              <a:rPr lang="zh-CN" altLang="en-US" sz="2800"/>
              <a:t>发光的控制码为</a:t>
            </a:r>
            <a:r>
              <a:rPr lang="en-US" altLang="zh-CN" sz="2800"/>
              <a:t>0xfe</a:t>
            </a:r>
            <a:r>
              <a:rPr lang="zh-CN" altLang="en-US" sz="2800"/>
              <a:t>；</a:t>
            </a:r>
            <a:r>
              <a:rPr lang="en-US" altLang="zh-CN" sz="2800"/>
              <a:t>LED1</a:t>
            </a:r>
            <a:r>
              <a:rPr lang="zh-CN" altLang="en-US" sz="2800"/>
              <a:t>、</a:t>
            </a:r>
            <a:r>
              <a:rPr lang="en-US" altLang="zh-CN" sz="2800"/>
              <a:t>LED2</a:t>
            </a:r>
            <a:r>
              <a:rPr lang="zh-CN" altLang="en-US" sz="2800"/>
              <a:t>发光的控制码为</a:t>
            </a:r>
            <a:r>
              <a:rPr lang="en-US" altLang="zh-CN" sz="2800"/>
              <a:t>0xfc……</a:t>
            </a:r>
            <a:r>
              <a:rPr lang="zh-CN" altLang="en-US" sz="2800"/>
              <a:t>依次循环。</a:t>
            </a:r>
          </a:p>
        </p:txBody>
      </p:sp>
    </p:spTree>
    <p:extLst>
      <p:ext uri="{BB962C8B-B14F-4D97-AF65-F5344CB8AC3E}">
        <p14:creationId xmlns:p14="http://schemas.microsoft.com/office/powerpoint/2010/main" val="534265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diamond(in)">
                                      <p:cBhvr>
                                        <p:cTn id="7" dur="1000"/>
                                        <p:tgtEl>
                                          <p:spTgt spid="143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autoUpdateAnimBg="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3"/>
          <p:cNvSpPr txBox="1">
            <a:spLocks noChangeArrowheads="1"/>
          </p:cNvSpPr>
          <p:nvPr/>
        </p:nvSpPr>
        <p:spPr bwMode="auto">
          <a:xfrm>
            <a:off x="1712914" y="2205038"/>
            <a:ext cx="873442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先建立文件夹“</a:t>
            </a:r>
            <a:r>
              <a:rPr lang="en-US" altLang="zh-CN" sz="2800"/>
              <a:t>XM12-4”,</a:t>
            </a:r>
            <a:r>
              <a:rPr lang="zh-CN" altLang="en-US" sz="2800"/>
              <a:t>然后建立“</a:t>
            </a:r>
            <a:r>
              <a:rPr lang="en-US" altLang="zh-CN" sz="2800"/>
              <a:t>XM12-4”</a:t>
            </a:r>
            <a:r>
              <a:rPr lang="zh-CN" altLang="en-US" sz="2800"/>
              <a:t>工程项目，最后建立源程序文件“</a:t>
            </a:r>
            <a:r>
              <a:rPr lang="en-US" altLang="zh-CN" sz="2800"/>
              <a:t>XM12-4.c”</a:t>
            </a:r>
            <a:r>
              <a:rPr lang="zh-CN" altLang="en-US" sz="2800"/>
              <a:t>，输入如下源程序：</a:t>
            </a:r>
          </a:p>
          <a:p>
            <a:r>
              <a:rPr lang="en-US" altLang="zh-CN" sz="2800"/>
              <a:t>#include&lt;reg51.h&gt;    //</a:t>
            </a:r>
            <a:r>
              <a:rPr lang="zh-CN" altLang="en-US" sz="2800"/>
              <a:t>包含单片机寄存器的头文件</a:t>
            </a:r>
          </a:p>
        </p:txBody>
      </p:sp>
      <p:sp>
        <p:nvSpPr>
          <p:cNvPr id="144387" name="Text Box 2"/>
          <p:cNvSpPr txBox="1">
            <a:spLocks noChangeArrowheads="1"/>
          </p:cNvSpPr>
          <p:nvPr/>
        </p:nvSpPr>
        <p:spPr bwMode="auto">
          <a:xfrm>
            <a:off x="53038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918171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4387"/>
                                        </p:tgtEl>
                                        <p:attrNameLst>
                                          <p:attrName>style.visibility</p:attrName>
                                        </p:attrNameLst>
                                      </p:cBhvr>
                                      <p:to>
                                        <p:strVal val="visible"/>
                                      </p:to>
                                    </p:set>
                                    <p:animEffect transition="in" filter="diamond(in)">
                                      <p:cBhvr>
                                        <p:cTn id="7" dur="1000"/>
                                        <p:tgtEl>
                                          <p:spTgt spid="144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3"/>
          <p:cNvSpPr txBox="1">
            <a:spLocks noChangeArrowheads="1"/>
          </p:cNvSpPr>
          <p:nvPr/>
        </p:nvSpPr>
        <p:spPr bwMode="auto">
          <a:xfrm>
            <a:off x="1682751" y="2133600"/>
            <a:ext cx="87344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char i,j;</a:t>
            </a:r>
          </a:p>
          <a:p>
            <a:r>
              <a:rPr lang="en-US" altLang="zh-CN" sz="2800"/>
              <a:t>	for(i=0;i&lt;200;i++)</a:t>
            </a:r>
          </a:p>
          <a:p>
            <a:r>
              <a:rPr lang="en-US" altLang="zh-CN" sz="2800"/>
              <a:t>	  for(j=0;j&lt;250;j++)</a:t>
            </a:r>
          </a:p>
          <a:p>
            <a:r>
              <a:rPr lang="en-US" altLang="zh-CN" sz="2800"/>
              <a:t>	    ;</a:t>
            </a:r>
          </a:p>
          <a:p>
            <a:r>
              <a:rPr lang="en-US" altLang="zh-CN" sz="2800"/>
              <a:t>}</a:t>
            </a:r>
          </a:p>
        </p:txBody>
      </p:sp>
      <p:sp>
        <p:nvSpPr>
          <p:cNvPr id="145411" name="Text Box 2"/>
          <p:cNvSpPr txBox="1">
            <a:spLocks noChangeArrowheads="1"/>
          </p:cNvSpPr>
          <p:nvPr/>
        </p:nvSpPr>
        <p:spPr bwMode="auto">
          <a:xfrm>
            <a:off x="53038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40493943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5411"/>
                                        </p:tgtEl>
                                        <p:attrNameLst>
                                          <p:attrName>style.visibility</p:attrName>
                                        </p:attrNameLst>
                                      </p:cBhvr>
                                      <p:to>
                                        <p:strVal val="visible"/>
                                      </p:to>
                                    </p:set>
                                    <p:animEffect transition="in" filter="diamond(in)">
                                      <p:cBhvr>
                                        <p:cTn id="7" dur="1000"/>
                                        <p:tgtEl>
                                          <p:spTgt spid="145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3"/>
          <p:cNvSpPr txBox="1">
            <a:spLocks noChangeArrowheads="1"/>
          </p:cNvSpPr>
          <p:nvPr/>
        </p:nvSpPr>
        <p:spPr bwMode="auto">
          <a:xfrm>
            <a:off x="1682751" y="2025650"/>
            <a:ext cx="873442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  do</a:t>
            </a:r>
          </a:p>
          <a:p>
            <a:r>
              <a:rPr lang="en-US" altLang="zh-CN" sz="2800"/>
              <a:t>   {</a:t>
            </a:r>
          </a:p>
          <a:p>
            <a:r>
              <a:rPr lang="en-US" altLang="zh-CN" sz="2800"/>
              <a:t>     P1=0xfe;//LED1</a:t>
            </a:r>
            <a:r>
              <a:rPr lang="zh-CN" altLang="en-US" sz="2800"/>
              <a:t>点亮</a:t>
            </a:r>
          </a:p>
          <a:p>
            <a:r>
              <a:rPr lang="zh-CN" altLang="en-US" sz="2800"/>
              <a:t>     </a:t>
            </a:r>
            <a:r>
              <a:rPr lang="en-US" altLang="zh-CN" sz="2800"/>
              <a:t>delay;//</a:t>
            </a:r>
            <a:r>
              <a:rPr lang="zh-CN" altLang="en-US" sz="2800"/>
              <a:t>延时</a:t>
            </a:r>
            <a:endParaRPr lang="en-US" altLang="zh-CN" sz="2800"/>
          </a:p>
          <a:p>
            <a:r>
              <a:rPr lang="en-US" altLang="zh-CN" sz="2800"/>
              <a:t>     P1=0xfc;//LED1</a:t>
            </a:r>
            <a:r>
              <a:rPr lang="zh-CN" altLang="en-US" sz="2800"/>
              <a:t>、</a:t>
            </a:r>
            <a:r>
              <a:rPr lang="en-US" altLang="zh-CN" sz="2800"/>
              <a:t>LED2</a:t>
            </a:r>
            <a:r>
              <a:rPr lang="zh-CN" altLang="en-US" sz="2800"/>
              <a:t>点亮</a:t>
            </a:r>
          </a:p>
          <a:p>
            <a:r>
              <a:rPr lang="zh-CN" altLang="en-US" sz="2800"/>
              <a:t>     </a:t>
            </a:r>
            <a:r>
              <a:rPr lang="en-US" altLang="zh-CN" sz="2800"/>
              <a:t>delay;//</a:t>
            </a:r>
            <a:r>
              <a:rPr lang="zh-CN" altLang="en-US" sz="2800"/>
              <a:t>延时</a:t>
            </a:r>
          </a:p>
        </p:txBody>
      </p:sp>
      <p:sp>
        <p:nvSpPr>
          <p:cNvPr id="146435" name="Text Box 2"/>
          <p:cNvSpPr txBox="1">
            <a:spLocks noChangeArrowheads="1"/>
          </p:cNvSpPr>
          <p:nvPr/>
        </p:nvSpPr>
        <p:spPr bwMode="auto">
          <a:xfrm>
            <a:off x="53038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9247168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diamond(in)">
                                      <p:cBhvr>
                                        <p:cTn id="7" dur="1000"/>
                                        <p:tgtEl>
                                          <p:spTgt spid="146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3"/>
          <p:cNvSpPr txBox="1">
            <a:spLocks noChangeArrowheads="1"/>
          </p:cNvSpPr>
          <p:nvPr/>
        </p:nvSpPr>
        <p:spPr bwMode="auto">
          <a:xfrm>
            <a:off x="1774825" y="2205038"/>
            <a:ext cx="8642350" cy="304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P1=0xf8;//LED1</a:t>
            </a:r>
            <a:r>
              <a:rPr lang="zh-CN" altLang="en-US" sz="2400"/>
              <a:t>、</a:t>
            </a:r>
            <a:r>
              <a:rPr lang="en-US" altLang="zh-CN" sz="2400"/>
              <a:t>LED2</a:t>
            </a:r>
            <a:r>
              <a:rPr lang="zh-CN" altLang="en-US" sz="2400"/>
              <a:t>、</a:t>
            </a:r>
            <a:r>
              <a:rPr lang="en-US" altLang="zh-CN" sz="2400"/>
              <a:t>LED3</a:t>
            </a:r>
            <a:r>
              <a:rPr lang="zh-CN" altLang="en-US" sz="2400"/>
              <a:t>点亮</a:t>
            </a:r>
          </a:p>
          <a:p>
            <a:r>
              <a:rPr lang="zh-CN" altLang="en-US" sz="2400"/>
              <a:t>     </a:t>
            </a:r>
            <a:r>
              <a:rPr lang="en-US" altLang="zh-CN" sz="2400"/>
              <a:t>delay;//</a:t>
            </a:r>
            <a:r>
              <a:rPr lang="zh-CN" altLang="en-US" sz="2400"/>
              <a:t>延时</a:t>
            </a:r>
          </a:p>
          <a:p>
            <a:r>
              <a:rPr lang="en-US" altLang="zh-CN" sz="2400"/>
              <a:t>P1=0xf0;//LED1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点亮</a:t>
            </a:r>
          </a:p>
          <a:p>
            <a:r>
              <a:rPr lang="zh-CN" altLang="en-US" sz="2400"/>
              <a:t>     </a:t>
            </a:r>
            <a:r>
              <a:rPr lang="en-US" altLang="zh-CN" sz="2400"/>
              <a:t>delay;//</a:t>
            </a:r>
            <a:r>
              <a:rPr lang="zh-CN" altLang="en-US" sz="2400"/>
              <a:t>延时</a:t>
            </a:r>
          </a:p>
          <a:p>
            <a:r>
              <a:rPr lang="en-US" altLang="zh-CN" sz="2400"/>
              <a:t>P1=0xe0;//LED1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a:t>
            </a:r>
            <a:r>
              <a:rPr lang="en-US" altLang="zh-CN" sz="2400"/>
              <a:t>LED5</a:t>
            </a:r>
            <a:r>
              <a:rPr lang="zh-CN" altLang="en-US" sz="2400"/>
              <a:t>点亮</a:t>
            </a:r>
          </a:p>
          <a:p>
            <a:r>
              <a:rPr lang="zh-CN" altLang="en-US" sz="2400"/>
              <a:t>     </a:t>
            </a:r>
            <a:r>
              <a:rPr lang="en-US" altLang="zh-CN" sz="2400"/>
              <a:t>delay;//</a:t>
            </a:r>
            <a:r>
              <a:rPr lang="zh-CN" altLang="en-US" sz="2400"/>
              <a:t>延时</a:t>
            </a:r>
          </a:p>
          <a:p>
            <a:r>
              <a:rPr lang="en-US" altLang="zh-CN" sz="2400"/>
              <a:t>P1=0xc0;//LED1</a:t>
            </a:r>
            <a:r>
              <a:rPr lang="zh-CN" altLang="en-US" sz="2400"/>
              <a:t>、</a:t>
            </a:r>
            <a:r>
              <a:rPr lang="en-US" altLang="zh-CN" sz="2400"/>
              <a:t>LED2</a:t>
            </a:r>
            <a:r>
              <a:rPr lang="zh-CN" altLang="en-US" sz="2400"/>
              <a:t>、</a:t>
            </a:r>
            <a:r>
              <a:rPr lang="en-US" altLang="zh-CN" sz="2400"/>
              <a:t>LED3</a:t>
            </a:r>
            <a:r>
              <a:rPr lang="zh-CN" altLang="en-US" sz="2400"/>
              <a:t>、</a:t>
            </a:r>
            <a:r>
              <a:rPr lang="en-US" altLang="zh-CN" sz="2400"/>
              <a:t>LED4</a:t>
            </a:r>
            <a:r>
              <a:rPr lang="zh-CN" altLang="en-US" sz="2400"/>
              <a:t>、</a:t>
            </a:r>
            <a:r>
              <a:rPr lang="en-US" altLang="zh-CN" sz="2400"/>
              <a:t>LED5</a:t>
            </a:r>
            <a:r>
              <a:rPr lang="zh-CN" altLang="en-US" sz="2400"/>
              <a:t>、</a:t>
            </a:r>
            <a:r>
              <a:rPr lang="en-US" altLang="zh-CN" sz="2400"/>
              <a:t>LED6</a:t>
            </a:r>
            <a:r>
              <a:rPr lang="zh-CN" altLang="en-US" sz="2400"/>
              <a:t>点亮</a:t>
            </a:r>
          </a:p>
          <a:p>
            <a:r>
              <a:rPr lang="zh-CN" altLang="en-US" sz="2400"/>
              <a:t>     </a:t>
            </a:r>
            <a:r>
              <a:rPr lang="en-US" altLang="zh-CN" sz="2400"/>
              <a:t>delay;//</a:t>
            </a:r>
            <a:r>
              <a:rPr lang="zh-CN" altLang="en-US" sz="2400"/>
              <a:t>延时</a:t>
            </a:r>
          </a:p>
        </p:txBody>
      </p:sp>
      <p:sp>
        <p:nvSpPr>
          <p:cNvPr id="147459" name="Text Box 2"/>
          <p:cNvSpPr txBox="1">
            <a:spLocks noChangeArrowheads="1"/>
          </p:cNvSpPr>
          <p:nvPr/>
        </p:nvSpPr>
        <p:spPr bwMode="auto">
          <a:xfrm>
            <a:off x="5322889"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607215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diamond(in)">
                                      <p:cBhvr>
                                        <p:cTn id="7" dur="1000"/>
                                        <p:tgtEl>
                                          <p:spTgt spid="147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autoUpdateAnimBg="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3"/>
          <p:cNvSpPr txBox="1">
            <a:spLocks noChangeArrowheads="1"/>
          </p:cNvSpPr>
          <p:nvPr/>
        </p:nvSpPr>
        <p:spPr bwMode="auto">
          <a:xfrm>
            <a:off x="1922464" y="2528889"/>
            <a:ext cx="8713787"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     </a:t>
            </a:r>
            <a:r>
              <a:rPr lang="en-US" altLang="zh-CN" sz="2800"/>
              <a:t>P1=0x80;/</a:t>
            </a:r>
            <a:r>
              <a:rPr lang="zh-CN" altLang="en-US" sz="2800"/>
              <a:t>*</a:t>
            </a:r>
            <a:r>
              <a:rPr lang="en-US" altLang="zh-CN" sz="2800"/>
              <a:t>LED1</a:t>
            </a:r>
            <a:r>
              <a:rPr lang="zh-CN" altLang="en-US" sz="2800"/>
              <a:t>、</a:t>
            </a:r>
            <a:r>
              <a:rPr lang="en-US" altLang="zh-CN" sz="2800"/>
              <a:t>LED2</a:t>
            </a:r>
            <a:r>
              <a:rPr lang="zh-CN" altLang="en-US" sz="2800"/>
              <a:t>、</a:t>
            </a:r>
            <a:r>
              <a:rPr lang="en-US" altLang="zh-CN" sz="2800"/>
              <a:t>LED3</a:t>
            </a:r>
            <a:r>
              <a:rPr lang="zh-CN" altLang="en-US" sz="2800"/>
              <a:t>、</a:t>
            </a:r>
            <a:r>
              <a:rPr lang="en-US" altLang="zh-CN" sz="2800"/>
              <a:t>LED4</a:t>
            </a:r>
            <a:r>
              <a:rPr lang="zh-CN" altLang="en-US" sz="2800"/>
              <a:t>、</a:t>
            </a:r>
            <a:r>
              <a:rPr lang="en-US" altLang="zh-CN" sz="2800"/>
              <a:t>LED5</a:t>
            </a:r>
            <a:r>
              <a:rPr lang="zh-CN" altLang="en-US" sz="2800"/>
              <a:t>、</a:t>
            </a:r>
            <a:r>
              <a:rPr lang="en-US" altLang="zh-CN" sz="2800"/>
              <a:t>LED6</a:t>
            </a:r>
            <a:r>
              <a:rPr lang="zh-CN" altLang="en-US" sz="2800"/>
              <a:t>、</a:t>
            </a:r>
            <a:r>
              <a:rPr lang="en-US" altLang="zh-CN" sz="2800"/>
              <a:t>LED7</a:t>
            </a:r>
            <a:r>
              <a:rPr lang="zh-CN" altLang="en-US" sz="2800"/>
              <a:t>点亮</a:t>
            </a:r>
            <a:r>
              <a:rPr lang="en-US" altLang="zh-CN" sz="2800"/>
              <a:t>*/</a:t>
            </a:r>
            <a:endParaRPr lang="zh-CN" altLang="en-US" sz="2800"/>
          </a:p>
          <a:p>
            <a:r>
              <a:rPr lang="zh-CN" altLang="en-US" sz="2800"/>
              <a:t>     </a:t>
            </a:r>
            <a:r>
              <a:rPr lang="en-US" altLang="zh-CN" sz="2800"/>
              <a:t>delay;//</a:t>
            </a:r>
            <a:r>
              <a:rPr lang="zh-CN" altLang="en-US" sz="2800"/>
              <a:t>延时</a:t>
            </a:r>
          </a:p>
          <a:p>
            <a:r>
              <a:rPr lang="en-US" altLang="zh-CN" sz="2800"/>
              <a:t>     P1=0x00;/*LED1</a:t>
            </a:r>
            <a:r>
              <a:rPr lang="zh-CN" altLang="en-US" sz="2800"/>
              <a:t>、</a:t>
            </a:r>
            <a:r>
              <a:rPr lang="en-US" altLang="zh-CN" sz="2800"/>
              <a:t>LED2</a:t>
            </a:r>
            <a:r>
              <a:rPr lang="zh-CN" altLang="en-US" sz="2800"/>
              <a:t>、</a:t>
            </a:r>
            <a:r>
              <a:rPr lang="en-US" altLang="zh-CN" sz="2800"/>
              <a:t>LED3</a:t>
            </a:r>
            <a:r>
              <a:rPr lang="zh-CN" altLang="en-US" sz="2800"/>
              <a:t>、</a:t>
            </a:r>
            <a:r>
              <a:rPr lang="en-US" altLang="zh-CN" sz="2800"/>
              <a:t>LED4</a:t>
            </a:r>
            <a:r>
              <a:rPr lang="zh-CN" altLang="en-US" sz="2800"/>
              <a:t>、</a:t>
            </a:r>
            <a:r>
              <a:rPr lang="en-US" altLang="zh-CN" sz="2800"/>
              <a:t>LED5</a:t>
            </a:r>
            <a:r>
              <a:rPr lang="zh-CN" altLang="en-US" sz="2800"/>
              <a:t>、</a:t>
            </a:r>
            <a:r>
              <a:rPr lang="en-US" altLang="zh-CN" sz="2800"/>
              <a:t>LED6</a:t>
            </a:r>
            <a:r>
              <a:rPr lang="zh-CN" altLang="en-US" sz="2800"/>
              <a:t>、</a:t>
            </a:r>
            <a:r>
              <a:rPr lang="en-US" altLang="zh-CN" sz="2800"/>
              <a:t>LED7</a:t>
            </a:r>
            <a:r>
              <a:rPr lang="zh-CN" altLang="en-US" sz="2800"/>
              <a:t>点亮</a:t>
            </a:r>
            <a:r>
              <a:rPr lang="en-US" altLang="zh-CN" sz="2800"/>
              <a:t>*/</a:t>
            </a:r>
            <a:endParaRPr lang="zh-CN" altLang="en-US" sz="2800"/>
          </a:p>
          <a:p>
            <a:r>
              <a:rPr lang="zh-CN" altLang="en-US" sz="2800"/>
              <a:t>     </a:t>
            </a:r>
            <a:r>
              <a:rPr lang="en-US" altLang="zh-CN" sz="2800"/>
              <a:t>delay;//</a:t>
            </a:r>
            <a:r>
              <a:rPr lang="zh-CN" altLang="en-US" sz="2800"/>
              <a:t>延时</a:t>
            </a:r>
          </a:p>
          <a:p>
            <a:r>
              <a:rPr lang="en-US" altLang="zh-CN" sz="2800"/>
              <a:t>     }while</a:t>
            </a:r>
            <a:r>
              <a:rPr lang="zh-CN" altLang="en-US" sz="2800"/>
              <a:t>（</a:t>
            </a:r>
            <a:r>
              <a:rPr lang="en-US" altLang="zh-CN" sz="2800"/>
              <a:t>1</a:t>
            </a:r>
            <a:r>
              <a:rPr lang="zh-CN" altLang="en-US" sz="2800"/>
              <a:t>）</a:t>
            </a:r>
            <a:r>
              <a:rPr lang="en-US" altLang="zh-CN" sz="2800"/>
              <a:t>;/*</a:t>
            </a:r>
            <a:r>
              <a:rPr lang="zh-CN" altLang="en-US" sz="2800"/>
              <a:t>无限循环，需要注意此句的“</a:t>
            </a:r>
            <a:r>
              <a:rPr lang="en-US" altLang="zh-CN" sz="2800"/>
              <a:t>;”</a:t>
            </a:r>
            <a:r>
              <a:rPr lang="zh-CN" altLang="en-US" sz="2800"/>
              <a:t>不能少</a:t>
            </a:r>
            <a:r>
              <a:rPr lang="en-US" altLang="zh-CN" sz="2800"/>
              <a:t>*/</a:t>
            </a:r>
            <a:endParaRPr lang="zh-CN" altLang="en-US" sz="2800"/>
          </a:p>
          <a:p>
            <a:r>
              <a:rPr lang="en-US" altLang="zh-CN" sz="2800"/>
              <a:t>}</a:t>
            </a:r>
            <a:endParaRPr lang="zh-CN" altLang="en-US" sz="2800"/>
          </a:p>
        </p:txBody>
      </p:sp>
      <p:sp>
        <p:nvSpPr>
          <p:cNvPr id="148483" name="Text Box 2"/>
          <p:cNvSpPr txBox="1">
            <a:spLocks noChangeArrowheads="1"/>
          </p:cNvSpPr>
          <p:nvPr/>
        </p:nvSpPr>
        <p:spPr bwMode="auto">
          <a:xfrm>
            <a:off x="5159376"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564123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8483"/>
                                        </p:tgtEl>
                                        <p:attrNameLst>
                                          <p:attrName>style.visibility</p:attrName>
                                        </p:attrNameLst>
                                      </p:cBhvr>
                                      <p:to>
                                        <p:strVal val="visible"/>
                                      </p:to>
                                    </p:set>
                                    <p:animEffect transition="in" filter="diamond(in)">
                                      <p:cBhvr>
                                        <p:cTn id="7" dur="1000"/>
                                        <p:tgtEl>
                                          <p:spTgt spid="14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autoUpdateAnimBg="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3"/>
          <p:cNvSpPr txBox="1">
            <a:spLocks noChangeArrowheads="1"/>
          </p:cNvSpPr>
          <p:nvPr/>
        </p:nvSpPr>
        <p:spPr bwMode="auto">
          <a:xfrm>
            <a:off x="1774825" y="2209801"/>
            <a:ext cx="8713788"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XM12-4.hex”</a:t>
            </a:r>
            <a:r>
              <a:rPr lang="zh-CN" altLang="en-US" sz="2800"/>
              <a:t>文件加载到</a:t>
            </a:r>
            <a:r>
              <a:rPr lang="en-US" altLang="zh-CN" sz="2800"/>
              <a:t>AT89C51</a:t>
            </a:r>
            <a:r>
              <a:rPr lang="zh-CN" altLang="en-US" sz="2800"/>
              <a:t>里，然后启动仿真，就可以口到用</a:t>
            </a:r>
            <a:r>
              <a:rPr lang="en-US" altLang="zh-CN" sz="2800"/>
              <a:t>do…while</a:t>
            </a:r>
            <a:r>
              <a:rPr lang="zh-CN" altLang="en-US" sz="2800"/>
              <a:t>语句实现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显示状态，效果图如图</a:t>
            </a:r>
            <a:r>
              <a:rPr lang="en-US" altLang="zh-CN" sz="2800"/>
              <a:t>3-11</a:t>
            </a:r>
            <a:r>
              <a:rPr lang="zh-CN" altLang="en-US" sz="2800"/>
              <a:t>所示。</a:t>
            </a:r>
          </a:p>
        </p:txBody>
      </p:sp>
      <p:sp>
        <p:nvSpPr>
          <p:cNvPr id="149507" name="Text Box 2"/>
          <p:cNvSpPr txBox="1">
            <a:spLocks noChangeArrowheads="1"/>
          </p:cNvSpPr>
          <p:nvPr/>
        </p:nvSpPr>
        <p:spPr bwMode="auto">
          <a:xfrm>
            <a:off x="5375276"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48484" name="矩形 1"/>
          <p:cNvSpPr>
            <a:spLocks noChangeArrowheads="1"/>
          </p:cNvSpPr>
          <p:nvPr/>
        </p:nvSpPr>
        <p:spPr bwMode="auto">
          <a:xfrm>
            <a:off x="7488238" y="5391150"/>
            <a:ext cx="2349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12-4</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5844020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9507"/>
                                        </p:tgtEl>
                                        <p:attrNameLst>
                                          <p:attrName>style.visibility</p:attrName>
                                        </p:attrNameLst>
                                      </p:cBhvr>
                                      <p:to>
                                        <p:strVal val="visible"/>
                                      </p:to>
                                    </p:set>
                                    <p:animEffect transition="in" filter="diamond(in)">
                                      <p:cBhvr>
                                        <p:cTn id="7" dur="10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utoUpdateAnimBg="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3" y="1989139"/>
            <a:ext cx="82804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07" name="Rectangle 4"/>
          <p:cNvSpPr>
            <a:spLocks noChangeArrowheads="1"/>
          </p:cNvSpPr>
          <p:nvPr/>
        </p:nvSpPr>
        <p:spPr bwMode="auto">
          <a:xfrm>
            <a:off x="2711450" y="6214161"/>
            <a:ext cx="52715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图</a:t>
            </a:r>
            <a:r>
              <a:rPr lang="en-US" altLang="zh-CN"/>
              <a:t>3-11</a:t>
            </a:r>
            <a:r>
              <a:rPr lang="zh-CN" altLang="en-US"/>
              <a:t>用</a:t>
            </a:r>
            <a:r>
              <a:rPr lang="en-US" altLang="zh-CN"/>
              <a:t>do…while</a:t>
            </a:r>
            <a:r>
              <a:rPr lang="zh-CN" altLang="en-US"/>
              <a:t>语句实现</a:t>
            </a:r>
            <a:r>
              <a:rPr lang="en-US" altLang="zh-CN"/>
              <a:t>P1</a:t>
            </a:r>
            <a:r>
              <a:rPr lang="zh-CN" altLang="en-US"/>
              <a:t>口</a:t>
            </a:r>
            <a:r>
              <a:rPr lang="en-US" altLang="zh-CN"/>
              <a:t>8</a:t>
            </a:r>
            <a:r>
              <a:rPr lang="zh-CN" altLang="en-US"/>
              <a:t>只</a:t>
            </a:r>
            <a:r>
              <a:rPr lang="en-US" altLang="zh-CN"/>
              <a:t>LED</a:t>
            </a:r>
            <a:r>
              <a:rPr lang="zh-CN" altLang="en-US"/>
              <a:t>显示状态</a:t>
            </a:r>
          </a:p>
          <a:p>
            <a:endParaRPr lang="zh-CN" altLang="en-US">
              <a:latin typeface="Calibri" panose="020F0502020204030204" pitchFamily="34" charset="0"/>
            </a:endParaRPr>
          </a:p>
        </p:txBody>
      </p:sp>
      <p:sp>
        <p:nvSpPr>
          <p:cNvPr id="150532" name="Text Box 2"/>
          <p:cNvSpPr txBox="1">
            <a:spLocks noChangeArrowheads="1"/>
          </p:cNvSpPr>
          <p:nvPr/>
        </p:nvSpPr>
        <p:spPr bwMode="auto">
          <a:xfrm>
            <a:off x="5375276"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3.4.4</a:t>
            </a:r>
            <a:r>
              <a:rPr lang="zh-CN" altLang="en-US" sz="2800" b="1"/>
              <a:t>任务</a:t>
            </a:r>
            <a:r>
              <a:rPr lang="en-US" altLang="zh-CN" sz="2800" b="1"/>
              <a:t>12-4</a:t>
            </a:r>
            <a:r>
              <a:rPr lang="zh-CN" altLang="en-US" sz="2800" b="1"/>
              <a:t>：用</a:t>
            </a:r>
            <a:r>
              <a:rPr lang="en-US" altLang="zh-CN" sz="2800" b="1"/>
              <a:t>do…while</a:t>
            </a:r>
          </a:p>
          <a:p>
            <a:r>
              <a:rPr lang="zh-CN" altLang="en-US" sz="2800" b="1"/>
              <a:t>语句实现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8593495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0532"/>
                                        </p:tgtEl>
                                        <p:attrNameLst>
                                          <p:attrName>style.visibility</p:attrName>
                                        </p:attrNameLst>
                                      </p:cBhvr>
                                      <p:to>
                                        <p:strVal val="visible"/>
                                      </p:to>
                                    </p:set>
                                    <p:animEffect transition="in" filter="diamond(in)">
                                      <p:cBhvr>
                                        <p:cTn id="7" dur="1000"/>
                                        <p:tgtEl>
                                          <p:spTgt spid="150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6034089" y="22066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p:txBody>
      </p:sp>
      <p:sp>
        <p:nvSpPr>
          <p:cNvPr id="150531" name="Text Box 3"/>
          <p:cNvSpPr txBox="1">
            <a:spLocks noChangeArrowheads="1"/>
          </p:cNvSpPr>
          <p:nvPr/>
        </p:nvSpPr>
        <p:spPr bwMode="auto">
          <a:xfrm>
            <a:off x="1774825" y="2025650"/>
            <a:ext cx="85169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概述</a:t>
            </a:r>
            <a:endParaRPr lang="zh-CN" altLang="en-US" sz="2800"/>
          </a:p>
          <a:p>
            <a:r>
              <a:rPr lang="zh-CN" altLang="en-US" sz="2800"/>
              <a:t>       </a:t>
            </a:r>
            <a:r>
              <a:rPr lang="en-US" altLang="zh-CN" sz="2800"/>
              <a:t>C</a:t>
            </a:r>
            <a:r>
              <a:rPr lang="zh-CN" altLang="en-US" sz="2800"/>
              <a:t>程序可以分为顺序结构、选择结构和循环结构三种基本结构，也是</a:t>
            </a:r>
            <a:r>
              <a:rPr lang="en-US" altLang="zh-CN" sz="2800"/>
              <a:t>C51</a:t>
            </a:r>
            <a:r>
              <a:rPr lang="zh-CN" altLang="en-US" sz="2800"/>
              <a:t>语言程序的三种基本构造单元。</a:t>
            </a:r>
            <a:endParaRPr lang="en-US" altLang="zh-CN" sz="2800"/>
          </a:p>
          <a:p>
            <a:r>
              <a:rPr lang="zh-CN" altLang="en-US" sz="2800"/>
              <a:t>      选择结构和循环结构</a:t>
            </a:r>
            <a:r>
              <a:rPr lang="en-US" altLang="zh-CN" sz="2800"/>
              <a:t>C</a:t>
            </a:r>
            <a:r>
              <a:rPr lang="zh-CN" altLang="en-US" sz="2800"/>
              <a:t>语言有如下</a:t>
            </a:r>
            <a:r>
              <a:rPr lang="en-US" altLang="zh-CN" sz="2800"/>
              <a:t>9</a:t>
            </a:r>
            <a:r>
              <a:rPr lang="zh-CN" altLang="en-US" sz="2800"/>
              <a:t>种控制语句：</a:t>
            </a:r>
            <a:endParaRPr lang="en-US" altLang="zh-CN" sz="2800"/>
          </a:p>
          <a:p>
            <a:r>
              <a:rPr lang="en-US" altLang="zh-CN" sz="2800"/>
              <a:t>    </a:t>
            </a:r>
            <a:r>
              <a:rPr lang="zh-CN" altLang="en-US" sz="2800"/>
              <a:t>（</a:t>
            </a:r>
            <a:r>
              <a:rPr lang="en-US" altLang="zh-CN" sz="2800"/>
              <a:t>1</a:t>
            </a:r>
            <a:r>
              <a:rPr lang="zh-CN" altLang="en-US" sz="2800"/>
              <a:t>）</a:t>
            </a:r>
            <a:r>
              <a:rPr lang="en-US" altLang="zh-CN" sz="2800"/>
              <a:t>if</a:t>
            </a:r>
            <a:r>
              <a:rPr lang="zh-CN" altLang="en-US" sz="2800">
                <a:latin typeface="宋体" panose="02010600030101010101" pitchFamily="2" charset="-122"/>
              </a:rPr>
              <a:t>…</a:t>
            </a:r>
            <a:r>
              <a:rPr lang="en-US" altLang="zh-CN" sz="2800" b="1">
                <a:latin typeface="宋体" panose="02010600030101010101" pitchFamily="2" charset="-122"/>
              </a:rPr>
              <a:t>else</a:t>
            </a:r>
            <a:r>
              <a:rPr lang="zh-CN" altLang="en-US" sz="2800">
                <a:latin typeface="宋体" panose="02010600030101010101" pitchFamily="2" charset="-122"/>
              </a:rPr>
              <a:t> …：条件</a:t>
            </a:r>
            <a:r>
              <a:rPr lang="zh-CN" altLang="en-US" sz="2800"/>
              <a:t>语句</a:t>
            </a:r>
            <a:endParaRPr lang="en-US" altLang="zh-CN" sz="2800"/>
          </a:p>
          <a:p>
            <a:r>
              <a:rPr lang="en-US" altLang="zh-CN" sz="2800" b="1"/>
              <a:t>    </a:t>
            </a:r>
            <a:r>
              <a:rPr lang="zh-CN" altLang="en-US" sz="2800"/>
              <a:t>（</a:t>
            </a:r>
            <a:r>
              <a:rPr lang="en-US" altLang="zh-CN" sz="2800"/>
              <a:t>2</a:t>
            </a:r>
            <a:r>
              <a:rPr lang="zh-CN" altLang="en-US" sz="2800"/>
              <a:t>）</a:t>
            </a:r>
            <a:r>
              <a:rPr lang="en-US" altLang="zh-CN" sz="2800"/>
              <a:t>for()</a:t>
            </a:r>
            <a:r>
              <a:rPr lang="zh-CN" altLang="en-US" sz="2800">
                <a:latin typeface="宋体" panose="02010600030101010101" pitchFamily="2" charset="-122"/>
              </a:rPr>
              <a:t> …：循环</a:t>
            </a:r>
            <a:r>
              <a:rPr lang="zh-CN" altLang="en-US" sz="2800"/>
              <a:t>语句</a:t>
            </a:r>
            <a:endParaRPr lang="en-US" altLang="zh-CN" sz="2800"/>
          </a:p>
          <a:p>
            <a:r>
              <a:rPr lang="zh-CN" altLang="en-US" sz="2800"/>
              <a:t>    （</a:t>
            </a:r>
            <a:r>
              <a:rPr lang="en-US" altLang="zh-CN" sz="2800"/>
              <a:t>3</a:t>
            </a:r>
            <a:r>
              <a:rPr lang="zh-CN" altLang="en-US" sz="2800"/>
              <a:t>）</a:t>
            </a:r>
            <a:r>
              <a:rPr lang="en-US" altLang="zh-CN" sz="2800"/>
              <a:t>while()</a:t>
            </a:r>
            <a:r>
              <a:rPr lang="zh-CN" altLang="en-US" sz="2800">
                <a:latin typeface="宋体" panose="02010600030101010101" pitchFamily="2" charset="-122"/>
              </a:rPr>
              <a:t> …：循环</a:t>
            </a:r>
            <a:r>
              <a:rPr lang="zh-CN" altLang="en-US" sz="2800"/>
              <a:t>语句</a:t>
            </a:r>
            <a:endParaRPr lang="en-US" altLang="zh-CN" sz="2800"/>
          </a:p>
          <a:p>
            <a:r>
              <a:rPr lang="zh-CN" altLang="en-US" sz="2800"/>
              <a:t>    （</a:t>
            </a:r>
            <a:r>
              <a:rPr lang="en-US" altLang="zh-CN" sz="2800"/>
              <a:t>4</a:t>
            </a:r>
            <a:r>
              <a:rPr lang="zh-CN" altLang="en-US" sz="2800"/>
              <a:t>）</a:t>
            </a:r>
            <a:r>
              <a:rPr lang="en-US" altLang="zh-CN" sz="2800"/>
              <a:t>do</a:t>
            </a:r>
            <a:r>
              <a:rPr lang="zh-CN" altLang="en-US" sz="2800">
                <a:latin typeface="宋体" panose="02010600030101010101" pitchFamily="2" charset="-122"/>
              </a:rPr>
              <a:t>…</a:t>
            </a:r>
            <a:r>
              <a:rPr lang="en-US" altLang="zh-CN" sz="2800"/>
              <a:t> while()</a:t>
            </a:r>
            <a:r>
              <a:rPr lang="zh-CN" altLang="en-US" sz="2800">
                <a:latin typeface="宋体" panose="02010600030101010101" pitchFamily="2" charset="-122"/>
              </a:rPr>
              <a:t> ：循环</a:t>
            </a:r>
            <a:r>
              <a:rPr lang="zh-CN" altLang="en-US" sz="2800"/>
              <a:t>语句</a:t>
            </a:r>
            <a:endParaRPr lang="en-US" altLang="zh-CN" sz="2800"/>
          </a:p>
          <a:p>
            <a:r>
              <a:rPr lang="zh-CN" altLang="en-US" sz="2800"/>
              <a:t>    （</a:t>
            </a:r>
            <a:r>
              <a:rPr lang="en-US" altLang="zh-CN" sz="2800"/>
              <a:t>5</a:t>
            </a:r>
            <a:r>
              <a:rPr lang="zh-CN" altLang="en-US" sz="2800"/>
              <a:t>）</a:t>
            </a:r>
            <a:r>
              <a:rPr lang="en-US" altLang="zh-CN" sz="2800"/>
              <a:t>continue</a:t>
            </a:r>
            <a:r>
              <a:rPr lang="zh-CN" altLang="en-US" sz="2800">
                <a:latin typeface="宋体" panose="02010600030101010101" pitchFamily="2" charset="-122"/>
              </a:rPr>
              <a:t>：结束本次循环</a:t>
            </a:r>
            <a:r>
              <a:rPr lang="zh-CN" altLang="en-US" sz="2800"/>
              <a:t>语句</a:t>
            </a:r>
            <a:endParaRPr lang="en-US" altLang="zh-CN" sz="2800"/>
          </a:p>
          <a:p>
            <a:r>
              <a:rPr lang="zh-CN" altLang="en-US" sz="2800"/>
              <a:t>    （</a:t>
            </a:r>
            <a:r>
              <a:rPr lang="en-US" altLang="zh-CN" sz="2800"/>
              <a:t>6</a:t>
            </a:r>
            <a:r>
              <a:rPr lang="zh-CN" altLang="en-US" sz="2800"/>
              <a:t>）</a:t>
            </a:r>
            <a:r>
              <a:rPr lang="en-US" altLang="zh-CN" sz="2800"/>
              <a:t>break</a:t>
            </a:r>
            <a:r>
              <a:rPr lang="zh-CN" altLang="en-US" sz="2800">
                <a:latin typeface="宋体" panose="02010600030101010101" pitchFamily="2" charset="-122"/>
              </a:rPr>
              <a:t>：终止执行循环</a:t>
            </a:r>
            <a:r>
              <a:rPr lang="zh-CN" altLang="en-US" sz="2800"/>
              <a:t>语句</a:t>
            </a:r>
            <a:endParaRPr lang="en-US" altLang="zh-CN" sz="2800"/>
          </a:p>
        </p:txBody>
      </p:sp>
    </p:spTree>
    <p:extLst>
      <p:ext uri="{BB962C8B-B14F-4D97-AF65-F5344CB8AC3E}">
        <p14:creationId xmlns:p14="http://schemas.microsoft.com/office/powerpoint/2010/main" val="14131917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1554"/>
                                        </p:tgtEl>
                                        <p:attrNameLst>
                                          <p:attrName>style.visibility</p:attrName>
                                        </p:attrNameLst>
                                      </p:cBhvr>
                                      <p:to>
                                        <p:strVal val="visible"/>
                                      </p:to>
                                    </p:set>
                                    <p:animEffect transition="in" filter="diamond(in)">
                                      <p:cBhvr>
                                        <p:cTn id="7" dur="1000"/>
                                        <p:tgtEl>
                                          <p:spTgt spid="151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autoUpdateAnimBg="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5951539" y="22066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p:txBody>
      </p:sp>
      <p:sp>
        <p:nvSpPr>
          <p:cNvPr id="151555" name="Text Box 3"/>
          <p:cNvSpPr txBox="1">
            <a:spLocks noChangeArrowheads="1"/>
          </p:cNvSpPr>
          <p:nvPr/>
        </p:nvSpPr>
        <p:spPr bwMode="auto">
          <a:xfrm>
            <a:off x="1801814" y="2252663"/>
            <a:ext cx="8516937"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7</a:t>
            </a:r>
            <a:r>
              <a:rPr lang="zh-CN" altLang="en-US" sz="2800"/>
              <a:t>）</a:t>
            </a:r>
            <a:r>
              <a:rPr lang="en-US" altLang="zh-CN" sz="2800"/>
              <a:t>switch</a:t>
            </a:r>
            <a:r>
              <a:rPr lang="zh-CN" altLang="en-US" sz="2800">
                <a:latin typeface="宋体" panose="02010600030101010101" pitchFamily="2" charset="-122"/>
              </a:rPr>
              <a:t>：多分支选择</a:t>
            </a:r>
            <a:r>
              <a:rPr lang="zh-CN" altLang="en-US" sz="2800"/>
              <a:t>语句</a:t>
            </a:r>
            <a:endParaRPr lang="en-US" altLang="zh-CN" sz="2800"/>
          </a:p>
          <a:p>
            <a:r>
              <a:rPr lang="en-US" altLang="zh-CN" sz="2800"/>
              <a:t>   </a:t>
            </a:r>
            <a:r>
              <a:rPr lang="zh-CN" altLang="en-US" sz="2800"/>
              <a:t>（</a:t>
            </a:r>
            <a:r>
              <a:rPr lang="en-US" altLang="zh-CN" sz="2800"/>
              <a:t>8</a:t>
            </a:r>
            <a:r>
              <a:rPr lang="zh-CN" altLang="en-US" sz="2800"/>
              <a:t>）</a:t>
            </a:r>
            <a:r>
              <a:rPr lang="en-US" altLang="zh-CN" sz="2800"/>
              <a:t>goto</a:t>
            </a:r>
            <a:r>
              <a:rPr lang="zh-CN" altLang="en-US" sz="2800">
                <a:latin typeface="宋体" panose="02010600030101010101" pitchFamily="2" charset="-122"/>
              </a:rPr>
              <a:t>：跳转</a:t>
            </a:r>
            <a:r>
              <a:rPr lang="zh-CN" altLang="en-US" sz="2800"/>
              <a:t>语句</a:t>
            </a:r>
            <a:endParaRPr lang="en-US" altLang="zh-CN" sz="2800"/>
          </a:p>
          <a:p>
            <a:r>
              <a:rPr lang="zh-CN" altLang="en-US" sz="2800"/>
              <a:t>   （</a:t>
            </a:r>
            <a:r>
              <a:rPr lang="en-US" altLang="zh-CN" sz="2800"/>
              <a:t>9</a:t>
            </a:r>
            <a:r>
              <a:rPr lang="zh-CN" altLang="en-US" sz="2800"/>
              <a:t>）</a:t>
            </a:r>
            <a:r>
              <a:rPr lang="en-US" altLang="zh-CN" sz="2800"/>
              <a:t>return</a:t>
            </a:r>
            <a:r>
              <a:rPr lang="zh-CN" altLang="en-US" sz="2800">
                <a:latin typeface="宋体" panose="02010600030101010101" pitchFamily="2" charset="-122"/>
              </a:rPr>
              <a:t>：从函数返回</a:t>
            </a:r>
            <a:r>
              <a:rPr lang="zh-CN" altLang="en-US" sz="2800"/>
              <a:t>语句</a:t>
            </a:r>
            <a:endParaRPr lang="en-US" altLang="zh-CN" sz="2800"/>
          </a:p>
          <a:p>
            <a:endParaRPr lang="en-US" altLang="zh-CN" sz="2800" b="1"/>
          </a:p>
          <a:p>
            <a:r>
              <a:rPr lang="en-US" altLang="zh-CN" sz="2800" b="1"/>
              <a:t>2.C51</a:t>
            </a:r>
            <a:r>
              <a:rPr lang="zh-CN" altLang="en-US" sz="2800" b="1"/>
              <a:t>的顺序结构 </a:t>
            </a:r>
            <a:endParaRPr lang="zh-CN" altLang="en-US" sz="2800"/>
          </a:p>
          <a:p>
            <a:r>
              <a:rPr lang="zh-CN" altLang="en-US" sz="2800"/>
              <a:t>       顺序结构是一种基本、最简单的编程结构。在这种结构中，程序由低地址向高地址顺序执行指令代码。如图</a:t>
            </a:r>
            <a:r>
              <a:rPr lang="en-US" altLang="zh-CN" sz="2800"/>
              <a:t>3-12</a:t>
            </a:r>
            <a:r>
              <a:rPr lang="zh-CN" altLang="en-US" sz="2800"/>
              <a:t>所示，程序先执行</a:t>
            </a:r>
            <a:r>
              <a:rPr lang="en-US" altLang="zh-CN" sz="2800"/>
              <a:t>A</a:t>
            </a:r>
            <a:r>
              <a:rPr lang="zh-CN" altLang="en-US" sz="2800"/>
              <a:t>操作，再执行</a:t>
            </a:r>
            <a:r>
              <a:rPr lang="en-US" altLang="zh-CN" sz="2800"/>
              <a:t>B</a:t>
            </a:r>
            <a:r>
              <a:rPr lang="zh-CN" altLang="en-US" sz="2800"/>
              <a:t>操作，两者是顺序执行的关系。</a:t>
            </a:r>
          </a:p>
          <a:p>
            <a:endParaRPr lang="en-US" altLang="zh-CN" sz="2800"/>
          </a:p>
        </p:txBody>
      </p:sp>
      <p:pic>
        <p:nvPicPr>
          <p:cNvPr id="15258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26" y="2708276"/>
            <a:ext cx="2735263"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Rectangle 5"/>
          <p:cNvSpPr>
            <a:spLocks noChangeArrowheads="1"/>
          </p:cNvSpPr>
          <p:nvPr/>
        </p:nvSpPr>
        <p:spPr bwMode="auto">
          <a:xfrm>
            <a:off x="5561014" y="6197601"/>
            <a:ext cx="270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图</a:t>
            </a:r>
            <a:r>
              <a:rPr lang="en-US" altLang="zh-CN" sz="2800"/>
              <a:t>3-12</a:t>
            </a:r>
            <a:r>
              <a:rPr lang="zh-CN" altLang="en-US" sz="2800"/>
              <a:t>顺序结构</a:t>
            </a:r>
          </a:p>
        </p:txBody>
      </p:sp>
    </p:spTree>
    <p:extLst>
      <p:ext uri="{BB962C8B-B14F-4D97-AF65-F5344CB8AC3E}">
        <p14:creationId xmlns:p14="http://schemas.microsoft.com/office/powerpoint/2010/main" val="7066174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2578"/>
                                        </p:tgtEl>
                                        <p:attrNameLst>
                                          <p:attrName>style.visibility</p:attrName>
                                        </p:attrNameLst>
                                      </p:cBhvr>
                                      <p:to>
                                        <p:strVal val="visible"/>
                                      </p:to>
                                    </p:set>
                                    <p:animEffect transition="in" filter="diamond(in)">
                                      <p:cBhvr>
                                        <p:cTn id="7" dur="1000"/>
                                        <p:tgtEl>
                                          <p:spTgt spid="152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52580"/>
                                        </p:tgtEl>
                                        <p:attrNameLst>
                                          <p:attrName>style.visibility</p:attrName>
                                        </p:attrNameLst>
                                      </p:cBhvr>
                                      <p:to>
                                        <p:strVal val="visible"/>
                                      </p:to>
                                    </p:set>
                                    <p:anim calcmode="lin" valueType="num">
                                      <p:cBhvr additive="base">
                                        <p:cTn id="12" dur="500" fill="hold"/>
                                        <p:tgtEl>
                                          <p:spTgt spid="152580"/>
                                        </p:tgtEl>
                                        <p:attrNameLst>
                                          <p:attrName>ppt_x</p:attrName>
                                        </p:attrNameLst>
                                      </p:cBhvr>
                                      <p:tavLst>
                                        <p:tav tm="0">
                                          <p:val>
                                            <p:strVal val="#ppt_x"/>
                                          </p:val>
                                        </p:tav>
                                        <p:tav tm="100000">
                                          <p:val>
                                            <p:strVal val="#ppt_x"/>
                                          </p:val>
                                        </p:tav>
                                      </p:tavLst>
                                    </p:anim>
                                    <p:anim calcmode="lin" valueType="num">
                                      <p:cBhvr additive="base">
                                        <p:cTn id="13" dur="500" fill="hold"/>
                                        <p:tgtEl>
                                          <p:spTgt spid="152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951539"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4339" name="Text Box 3"/>
          <p:cNvSpPr txBox="1">
            <a:spLocks noChangeArrowheads="1"/>
          </p:cNvSpPr>
          <p:nvPr/>
        </p:nvSpPr>
        <p:spPr bwMode="auto">
          <a:xfrm>
            <a:off x="1862139" y="2420939"/>
            <a:ext cx="8466137"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r>
              <a:rPr lang="en-US" altLang="zh-CN" sz="2800" b="1"/>
              <a:t>---C51</a:t>
            </a:r>
            <a:r>
              <a:rPr lang="zh-CN" altLang="en-US" sz="2800" b="1"/>
              <a:t>编程结构</a:t>
            </a:r>
            <a:endParaRPr lang="zh-CN" altLang="en-US" sz="2800"/>
          </a:p>
          <a:p>
            <a:r>
              <a:rPr lang="en-US" altLang="zh-CN" sz="2800"/>
              <a:t>#include&lt;reg51.h&gt;  /*C</a:t>
            </a:r>
            <a:r>
              <a:rPr lang="zh-CN" altLang="en-US" sz="2800"/>
              <a:t>语言的预编译处理指令，包含</a:t>
            </a:r>
            <a:r>
              <a:rPr lang="en-US" altLang="zh-CN" sz="2800"/>
              <a:t>51</a:t>
            </a:r>
            <a:r>
              <a:rPr lang="zh-CN" altLang="en-US" sz="2800"/>
              <a:t>单片机寄存器定义的头文件</a:t>
            </a:r>
            <a:r>
              <a:rPr lang="en-US" altLang="zh-CN" sz="2800"/>
              <a:t>*/</a:t>
            </a:r>
            <a:endParaRPr lang="zh-CN" altLang="en-US" sz="2800"/>
          </a:p>
          <a:p>
            <a:r>
              <a:rPr lang="en-US" altLang="zh-CN" sz="2800">
                <a:solidFill>
                  <a:srgbClr val="FF0000"/>
                </a:solidFill>
              </a:rPr>
              <a:t>void </a:t>
            </a:r>
            <a:r>
              <a:rPr lang="en-US" altLang="zh-CN" sz="2800"/>
              <a:t>main(</a:t>
            </a:r>
            <a:r>
              <a:rPr lang="en-US" altLang="zh-CN" sz="2800">
                <a:solidFill>
                  <a:srgbClr val="0070C0"/>
                </a:solidFill>
              </a:rPr>
              <a:t>void</a:t>
            </a:r>
            <a:r>
              <a:rPr lang="en-US" altLang="zh-CN" sz="2800"/>
              <a:t>) /*</a:t>
            </a:r>
            <a:r>
              <a:rPr lang="zh-CN" altLang="en-US" sz="2800"/>
              <a:t>主函数，第一个</a:t>
            </a:r>
            <a:r>
              <a:rPr lang="en-US" altLang="zh-CN" sz="2800">
                <a:solidFill>
                  <a:srgbClr val="FF0000"/>
                </a:solidFill>
              </a:rPr>
              <a:t>void</a:t>
            </a:r>
            <a:r>
              <a:rPr lang="zh-CN" altLang="en-US" sz="2800"/>
              <a:t>表示无需返回值，第二个</a:t>
            </a:r>
            <a:r>
              <a:rPr lang="en-US" altLang="zh-CN" sz="2800">
                <a:solidFill>
                  <a:srgbClr val="0070C0"/>
                </a:solidFill>
              </a:rPr>
              <a:t>void</a:t>
            </a:r>
            <a:r>
              <a:rPr lang="zh-CN" altLang="en-US" sz="2800"/>
              <a:t>表示没有参数传递</a:t>
            </a:r>
            <a:r>
              <a:rPr lang="en-US" altLang="zh-CN" sz="2800"/>
              <a:t>*/</a:t>
            </a:r>
            <a:endParaRPr lang="zh-CN" altLang="en-US" sz="2800"/>
          </a:p>
          <a:p>
            <a:r>
              <a:rPr lang="en-US" altLang="zh-CN" sz="2800"/>
              <a:t>{              //</a:t>
            </a:r>
            <a:r>
              <a:rPr lang="zh-CN" altLang="en-US" sz="2800"/>
              <a:t>每个函数必须以花括号开始“</a:t>
            </a:r>
            <a:r>
              <a:rPr lang="en-US" altLang="zh-CN" sz="2800"/>
              <a:t>{” </a:t>
            </a:r>
          </a:p>
          <a:p>
            <a:r>
              <a:rPr lang="en-US" altLang="zh-CN" sz="2800"/>
              <a:t> P2=0x00; //P2=0000 0000B</a:t>
            </a:r>
            <a:r>
              <a:rPr lang="zh-CN" altLang="en-US" sz="2800"/>
              <a:t>，即赋值语句</a:t>
            </a:r>
          </a:p>
          <a:p>
            <a:r>
              <a:rPr lang="en-US" altLang="zh-CN" sz="2800"/>
              <a:t>}            /*</a:t>
            </a:r>
            <a:r>
              <a:rPr lang="zh-CN" altLang="en-US" sz="2800"/>
              <a:t>每个函数必须以花括号开始“</a:t>
            </a:r>
            <a:r>
              <a:rPr lang="en-US" altLang="zh-CN" sz="2800"/>
              <a:t>}”</a:t>
            </a:r>
            <a:r>
              <a:rPr lang="zh-CN" altLang="en-US" sz="2800"/>
              <a:t>结束，而且花括号必须成对</a:t>
            </a:r>
            <a:r>
              <a:rPr lang="en-US" altLang="zh-CN" sz="2800"/>
              <a:t>*/</a:t>
            </a:r>
            <a:endParaRPr lang="zh-CN" altLang="en-US" sz="2800"/>
          </a:p>
        </p:txBody>
      </p:sp>
    </p:spTree>
    <p:extLst>
      <p:ext uri="{BB962C8B-B14F-4D97-AF65-F5344CB8AC3E}">
        <p14:creationId xmlns:p14="http://schemas.microsoft.com/office/powerpoint/2010/main" val="35634281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amond(in)">
                                      <p:cBhvr>
                                        <p:cTn id="7"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ext Box 2"/>
          <p:cNvSpPr txBox="1">
            <a:spLocks noChangeArrowheads="1"/>
          </p:cNvSpPr>
          <p:nvPr/>
        </p:nvSpPr>
        <p:spPr bwMode="auto">
          <a:xfrm>
            <a:off x="5964239"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
        <p:nvSpPr>
          <p:cNvPr id="152579" name="Text Box 3"/>
          <p:cNvSpPr txBox="1">
            <a:spLocks noChangeArrowheads="1"/>
          </p:cNvSpPr>
          <p:nvPr/>
        </p:nvSpPr>
        <p:spPr bwMode="auto">
          <a:xfrm>
            <a:off x="1782764" y="2205038"/>
            <a:ext cx="837247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3.C51</a:t>
            </a:r>
            <a:r>
              <a:rPr lang="zh-CN" altLang="en-US" sz="2800" b="1"/>
              <a:t>的选择结构</a:t>
            </a:r>
            <a:endParaRPr lang="zh-CN" altLang="en-US" sz="2800"/>
          </a:p>
          <a:p>
            <a:r>
              <a:rPr lang="zh-CN" altLang="en-US" sz="2800"/>
              <a:t>       选择语句就是条件判断语句，首先判断给定的条件是否满足，然后根据判断的结果（真或假）决定执行给出的若干选择之一。在</a:t>
            </a:r>
            <a:r>
              <a:rPr lang="en-US" altLang="zh-CN" sz="2800"/>
              <a:t>C51</a:t>
            </a:r>
            <a:r>
              <a:rPr lang="zh-CN" altLang="en-US" sz="2800"/>
              <a:t>中，选择语句有条件语句和开关语句两种。</a:t>
            </a:r>
            <a:endParaRPr lang="en-US" altLang="zh-CN" sz="2800"/>
          </a:p>
          <a:p>
            <a:r>
              <a:rPr lang="zh-CN" altLang="en-US" sz="2800"/>
              <a:t>  </a:t>
            </a:r>
            <a:endParaRPr lang="en-US" altLang="zh-CN" sz="2800"/>
          </a:p>
        </p:txBody>
      </p:sp>
    </p:spTree>
    <p:extLst>
      <p:ext uri="{BB962C8B-B14F-4D97-AF65-F5344CB8AC3E}">
        <p14:creationId xmlns:p14="http://schemas.microsoft.com/office/powerpoint/2010/main" val="15095023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3602"/>
                                        </p:tgtEl>
                                        <p:attrNameLst>
                                          <p:attrName>style.visibility</p:attrName>
                                        </p:attrNameLst>
                                      </p:cBhvr>
                                      <p:to>
                                        <p:strVal val="visible"/>
                                      </p:to>
                                    </p:set>
                                    <p:animEffect transition="in" filter="diamond(in)">
                                      <p:cBhvr>
                                        <p:cTn id="7" dur="1000"/>
                                        <p:tgtEl>
                                          <p:spTgt spid="153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autoUpdateAnimBg="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2"/>
          <p:cNvSpPr txBox="1">
            <a:spLocks noChangeArrowheads="1"/>
          </p:cNvSpPr>
          <p:nvPr/>
        </p:nvSpPr>
        <p:spPr bwMode="auto">
          <a:xfrm>
            <a:off x="5964239"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
        <p:nvSpPr>
          <p:cNvPr id="153603" name="Text Box 3"/>
          <p:cNvSpPr txBox="1">
            <a:spLocks noChangeArrowheads="1"/>
          </p:cNvSpPr>
          <p:nvPr/>
        </p:nvSpPr>
        <p:spPr bwMode="auto">
          <a:xfrm>
            <a:off x="1778001" y="2276476"/>
            <a:ext cx="8372475"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）条件语句</a:t>
            </a:r>
          </a:p>
          <a:p>
            <a:r>
              <a:rPr lang="zh-CN" altLang="en-US" sz="2800"/>
              <a:t>      条件语句由关键字</a:t>
            </a:r>
            <a:r>
              <a:rPr lang="en-US" altLang="zh-CN" sz="2800"/>
              <a:t>if</a:t>
            </a:r>
            <a:r>
              <a:rPr lang="zh-CN" altLang="en-US" sz="2800"/>
              <a:t>构成。它的基本结构是：</a:t>
            </a:r>
          </a:p>
          <a:p>
            <a:r>
              <a:rPr lang="zh-CN" altLang="en-US" sz="2800">
                <a:solidFill>
                  <a:srgbClr val="FF0000"/>
                </a:solidFill>
              </a:rPr>
              <a:t>        </a:t>
            </a:r>
            <a:r>
              <a:rPr lang="en-US" altLang="zh-CN" sz="2800">
                <a:solidFill>
                  <a:srgbClr val="FF0000"/>
                </a:solidFill>
              </a:rPr>
              <a:t>if (</a:t>
            </a:r>
            <a:r>
              <a:rPr lang="zh-CN" altLang="en-US" sz="2800">
                <a:solidFill>
                  <a:srgbClr val="FF0000"/>
                </a:solidFill>
              </a:rPr>
              <a:t>表达式</a:t>
            </a:r>
            <a:r>
              <a:rPr lang="en-US" altLang="zh-CN" sz="2800">
                <a:solidFill>
                  <a:srgbClr val="FF0000"/>
                </a:solidFill>
              </a:rPr>
              <a:t>)</a:t>
            </a:r>
          </a:p>
          <a:p>
            <a:r>
              <a:rPr lang="en-US" altLang="zh-CN" sz="2800">
                <a:solidFill>
                  <a:srgbClr val="FF0000"/>
                </a:solidFill>
              </a:rPr>
              <a:t>        {</a:t>
            </a:r>
            <a:r>
              <a:rPr lang="zh-CN" altLang="en-US" sz="2800">
                <a:solidFill>
                  <a:srgbClr val="FF0000"/>
                </a:solidFill>
              </a:rPr>
              <a:t>语句</a:t>
            </a:r>
            <a:r>
              <a:rPr lang="en-US" altLang="zh-CN" sz="2800">
                <a:solidFill>
                  <a:srgbClr val="FF0000"/>
                </a:solidFill>
              </a:rPr>
              <a:t>};</a:t>
            </a:r>
          </a:p>
          <a:p>
            <a:r>
              <a:rPr lang="zh-CN" altLang="en-US" sz="2800"/>
              <a:t>      如果括号中的表达式成立（为真），则程序执行花括弧中的语句；否则程序将跳过花括弧中的语句部分，执行下面的语句，</a:t>
            </a:r>
            <a:r>
              <a:rPr lang="en-US" altLang="zh-CN" sz="2800"/>
              <a:t>C</a:t>
            </a:r>
            <a:r>
              <a:rPr lang="zh-CN" altLang="en-US" sz="2800"/>
              <a:t>语言提供了三种形式的</a:t>
            </a:r>
            <a:r>
              <a:rPr lang="en-US" altLang="zh-CN" sz="2800"/>
              <a:t>if</a:t>
            </a:r>
            <a:r>
              <a:rPr lang="zh-CN" altLang="en-US" sz="2800"/>
              <a:t>语句。</a:t>
            </a:r>
            <a:endParaRPr lang="en-US" altLang="zh-CN" sz="2800"/>
          </a:p>
        </p:txBody>
      </p:sp>
    </p:spTree>
    <p:extLst>
      <p:ext uri="{BB962C8B-B14F-4D97-AF65-F5344CB8AC3E}">
        <p14:creationId xmlns:p14="http://schemas.microsoft.com/office/powerpoint/2010/main" val="21739495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diamond(in)">
                                      <p:cBhvr>
                                        <p:cTn id="7" dur="1000"/>
                                        <p:tgtEl>
                                          <p:spTgt spid="154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autoUpdateAnimBg="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2"/>
          <p:cNvSpPr txBox="1">
            <a:spLocks noChangeArrowheads="1"/>
          </p:cNvSpPr>
          <p:nvPr/>
        </p:nvSpPr>
        <p:spPr bwMode="auto">
          <a:xfrm>
            <a:off x="6096001" y="1698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
        <p:nvSpPr>
          <p:cNvPr id="154627" name="Text Box 3"/>
          <p:cNvSpPr txBox="1">
            <a:spLocks noChangeArrowheads="1"/>
          </p:cNvSpPr>
          <p:nvPr/>
        </p:nvSpPr>
        <p:spPr bwMode="auto">
          <a:xfrm>
            <a:off x="1779589" y="2276476"/>
            <a:ext cx="8372475"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①形式</a:t>
            </a:r>
            <a:r>
              <a:rPr lang="en-US" altLang="zh-CN" sz="2800"/>
              <a:t>1</a:t>
            </a:r>
          </a:p>
          <a:p>
            <a:r>
              <a:rPr lang="en-US" altLang="zh-CN" sz="2800" b="1">
                <a:solidFill>
                  <a:srgbClr val="FF0000"/>
                </a:solidFill>
              </a:rPr>
              <a:t>       if</a:t>
            </a:r>
            <a:r>
              <a:rPr lang="zh-CN" altLang="en-US" sz="2800" b="1">
                <a:solidFill>
                  <a:srgbClr val="FF0000"/>
                </a:solidFill>
              </a:rPr>
              <a:t>（表达式） </a:t>
            </a:r>
          </a:p>
          <a:p>
            <a:r>
              <a:rPr lang="en-US" altLang="zh-CN" sz="2800" b="1">
                <a:solidFill>
                  <a:srgbClr val="FF0000"/>
                </a:solidFill>
              </a:rPr>
              <a:t>       {</a:t>
            </a:r>
            <a:r>
              <a:rPr lang="zh-CN" altLang="en-US" sz="2800" b="1">
                <a:solidFill>
                  <a:srgbClr val="FF0000"/>
                </a:solidFill>
              </a:rPr>
              <a:t>语句</a:t>
            </a:r>
            <a:r>
              <a:rPr lang="en-US" altLang="zh-CN" sz="2800" b="1">
                <a:solidFill>
                  <a:srgbClr val="FF0000"/>
                </a:solidFill>
              </a:rPr>
              <a:t>}</a:t>
            </a:r>
          </a:p>
          <a:p>
            <a:r>
              <a:rPr lang="zh-CN" altLang="en-US" sz="2800"/>
              <a:t>例如： </a:t>
            </a:r>
            <a:r>
              <a:rPr lang="en-US" altLang="zh-CN" sz="2800"/>
              <a:t>if (S1==0)</a:t>
            </a:r>
          </a:p>
          <a:p>
            <a:r>
              <a:rPr lang="en-US" altLang="zh-CN" sz="2800"/>
              <a:t>            P1=0x00;</a:t>
            </a:r>
          </a:p>
          <a:p>
            <a:r>
              <a:rPr lang="zh-CN" altLang="en-US" sz="2800"/>
              <a:t>      这条</a:t>
            </a:r>
            <a:r>
              <a:rPr lang="en-US" altLang="zh-CN" sz="2800"/>
              <a:t>if</a:t>
            </a:r>
            <a:r>
              <a:rPr lang="zh-CN" altLang="en-US" sz="2800"/>
              <a:t>语句实现的功能是，如果按键</a:t>
            </a:r>
            <a:r>
              <a:rPr lang="en-US" altLang="zh-CN" sz="2800"/>
              <a:t>S1</a:t>
            </a:r>
            <a:r>
              <a:rPr lang="zh-CN" altLang="en-US" sz="2800"/>
              <a:t>按下（接地），</a:t>
            </a:r>
            <a:r>
              <a:rPr lang="en-US" altLang="zh-CN" sz="2800"/>
              <a:t>P1</a:t>
            </a:r>
            <a:r>
              <a:rPr lang="zh-CN" altLang="en-US" sz="2800"/>
              <a:t>口</a:t>
            </a:r>
            <a:r>
              <a:rPr lang="en-US" altLang="zh-CN" sz="2800"/>
              <a:t>8</a:t>
            </a:r>
            <a:r>
              <a:rPr lang="zh-CN" altLang="en-US" sz="2800"/>
              <a:t>只</a:t>
            </a:r>
            <a:r>
              <a:rPr lang="en-US" altLang="zh-CN" sz="2800"/>
              <a:t>LED</a:t>
            </a:r>
            <a:r>
              <a:rPr lang="zh-CN" altLang="en-US" sz="2800"/>
              <a:t>全部点亮。</a:t>
            </a:r>
            <a:endParaRPr lang="en-US" altLang="zh-CN" sz="2800"/>
          </a:p>
        </p:txBody>
      </p:sp>
    </p:spTree>
    <p:extLst>
      <p:ext uri="{BB962C8B-B14F-4D97-AF65-F5344CB8AC3E}">
        <p14:creationId xmlns:p14="http://schemas.microsoft.com/office/powerpoint/2010/main" val="33862592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5650"/>
                                        </p:tgtEl>
                                        <p:attrNameLst>
                                          <p:attrName>style.visibility</p:attrName>
                                        </p:attrNameLst>
                                      </p:cBhvr>
                                      <p:to>
                                        <p:strVal val="visible"/>
                                      </p:to>
                                    </p:set>
                                    <p:animEffect transition="in" filter="diamond(in)">
                                      <p:cBhvr>
                                        <p:cTn id="7" dur="1000"/>
                                        <p:tgtEl>
                                          <p:spTgt spid="155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autoUpdateAnimBg="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5735639" y="115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
        <p:nvSpPr>
          <p:cNvPr id="155651" name="Text Box 3"/>
          <p:cNvSpPr txBox="1">
            <a:spLocks noChangeArrowheads="1"/>
          </p:cNvSpPr>
          <p:nvPr/>
        </p:nvSpPr>
        <p:spPr bwMode="auto">
          <a:xfrm>
            <a:off x="1992314" y="2205039"/>
            <a:ext cx="83724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②</a:t>
            </a:r>
            <a:r>
              <a:rPr lang="zh-CN" altLang="en-US" sz="2800"/>
              <a:t>形式</a:t>
            </a:r>
            <a:r>
              <a:rPr lang="en-US" altLang="zh-CN" sz="2800"/>
              <a:t>2</a:t>
            </a:r>
          </a:p>
          <a:p>
            <a:r>
              <a:rPr lang="en-US" altLang="zh-CN" sz="2800"/>
              <a:t>      </a:t>
            </a:r>
            <a:r>
              <a:rPr lang="en-US" altLang="zh-CN" sz="2800" b="1">
                <a:solidFill>
                  <a:srgbClr val="FF0000"/>
                </a:solidFill>
              </a:rPr>
              <a:t>if</a:t>
            </a:r>
            <a:r>
              <a:rPr lang="zh-CN" altLang="en-US" sz="2800" b="1">
                <a:solidFill>
                  <a:srgbClr val="FF0000"/>
                </a:solidFill>
              </a:rPr>
              <a:t>（条件表达式）</a:t>
            </a:r>
            <a:endParaRPr lang="en-US" altLang="zh-CN" sz="2800" b="1">
              <a:solidFill>
                <a:srgbClr val="FF0000"/>
              </a:solidFill>
            </a:endParaRPr>
          </a:p>
          <a:p>
            <a:r>
              <a:rPr lang="en-US" altLang="zh-CN" sz="2800" b="1">
                <a:solidFill>
                  <a:srgbClr val="FF0000"/>
                </a:solidFill>
              </a:rPr>
              <a:t>           {</a:t>
            </a:r>
            <a:r>
              <a:rPr lang="zh-CN" altLang="en-US" sz="2800" b="1">
                <a:solidFill>
                  <a:srgbClr val="FF0000"/>
                </a:solidFill>
              </a:rPr>
              <a:t>语句</a:t>
            </a:r>
            <a:r>
              <a:rPr lang="en-US" altLang="zh-CN" sz="2800" b="1">
                <a:solidFill>
                  <a:srgbClr val="FF0000"/>
                </a:solidFill>
              </a:rPr>
              <a:t>1;} </a:t>
            </a:r>
          </a:p>
          <a:p>
            <a:r>
              <a:rPr lang="en-US" altLang="zh-CN" sz="2800" b="1">
                <a:solidFill>
                  <a:srgbClr val="FF0000"/>
                </a:solidFill>
              </a:rPr>
              <a:t>       else</a:t>
            </a:r>
          </a:p>
          <a:p>
            <a:r>
              <a:rPr lang="en-US" altLang="zh-CN" sz="2800" b="1">
                <a:solidFill>
                  <a:srgbClr val="FF0000"/>
                </a:solidFill>
              </a:rPr>
              <a:t>           {</a:t>
            </a:r>
            <a:r>
              <a:rPr lang="zh-CN" altLang="en-US" sz="2800" b="1">
                <a:solidFill>
                  <a:srgbClr val="FF0000"/>
                </a:solidFill>
              </a:rPr>
              <a:t>语句</a:t>
            </a:r>
            <a:r>
              <a:rPr lang="en-US" altLang="zh-CN" sz="2800" b="1">
                <a:solidFill>
                  <a:srgbClr val="FF0000"/>
                </a:solidFill>
              </a:rPr>
              <a:t>2;} </a:t>
            </a:r>
          </a:p>
          <a:p>
            <a:r>
              <a:rPr lang="zh-CN" altLang="en-US" sz="2800"/>
              <a:t>例如： </a:t>
            </a:r>
            <a:r>
              <a:rPr lang="fr-FR" altLang="en-US" sz="2800"/>
              <a:t>if (x&gt;y)  </a:t>
            </a:r>
          </a:p>
          <a:p>
            <a:r>
              <a:rPr lang="fr-FR" altLang="en-US" sz="2800"/>
              <a:t>                max=x; </a:t>
            </a:r>
          </a:p>
          <a:p>
            <a:r>
              <a:rPr lang="fr-FR" altLang="en-US" sz="2800"/>
              <a:t>             else</a:t>
            </a:r>
          </a:p>
          <a:p>
            <a:r>
              <a:rPr lang="fr-FR" altLang="en-US" sz="2800"/>
              <a:t>                 max=y;</a:t>
            </a:r>
            <a:endParaRPr lang="zh-CN" altLang="en-US" sz="2800"/>
          </a:p>
        </p:txBody>
      </p:sp>
    </p:spTree>
    <p:extLst>
      <p:ext uri="{BB962C8B-B14F-4D97-AF65-F5344CB8AC3E}">
        <p14:creationId xmlns:p14="http://schemas.microsoft.com/office/powerpoint/2010/main" val="32261188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diamond(in)">
                                      <p:cBhvr>
                                        <p:cTn id="7" dur="1000"/>
                                        <p:tgtEl>
                                          <p:spTgt spid="156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autoUpdateAnimBg="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56675" name="Text Box 3"/>
          <p:cNvSpPr txBox="1">
            <a:spLocks noChangeArrowheads="1"/>
          </p:cNvSpPr>
          <p:nvPr/>
        </p:nvSpPr>
        <p:spPr bwMode="auto">
          <a:xfrm>
            <a:off x="1703388" y="2205038"/>
            <a:ext cx="84963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③形式</a:t>
            </a:r>
            <a:r>
              <a:rPr lang="en-US" altLang="zh-CN" sz="2800"/>
              <a:t>3</a:t>
            </a:r>
          </a:p>
          <a:p>
            <a:r>
              <a:rPr lang="en-US" altLang="zh-CN" sz="2800"/>
              <a:t>    if</a:t>
            </a:r>
            <a:r>
              <a:rPr lang="zh-CN" altLang="en-US" sz="2800"/>
              <a:t>（表达式</a:t>
            </a:r>
            <a:r>
              <a:rPr lang="en-US" altLang="zh-CN" sz="2800"/>
              <a:t>1</a:t>
            </a:r>
            <a:r>
              <a:rPr lang="zh-CN" altLang="en-US" sz="2800"/>
              <a:t>）</a:t>
            </a:r>
            <a:r>
              <a:rPr lang="en-US" altLang="zh-CN" sz="2800"/>
              <a:t>{</a:t>
            </a:r>
            <a:r>
              <a:rPr lang="zh-CN" altLang="en-US" sz="2800"/>
              <a:t>语句</a:t>
            </a:r>
            <a:r>
              <a:rPr lang="en-US" altLang="zh-CN" sz="2800"/>
              <a:t>1;}</a:t>
            </a:r>
          </a:p>
          <a:p>
            <a:r>
              <a:rPr lang="en-US" altLang="zh-CN" sz="2800"/>
              <a:t>      else </a:t>
            </a:r>
          </a:p>
          <a:p>
            <a:r>
              <a:rPr lang="en-US" altLang="zh-CN" sz="2800"/>
              <a:t>        if</a:t>
            </a:r>
            <a:r>
              <a:rPr lang="zh-CN" altLang="en-US" sz="2800"/>
              <a:t>（表达式</a:t>
            </a:r>
            <a:r>
              <a:rPr lang="en-US" altLang="zh-CN" sz="2800"/>
              <a:t>2</a:t>
            </a:r>
            <a:r>
              <a:rPr lang="zh-CN" altLang="en-US" sz="2800"/>
              <a:t>）</a:t>
            </a:r>
            <a:r>
              <a:rPr lang="en-US" altLang="zh-CN" sz="2800"/>
              <a:t>{</a:t>
            </a:r>
            <a:r>
              <a:rPr lang="zh-CN" altLang="en-US" sz="2800"/>
              <a:t>语句</a:t>
            </a:r>
            <a:r>
              <a:rPr lang="en-US" altLang="zh-CN" sz="2800"/>
              <a:t>2;}</a:t>
            </a:r>
          </a:p>
          <a:p>
            <a:r>
              <a:rPr lang="en-US" altLang="zh-CN" sz="2800"/>
              <a:t>          else </a:t>
            </a:r>
          </a:p>
          <a:p>
            <a:r>
              <a:rPr lang="en-US" altLang="zh-CN" sz="2800"/>
              <a:t>            if</a:t>
            </a:r>
            <a:r>
              <a:rPr lang="zh-CN" altLang="en-US" sz="2800"/>
              <a:t>（条件表达式</a:t>
            </a:r>
            <a:r>
              <a:rPr lang="en-US" altLang="zh-CN" sz="2800"/>
              <a:t>3</a:t>
            </a:r>
            <a:r>
              <a:rPr lang="zh-CN" altLang="en-US" sz="2800"/>
              <a:t>）</a:t>
            </a:r>
            <a:r>
              <a:rPr lang="en-US" altLang="zh-CN" sz="2800"/>
              <a:t>{</a:t>
            </a:r>
            <a:r>
              <a:rPr lang="zh-CN" altLang="en-US" sz="2800"/>
              <a:t>语句</a:t>
            </a:r>
            <a:r>
              <a:rPr lang="en-US" altLang="zh-CN" sz="2800"/>
              <a:t>3;}</a:t>
            </a:r>
          </a:p>
          <a:p>
            <a:r>
              <a:rPr lang="en-US" altLang="zh-CN" sz="2800"/>
              <a:t>             …</a:t>
            </a:r>
          </a:p>
          <a:p>
            <a:r>
              <a:rPr lang="en-US" altLang="zh-CN" sz="2800"/>
              <a:t>              else </a:t>
            </a:r>
          </a:p>
          <a:p>
            <a:r>
              <a:rPr lang="en-US" altLang="zh-CN" sz="2800"/>
              <a:t>                if</a:t>
            </a:r>
            <a:r>
              <a:rPr lang="zh-CN" altLang="en-US" sz="2800"/>
              <a:t>（条件表达式</a:t>
            </a:r>
            <a:r>
              <a:rPr lang="en-US" altLang="zh-CN" sz="2800"/>
              <a:t>n</a:t>
            </a:r>
            <a:r>
              <a:rPr lang="zh-CN" altLang="en-US" sz="2800"/>
              <a:t>）</a:t>
            </a:r>
            <a:r>
              <a:rPr lang="en-US" altLang="zh-CN" sz="2800"/>
              <a:t>{</a:t>
            </a:r>
            <a:r>
              <a:rPr lang="zh-CN" altLang="en-US" sz="2800"/>
              <a:t>语句</a:t>
            </a:r>
            <a:r>
              <a:rPr lang="en-US" altLang="zh-CN" sz="2800"/>
              <a:t>n;}</a:t>
            </a:r>
          </a:p>
          <a:p>
            <a:r>
              <a:rPr lang="en-US" altLang="zh-CN" sz="2800"/>
              <a:t>                 else {</a:t>
            </a:r>
            <a:r>
              <a:rPr lang="zh-CN" altLang="en-US" sz="2800"/>
              <a:t>语句</a:t>
            </a:r>
            <a:r>
              <a:rPr lang="en-US" altLang="zh-CN" sz="2800"/>
              <a:t>m}</a:t>
            </a:r>
          </a:p>
        </p:txBody>
      </p:sp>
      <p:sp>
        <p:nvSpPr>
          <p:cNvPr id="157700" name="Text Box 2"/>
          <p:cNvSpPr txBox="1">
            <a:spLocks noChangeArrowheads="1"/>
          </p:cNvSpPr>
          <p:nvPr/>
        </p:nvSpPr>
        <p:spPr bwMode="auto">
          <a:xfrm>
            <a:off x="5519739" y="1825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4179281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7698"/>
                                        </p:tgtEl>
                                        <p:attrNameLst>
                                          <p:attrName>style.visibility</p:attrName>
                                        </p:attrNameLst>
                                      </p:cBhvr>
                                      <p:to>
                                        <p:strVal val="visible"/>
                                      </p:to>
                                    </p:set>
                                    <p:animEffect transition="in" filter="diamond(in)">
                                      <p:cBhvr>
                                        <p:cTn id="7" dur="1000"/>
                                        <p:tgtEl>
                                          <p:spTgt spid="15769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57700"/>
                                        </p:tgtEl>
                                        <p:attrNameLst>
                                          <p:attrName>style.visibility</p:attrName>
                                        </p:attrNameLst>
                                      </p:cBhvr>
                                      <p:to>
                                        <p:strVal val="visible"/>
                                      </p:to>
                                    </p:set>
                                    <p:animEffect transition="in" filter="diamond(in)">
                                      <p:cBhvr>
                                        <p:cTn id="11" dur="1000"/>
                                        <p:tgtEl>
                                          <p:spTgt spid="157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autoUpdateAnimBg="0"/>
      <p:bldP spid="157700" grpId="0" autoUpdateAnimBg="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57699" name="Text Box 3"/>
          <p:cNvSpPr txBox="1">
            <a:spLocks noChangeArrowheads="1"/>
          </p:cNvSpPr>
          <p:nvPr/>
        </p:nvSpPr>
        <p:spPr bwMode="auto">
          <a:xfrm>
            <a:off x="1717675" y="2025650"/>
            <a:ext cx="849630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例如：下面程序用于找出</a:t>
            </a:r>
            <a:r>
              <a:rPr lang="en-US" altLang="zh-CN" sz="2800"/>
              <a:t>3</a:t>
            </a:r>
            <a:r>
              <a:rPr lang="zh-CN" altLang="en-US" sz="2800"/>
              <a:t>个数中的最小数</a:t>
            </a:r>
            <a:endParaRPr lang="en-US" altLang="zh-CN" sz="2800"/>
          </a:p>
          <a:p>
            <a:r>
              <a:rPr lang="en-US" altLang="zh-CN" sz="2800"/>
              <a:t>void</a:t>
            </a:r>
            <a:r>
              <a:rPr lang="zh-CN" altLang="en-US" sz="2800"/>
              <a:t> </a:t>
            </a:r>
            <a:r>
              <a:rPr lang="en-US" altLang="zh-CN" sz="2800"/>
              <a:t>main(void )</a:t>
            </a:r>
          </a:p>
          <a:p>
            <a:r>
              <a:rPr lang="en-US" altLang="zh-CN" sz="2800"/>
              <a:t>{</a:t>
            </a:r>
          </a:p>
          <a:p>
            <a:r>
              <a:rPr lang="en-US" altLang="zh-CN" sz="2800"/>
              <a:t>   unsigned char x,y,z;</a:t>
            </a:r>
          </a:p>
          <a:p>
            <a:r>
              <a:rPr lang="en-US" altLang="zh-CN" sz="2800"/>
              <a:t>   x=3;y=5;z=2;</a:t>
            </a:r>
          </a:p>
          <a:p>
            <a:r>
              <a:rPr lang="en-US" altLang="zh-CN" sz="2800"/>
              <a:t>   if(x</a:t>
            </a:r>
            <a:r>
              <a:rPr lang="zh-CN" altLang="en-US" sz="2800">
                <a:latin typeface="宋体" panose="02010600030101010101" pitchFamily="2" charset="-122"/>
              </a:rPr>
              <a:t>＜</a:t>
            </a:r>
            <a:r>
              <a:rPr lang="en-US" altLang="zh-CN" sz="2800">
                <a:latin typeface="宋体" panose="02010600030101010101" pitchFamily="2" charset="-122"/>
              </a:rPr>
              <a:t>y</a:t>
            </a:r>
            <a:r>
              <a:rPr lang="en-US" altLang="zh-CN" sz="2800"/>
              <a:t>) min=x;</a:t>
            </a:r>
          </a:p>
          <a:p>
            <a:r>
              <a:rPr lang="en-US" altLang="zh-CN" sz="2800"/>
              <a:t>   else min=y;</a:t>
            </a:r>
          </a:p>
          <a:p>
            <a:r>
              <a:rPr lang="en-US" altLang="zh-CN" sz="2800"/>
              <a:t>      if(z</a:t>
            </a:r>
            <a:r>
              <a:rPr lang="zh-CN" altLang="en-US" sz="2800">
                <a:latin typeface="宋体" panose="02010600030101010101" pitchFamily="2" charset="-122"/>
              </a:rPr>
              <a:t>＜</a:t>
            </a:r>
            <a:r>
              <a:rPr lang="en-US" altLang="zh-CN" sz="2800">
                <a:latin typeface="宋体" panose="02010600030101010101" pitchFamily="2" charset="-122"/>
              </a:rPr>
              <a:t>min</a:t>
            </a:r>
            <a:r>
              <a:rPr lang="en-US" altLang="zh-CN" sz="2800"/>
              <a:t>) min=z;</a:t>
            </a:r>
          </a:p>
          <a:p>
            <a:r>
              <a:rPr lang="en-US" altLang="zh-CN" sz="2800"/>
              <a:t>}</a:t>
            </a:r>
          </a:p>
          <a:p>
            <a:r>
              <a:rPr lang="en-US" altLang="zh-CN" sz="2800"/>
              <a:t> </a:t>
            </a:r>
            <a:r>
              <a:rPr lang="zh-CN" altLang="en-US" sz="2800"/>
              <a:t>说明：</a:t>
            </a:r>
            <a:r>
              <a:rPr lang="en-US" altLang="zh-CN" sz="2800"/>
              <a:t>if</a:t>
            </a:r>
            <a:r>
              <a:rPr lang="zh-CN" altLang="en-US" sz="2800"/>
              <a:t>语句的嵌套，在</a:t>
            </a:r>
            <a:r>
              <a:rPr lang="en-US" altLang="zh-CN" sz="2800"/>
              <a:t>if</a:t>
            </a:r>
            <a:r>
              <a:rPr lang="zh-CN" altLang="en-US" sz="2800"/>
              <a:t>语句中又含一个或多个</a:t>
            </a:r>
            <a:r>
              <a:rPr lang="en-US" altLang="zh-CN" sz="2800"/>
              <a:t>if</a:t>
            </a:r>
            <a:r>
              <a:rPr lang="zh-CN" altLang="en-US" sz="2800"/>
              <a:t>语句，这种情况称为</a:t>
            </a:r>
            <a:r>
              <a:rPr lang="en-US" altLang="zh-CN" sz="2800"/>
              <a:t>if</a:t>
            </a:r>
            <a:r>
              <a:rPr lang="zh-CN" altLang="en-US" sz="2800"/>
              <a:t>语句的嵌套。</a:t>
            </a:r>
          </a:p>
        </p:txBody>
      </p:sp>
      <p:sp>
        <p:nvSpPr>
          <p:cNvPr id="158724" name="Text Box 2"/>
          <p:cNvSpPr txBox="1">
            <a:spLocks noChangeArrowheads="1"/>
          </p:cNvSpPr>
          <p:nvPr/>
        </p:nvSpPr>
        <p:spPr bwMode="auto">
          <a:xfrm>
            <a:off x="5808664"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2457305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diamond(in)">
                                      <p:cBhvr>
                                        <p:cTn id="7" dur="1000"/>
                                        <p:tgtEl>
                                          <p:spTgt spid="15872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58724"/>
                                        </p:tgtEl>
                                        <p:attrNameLst>
                                          <p:attrName>style.visibility</p:attrName>
                                        </p:attrNameLst>
                                      </p:cBhvr>
                                      <p:to>
                                        <p:strVal val="visible"/>
                                      </p:to>
                                    </p:set>
                                    <p:animEffect transition="in" filter="diamond(in)">
                                      <p:cBhvr>
                                        <p:cTn id="11" dur="1000"/>
                                        <p:tgtEl>
                                          <p:spTgt spid="158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autoUpdateAnimBg="0"/>
      <p:bldP spid="158724" grpId="0" autoUpdateAnimBg="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58723" name="Text Box 3"/>
          <p:cNvSpPr txBox="1">
            <a:spLocks noChangeArrowheads="1"/>
          </p:cNvSpPr>
          <p:nvPr/>
        </p:nvSpPr>
        <p:spPr bwMode="auto">
          <a:xfrm>
            <a:off x="1703389" y="2133601"/>
            <a:ext cx="8785225" cy="18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）开关语句</a:t>
            </a:r>
          </a:p>
          <a:p>
            <a:r>
              <a:rPr lang="zh-CN" altLang="en-US" sz="2800"/>
              <a:t>       </a:t>
            </a:r>
            <a:r>
              <a:rPr lang="en-US" altLang="zh-CN" sz="2800"/>
              <a:t>if</a:t>
            </a:r>
            <a:r>
              <a:rPr lang="zh-CN" altLang="en-US" sz="2800"/>
              <a:t>语句比较适合于从两者之间选择。当要实现从多种选一时，采用</a:t>
            </a:r>
            <a:r>
              <a:rPr lang="en-US" altLang="zh-CN" sz="2800"/>
              <a:t>switch</a:t>
            </a:r>
            <a:r>
              <a:rPr lang="en-US" altLang="zh-CN" sz="2800">
                <a:latin typeface="宋体" panose="02010600030101010101" pitchFamily="2" charset="-122"/>
              </a:rPr>
              <a:t>…</a:t>
            </a:r>
            <a:r>
              <a:rPr lang="en-US" altLang="zh-CN" sz="2800" b="1">
                <a:latin typeface="宋体" panose="02010600030101010101" pitchFamily="2" charset="-122"/>
              </a:rPr>
              <a:t>case</a:t>
            </a:r>
            <a:r>
              <a:rPr lang="zh-CN" altLang="en-US" sz="2800">
                <a:latin typeface="宋体" panose="02010600030101010101" pitchFamily="2" charset="-122"/>
              </a:rPr>
              <a:t>多分支</a:t>
            </a:r>
            <a:r>
              <a:rPr lang="zh-CN" altLang="en-US" sz="2800"/>
              <a:t>开关语句，可使程序变得更为简洁。一般形式：</a:t>
            </a:r>
            <a:endParaRPr lang="en-US" altLang="zh-CN" sz="2800"/>
          </a:p>
        </p:txBody>
      </p:sp>
      <p:sp>
        <p:nvSpPr>
          <p:cNvPr id="159748" name="Text Box 2"/>
          <p:cNvSpPr txBox="1">
            <a:spLocks noChangeArrowheads="1"/>
          </p:cNvSpPr>
          <p:nvPr/>
        </p:nvSpPr>
        <p:spPr bwMode="auto">
          <a:xfrm>
            <a:off x="5895976" y="2063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34345422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9746"/>
                                        </p:tgtEl>
                                        <p:attrNameLst>
                                          <p:attrName>style.visibility</p:attrName>
                                        </p:attrNameLst>
                                      </p:cBhvr>
                                      <p:to>
                                        <p:strVal val="visible"/>
                                      </p:to>
                                    </p:set>
                                    <p:animEffect transition="in" filter="diamond(in)">
                                      <p:cBhvr>
                                        <p:cTn id="7" dur="1000"/>
                                        <p:tgtEl>
                                          <p:spTgt spid="15974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59748"/>
                                        </p:tgtEl>
                                        <p:attrNameLst>
                                          <p:attrName>style.visibility</p:attrName>
                                        </p:attrNameLst>
                                      </p:cBhvr>
                                      <p:to>
                                        <p:strVal val="visible"/>
                                      </p:to>
                                    </p:set>
                                    <p:animEffect transition="in" filter="diamond(in)">
                                      <p:cBhvr>
                                        <p:cTn id="11" dur="1000"/>
                                        <p:tgtEl>
                                          <p:spTgt spid="159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autoUpdateAnimBg="0"/>
      <p:bldP spid="159748" grpId="0" autoUpdateAnimBg="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59747" name="Text Box 3"/>
          <p:cNvSpPr txBox="1">
            <a:spLocks noChangeArrowheads="1"/>
          </p:cNvSpPr>
          <p:nvPr/>
        </p:nvSpPr>
        <p:spPr bwMode="auto">
          <a:xfrm>
            <a:off x="1703389" y="2133600"/>
            <a:ext cx="8785225" cy="378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Switch (</a:t>
            </a:r>
            <a:r>
              <a:rPr lang="zh-CN" altLang="en-US" sz="2400"/>
              <a:t>表达式</a:t>
            </a:r>
            <a:r>
              <a:rPr lang="en-US" altLang="zh-CN" sz="2400"/>
              <a:t>)</a:t>
            </a:r>
          </a:p>
          <a:p>
            <a:r>
              <a:rPr lang="en-US" altLang="zh-CN" sz="2400"/>
              <a:t> {</a:t>
            </a:r>
          </a:p>
          <a:p>
            <a:r>
              <a:rPr lang="en-US" altLang="zh-CN" sz="2400"/>
              <a:t>   Case </a:t>
            </a:r>
            <a:r>
              <a:rPr lang="zh-CN" altLang="en-US" sz="2400"/>
              <a:t>常量表达式</a:t>
            </a:r>
            <a:r>
              <a:rPr lang="en-US" altLang="zh-CN" sz="2400"/>
              <a:t>1</a:t>
            </a:r>
            <a:r>
              <a:rPr lang="zh-CN" altLang="en-US" sz="2400"/>
              <a:t>：</a:t>
            </a:r>
            <a:r>
              <a:rPr lang="en-US" altLang="zh-CN" sz="2400"/>
              <a:t>/</a:t>
            </a:r>
            <a:r>
              <a:rPr lang="zh-CN" altLang="en-US" sz="2400"/>
              <a:t>*如果常量表达式</a:t>
            </a:r>
            <a:r>
              <a:rPr lang="en-US" altLang="zh-CN" sz="2400"/>
              <a:t>1</a:t>
            </a:r>
            <a:r>
              <a:rPr lang="zh-CN" altLang="en-US" sz="2400"/>
              <a:t>满足，则执行语句</a:t>
            </a:r>
            <a:r>
              <a:rPr lang="en-US" altLang="zh-CN" sz="2400"/>
              <a:t>1</a:t>
            </a:r>
            <a:r>
              <a:rPr lang="zh-CN" altLang="en-US" sz="2400"/>
              <a:t>*</a:t>
            </a:r>
            <a:r>
              <a:rPr lang="en-US" altLang="zh-CN" sz="2400"/>
              <a:t>/</a:t>
            </a:r>
          </a:p>
          <a:p>
            <a:r>
              <a:rPr lang="en-US" altLang="zh-CN" sz="2400"/>
              <a:t>      </a:t>
            </a:r>
            <a:r>
              <a:rPr lang="zh-CN" altLang="en-US" sz="2400"/>
              <a:t>语句</a:t>
            </a:r>
            <a:r>
              <a:rPr lang="en-US" altLang="zh-CN" sz="2400"/>
              <a:t>1;</a:t>
            </a:r>
          </a:p>
          <a:p>
            <a:r>
              <a:rPr lang="en-US" altLang="zh-CN" sz="2400"/>
              <a:t>       break; /</a:t>
            </a:r>
            <a:r>
              <a:rPr lang="zh-CN" altLang="en-US" sz="2400"/>
              <a:t>*执行完语句</a:t>
            </a:r>
            <a:r>
              <a:rPr lang="en-US" altLang="zh-CN" sz="2400"/>
              <a:t>1</a:t>
            </a:r>
            <a:r>
              <a:rPr lang="zh-CN" altLang="en-US" sz="2400"/>
              <a:t>后，使用</a:t>
            </a:r>
            <a:r>
              <a:rPr lang="en-US" altLang="zh-CN" sz="2400"/>
              <a:t>break</a:t>
            </a:r>
            <a:r>
              <a:rPr lang="zh-CN" altLang="en-US" sz="2400"/>
              <a:t>跳出</a:t>
            </a:r>
            <a:r>
              <a:rPr lang="en-US" altLang="zh-CN" sz="2400"/>
              <a:t>switch</a:t>
            </a:r>
            <a:r>
              <a:rPr lang="zh-CN" altLang="en-US" sz="2400"/>
              <a:t>结构*</a:t>
            </a:r>
            <a:r>
              <a:rPr lang="en-US" altLang="zh-CN" sz="2400"/>
              <a:t>/</a:t>
            </a:r>
          </a:p>
          <a:p>
            <a:r>
              <a:rPr lang="en-US" altLang="zh-CN" sz="2400"/>
              <a:t>  Case </a:t>
            </a:r>
            <a:r>
              <a:rPr lang="zh-CN" altLang="en-US" sz="2400"/>
              <a:t>常量表达式</a:t>
            </a:r>
            <a:r>
              <a:rPr lang="en-US" altLang="zh-CN" sz="2400"/>
              <a:t>2</a:t>
            </a:r>
            <a:r>
              <a:rPr lang="zh-CN" altLang="en-US" sz="2400"/>
              <a:t>：</a:t>
            </a:r>
            <a:r>
              <a:rPr lang="en-US" altLang="zh-CN" sz="2400"/>
              <a:t> /</a:t>
            </a:r>
            <a:r>
              <a:rPr lang="zh-CN" altLang="en-US" sz="2400"/>
              <a:t>*如果常量表达式</a:t>
            </a:r>
            <a:r>
              <a:rPr lang="en-US" altLang="zh-CN" sz="2400"/>
              <a:t>2</a:t>
            </a:r>
            <a:r>
              <a:rPr lang="zh-CN" altLang="en-US" sz="2400"/>
              <a:t>满足，则执行语句</a:t>
            </a:r>
            <a:r>
              <a:rPr lang="en-US" altLang="zh-CN" sz="2400"/>
              <a:t>2</a:t>
            </a:r>
            <a:r>
              <a:rPr lang="zh-CN" altLang="en-US" sz="2400"/>
              <a:t>*</a:t>
            </a:r>
            <a:r>
              <a:rPr lang="en-US" altLang="zh-CN" sz="2400"/>
              <a:t>/</a:t>
            </a:r>
          </a:p>
          <a:p>
            <a:r>
              <a:rPr lang="en-US" altLang="zh-CN" sz="2400"/>
              <a:t>      </a:t>
            </a:r>
            <a:r>
              <a:rPr lang="zh-CN" altLang="en-US" sz="2400"/>
              <a:t>语句</a:t>
            </a:r>
            <a:r>
              <a:rPr lang="en-US" altLang="zh-CN" sz="2400"/>
              <a:t>2;</a:t>
            </a:r>
          </a:p>
          <a:p>
            <a:r>
              <a:rPr lang="en-US" altLang="zh-CN" sz="2400"/>
              <a:t>      break; /</a:t>
            </a:r>
            <a:r>
              <a:rPr lang="zh-CN" altLang="en-US" sz="2400"/>
              <a:t>*执行完语句</a:t>
            </a:r>
            <a:r>
              <a:rPr lang="en-US" altLang="zh-CN" sz="2400"/>
              <a:t>2</a:t>
            </a:r>
            <a:r>
              <a:rPr lang="zh-CN" altLang="en-US" sz="2400"/>
              <a:t>后，使用</a:t>
            </a:r>
            <a:r>
              <a:rPr lang="en-US" altLang="zh-CN" sz="2400"/>
              <a:t>break</a:t>
            </a:r>
            <a:r>
              <a:rPr lang="zh-CN" altLang="en-US" sz="2400"/>
              <a:t>跳出</a:t>
            </a:r>
            <a:r>
              <a:rPr lang="en-US" altLang="zh-CN" sz="2400"/>
              <a:t>switch</a:t>
            </a:r>
            <a:r>
              <a:rPr lang="zh-CN" altLang="en-US" sz="2400"/>
              <a:t>结构*</a:t>
            </a:r>
            <a:r>
              <a:rPr lang="en-US" altLang="zh-CN" sz="2400"/>
              <a:t>/</a:t>
            </a:r>
          </a:p>
          <a:p>
            <a:r>
              <a:rPr lang="zh-CN" altLang="en-US" sz="2400"/>
              <a:t>       ：</a:t>
            </a:r>
          </a:p>
          <a:p>
            <a:r>
              <a:rPr lang="zh-CN" altLang="en-US" sz="2400"/>
              <a:t>       ：</a:t>
            </a:r>
          </a:p>
        </p:txBody>
      </p:sp>
      <p:sp>
        <p:nvSpPr>
          <p:cNvPr id="160772" name="Text Box 2"/>
          <p:cNvSpPr txBox="1">
            <a:spLocks noChangeArrowheads="1"/>
          </p:cNvSpPr>
          <p:nvPr/>
        </p:nvSpPr>
        <p:spPr bwMode="auto">
          <a:xfrm>
            <a:off x="5895976" y="2063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27750075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diamond(in)">
                                      <p:cBhvr>
                                        <p:cTn id="7" dur="1000"/>
                                        <p:tgtEl>
                                          <p:spTgt spid="16077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0772"/>
                                        </p:tgtEl>
                                        <p:attrNameLst>
                                          <p:attrName>style.visibility</p:attrName>
                                        </p:attrNameLst>
                                      </p:cBhvr>
                                      <p:to>
                                        <p:strVal val="visible"/>
                                      </p:to>
                                    </p:set>
                                    <p:animEffect transition="in" filter="diamond(in)">
                                      <p:cBhvr>
                                        <p:cTn id="11" dur="1000"/>
                                        <p:tgtEl>
                                          <p:spTgt spid="160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autoUpdateAnimBg="0"/>
      <p:bldP spid="160772" grpId="0" autoUpdateAnimBg="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0771" name="Text Box 3"/>
          <p:cNvSpPr txBox="1">
            <a:spLocks noChangeArrowheads="1"/>
          </p:cNvSpPr>
          <p:nvPr/>
        </p:nvSpPr>
        <p:spPr bwMode="auto">
          <a:xfrm>
            <a:off x="1709739" y="2420939"/>
            <a:ext cx="8785225"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a:t>  </a:t>
            </a:r>
            <a:r>
              <a:rPr lang="en-US" altLang="zh-CN" sz="2400"/>
              <a:t>Case </a:t>
            </a:r>
            <a:r>
              <a:rPr lang="zh-CN" altLang="en-US" sz="2400"/>
              <a:t>常量表达式</a:t>
            </a:r>
            <a:r>
              <a:rPr lang="en-US" altLang="zh-CN" sz="2400"/>
              <a:t>n</a:t>
            </a:r>
            <a:r>
              <a:rPr lang="zh-CN" altLang="en-US" sz="2400"/>
              <a:t>：</a:t>
            </a:r>
            <a:r>
              <a:rPr lang="en-US" altLang="zh-CN" sz="2400"/>
              <a:t>/</a:t>
            </a:r>
            <a:r>
              <a:rPr lang="zh-CN" altLang="en-US" sz="2400"/>
              <a:t>*如果常量表达式</a:t>
            </a:r>
            <a:r>
              <a:rPr lang="en-US" altLang="zh-CN" sz="2400"/>
              <a:t>n</a:t>
            </a:r>
            <a:r>
              <a:rPr lang="zh-CN" altLang="en-US" sz="2400"/>
              <a:t>满足，则执行语句</a:t>
            </a:r>
            <a:r>
              <a:rPr lang="en-US" altLang="zh-CN" sz="2400"/>
              <a:t>n</a:t>
            </a:r>
            <a:r>
              <a:rPr lang="zh-CN" altLang="en-US" sz="2400"/>
              <a:t>*</a:t>
            </a:r>
            <a:r>
              <a:rPr lang="en-US" altLang="zh-CN" sz="2400"/>
              <a:t>/</a:t>
            </a:r>
          </a:p>
          <a:p>
            <a:r>
              <a:rPr lang="en-US" altLang="zh-CN" sz="2400"/>
              <a:t>      </a:t>
            </a:r>
            <a:r>
              <a:rPr lang="zh-CN" altLang="en-US" sz="2400"/>
              <a:t>语句</a:t>
            </a:r>
            <a:r>
              <a:rPr lang="en-US" altLang="zh-CN" sz="2400"/>
              <a:t>n;</a:t>
            </a:r>
          </a:p>
          <a:p>
            <a:r>
              <a:rPr lang="en-US" altLang="zh-CN" sz="2400"/>
              <a:t>      break; /</a:t>
            </a:r>
            <a:r>
              <a:rPr lang="zh-CN" altLang="en-US" sz="2400"/>
              <a:t>*执行完语句</a:t>
            </a:r>
            <a:r>
              <a:rPr lang="en-US" altLang="zh-CN" sz="2400"/>
              <a:t>n</a:t>
            </a:r>
            <a:r>
              <a:rPr lang="zh-CN" altLang="en-US" sz="2400"/>
              <a:t>后，使用</a:t>
            </a:r>
            <a:r>
              <a:rPr lang="en-US" altLang="zh-CN" sz="2400"/>
              <a:t>break</a:t>
            </a:r>
            <a:r>
              <a:rPr lang="zh-CN" altLang="en-US" sz="2400"/>
              <a:t>跳出</a:t>
            </a:r>
            <a:r>
              <a:rPr lang="en-US" altLang="zh-CN" sz="2400"/>
              <a:t>switch</a:t>
            </a:r>
            <a:r>
              <a:rPr lang="zh-CN" altLang="en-US" sz="2400"/>
              <a:t>结构*</a:t>
            </a:r>
            <a:r>
              <a:rPr lang="en-US" altLang="zh-CN" sz="2400"/>
              <a:t>/</a:t>
            </a:r>
          </a:p>
          <a:p>
            <a:r>
              <a:rPr lang="en-US" altLang="zh-CN" sz="2400"/>
              <a:t>  default: /</a:t>
            </a:r>
            <a:r>
              <a:rPr lang="zh-CN" altLang="en-US" sz="2400"/>
              <a:t>*条件都不满足时，执行语句</a:t>
            </a:r>
            <a:r>
              <a:rPr lang="en-US" altLang="zh-CN" sz="2400"/>
              <a:t>n +1</a:t>
            </a:r>
            <a:r>
              <a:rPr lang="zh-CN" altLang="en-US" sz="2400"/>
              <a:t>*</a:t>
            </a:r>
            <a:r>
              <a:rPr lang="en-US" altLang="zh-CN" sz="2400"/>
              <a:t>/</a:t>
            </a:r>
          </a:p>
          <a:p>
            <a:r>
              <a:rPr lang="zh-CN" altLang="en-US" sz="2400"/>
              <a:t>      语句</a:t>
            </a:r>
            <a:r>
              <a:rPr lang="en-US" altLang="zh-CN" sz="2400"/>
              <a:t>n+1</a:t>
            </a:r>
            <a:r>
              <a:rPr lang="zh-CN" altLang="en-US" sz="2400"/>
              <a:t>；  </a:t>
            </a:r>
          </a:p>
          <a:p>
            <a:r>
              <a:rPr lang="en-US" altLang="zh-CN" sz="2400"/>
              <a:t>}</a:t>
            </a:r>
          </a:p>
          <a:p>
            <a:r>
              <a:rPr lang="zh-CN" altLang="en-US" sz="2800" b="1">
                <a:solidFill>
                  <a:srgbClr val="FF0000"/>
                </a:solidFill>
              </a:rPr>
              <a:t>注意：</a:t>
            </a:r>
            <a:r>
              <a:rPr lang="zh-CN" altLang="en-US" sz="2800"/>
              <a:t>对于</a:t>
            </a:r>
            <a:r>
              <a:rPr lang="en-US" altLang="zh-CN" sz="2800"/>
              <a:t>Switch</a:t>
            </a:r>
            <a:r>
              <a:rPr lang="zh-CN" altLang="en-US" sz="2800"/>
              <a:t>语句，需要注意两点：一是常量表达式的值必须是整型或字符型；二是最好使用“</a:t>
            </a:r>
            <a:r>
              <a:rPr lang="en-US" altLang="zh-CN" sz="2800"/>
              <a:t>break</a:t>
            </a:r>
            <a:r>
              <a:rPr lang="zh-CN" altLang="en-US" sz="2800"/>
              <a:t>”。</a:t>
            </a:r>
          </a:p>
        </p:txBody>
      </p:sp>
      <p:sp>
        <p:nvSpPr>
          <p:cNvPr id="161796" name="Text Box 2"/>
          <p:cNvSpPr txBox="1">
            <a:spLocks noChangeArrowheads="1"/>
          </p:cNvSpPr>
          <p:nvPr/>
        </p:nvSpPr>
        <p:spPr bwMode="auto">
          <a:xfrm>
            <a:off x="561022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36398736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diamond(in)">
                                      <p:cBhvr>
                                        <p:cTn id="7" dur="1000"/>
                                        <p:tgtEl>
                                          <p:spTgt spid="16179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1796"/>
                                        </p:tgtEl>
                                        <p:attrNameLst>
                                          <p:attrName>style.visibility</p:attrName>
                                        </p:attrNameLst>
                                      </p:cBhvr>
                                      <p:to>
                                        <p:strVal val="visible"/>
                                      </p:to>
                                    </p:set>
                                    <p:animEffect transition="in" filter="diamond(in)">
                                      <p:cBhvr>
                                        <p:cTn id="11" dur="1000"/>
                                        <p:tgtEl>
                                          <p:spTgt spid="161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autoUpdateAnimBg="0"/>
      <p:bldP spid="161796" grpId="0" autoUpdateAnimBg="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1795" name="Text Box 3"/>
          <p:cNvSpPr txBox="1">
            <a:spLocks noChangeArrowheads="1"/>
          </p:cNvSpPr>
          <p:nvPr/>
        </p:nvSpPr>
        <p:spPr bwMode="auto">
          <a:xfrm>
            <a:off x="1847851" y="2195514"/>
            <a:ext cx="8785225"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a:t> 实例：</a:t>
            </a:r>
            <a:endParaRPr lang="en-US" altLang="zh-CN" sz="2400"/>
          </a:p>
          <a:p>
            <a:r>
              <a:rPr lang="en-US" altLang="zh-CN" sz="2400"/>
              <a:t>void</a:t>
            </a:r>
            <a:r>
              <a:rPr lang="zh-CN" altLang="en-US" sz="2400"/>
              <a:t> </a:t>
            </a:r>
            <a:r>
              <a:rPr lang="en-US" altLang="zh-CN" sz="2400"/>
              <a:t>main(void )</a:t>
            </a:r>
          </a:p>
          <a:p>
            <a:r>
              <a:rPr lang="en-US" altLang="zh-CN" sz="2400"/>
              <a:t>{</a:t>
            </a:r>
          </a:p>
          <a:p>
            <a:r>
              <a:rPr lang="en-US" altLang="zh-CN" sz="2400"/>
              <a:t>   unsigned char i;</a:t>
            </a:r>
          </a:p>
          <a:p>
            <a:r>
              <a:rPr lang="en-US" altLang="zh-CN" sz="2400"/>
              <a:t>       i=2;</a:t>
            </a:r>
          </a:p>
        </p:txBody>
      </p:sp>
      <p:sp>
        <p:nvSpPr>
          <p:cNvPr id="162820" name="Text Box 2"/>
          <p:cNvSpPr txBox="1">
            <a:spLocks noChangeArrowheads="1"/>
          </p:cNvSpPr>
          <p:nvPr/>
        </p:nvSpPr>
        <p:spPr bwMode="auto">
          <a:xfrm>
            <a:off x="5808664" y="2032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9834544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2818"/>
                                        </p:tgtEl>
                                        <p:attrNameLst>
                                          <p:attrName>style.visibility</p:attrName>
                                        </p:attrNameLst>
                                      </p:cBhvr>
                                      <p:to>
                                        <p:strVal val="visible"/>
                                      </p:to>
                                    </p:set>
                                    <p:animEffect transition="in" filter="diamond(in)">
                                      <p:cBhvr>
                                        <p:cTn id="7" dur="1000"/>
                                        <p:tgtEl>
                                          <p:spTgt spid="16281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2820"/>
                                        </p:tgtEl>
                                        <p:attrNameLst>
                                          <p:attrName>style.visibility</p:attrName>
                                        </p:attrNameLst>
                                      </p:cBhvr>
                                      <p:to>
                                        <p:strVal val="visible"/>
                                      </p:to>
                                    </p:set>
                                    <p:animEffect transition="in" filter="diamond(in)">
                                      <p:cBhvr>
                                        <p:cTn id="11" dur="1000"/>
                                        <p:tgtEl>
                                          <p:spTgt spid="162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autoUpdateAnimBg="0"/>
      <p:bldP spid="16282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5951539" y="2254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5363" name="Text Box 3"/>
          <p:cNvSpPr txBox="1">
            <a:spLocks noChangeArrowheads="1"/>
          </p:cNvSpPr>
          <p:nvPr/>
        </p:nvSpPr>
        <p:spPr bwMode="auto">
          <a:xfrm>
            <a:off x="1868489" y="2420939"/>
            <a:ext cx="85883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t> </a:t>
            </a:r>
            <a:r>
              <a:rPr lang="en-US" altLang="zh-CN" sz="2800" b="1"/>
              <a:t>4.</a:t>
            </a:r>
            <a:r>
              <a:rPr lang="zh-CN" altLang="en-US" sz="2800" b="1"/>
              <a:t>程序结构特点</a:t>
            </a:r>
          </a:p>
          <a:p>
            <a:r>
              <a:rPr lang="zh-CN" altLang="en-US" sz="2800" b="1"/>
              <a:t> </a:t>
            </a:r>
            <a:r>
              <a:rPr lang="zh-CN" altLang="en-US" sz="2800"/>
              <a:t>   （</a:t>
            </a:r>
            <a:r>
              <a:rPr lang="en-US" altLang="zh-CN" sz="2800"/>
              <a:t>1</a:t>
            </a:r>
            <a:r>
              <a:rPr lang="zh-CN" altLang="en-US" sz="2800"/>
              <a:t>）“文件包含”处理</a:t>
            </a:r>
          </a:p>
          <a:p>
            <a:r>
              <a:rPr lang="zh-CN" altLang="en-US" sz="2800"/>
              <a:t>      程序的第一行是一个“文件包含”处理，其含义是指一个文件内容将被另外一个文件全部包含了。由于单片机不认识端口“</a:t>
            </a:r>
            <a:r>
              <a:rPr lang="en-US" altLang="zh-CN" sz="2800"/>
              <a:t>P1 ”</a:t>
            </a:r>
            <a:r>
              <a:rPr lang="zh-CN" altLang="en-US" sz="2800"/>
              <a:t>，要想让单片机认识“</a:t>
            </a:r>
            <a:r>
              <a:rPr lang="en-US" altLang="zh-CN" sz="2800"/>
              <a:t>P1”,</a:t>
            </a:r>
            <a:r>
              <a:rPr lang="zh-CN" altLang="en-US" sz="2800"/>
              <a:t>就必须给“</a:t>
            </a:r>
            <a:r>
              <a:rPr lang="en-US" altLang="zh-CN" sz="2800"/>
              <a:t>P1”</a:t>
            </a:r>
            <a:r>
              <a:rPr lang="zh-CN" altLang="en-US" sz="2800"/>
              <a:t>作一个定义。这种定义已经由</a:t>
            </a:r>
            <a:r>
              <a:rPr lang="en-US" altLang="zh-CN" sz="2800"/>
              <a:t>KeilC51</a:t>
            </a:r>
            <a:r>
              <a:rPr lang="zh-CN" altLang="en-US" sz="2800"/>
              <a:t>完成，无须用户再定义，但是编程时必须将这种定义“包含”进去，才能使单片机认识“</a:t>
            </a:r>
            <a:r>
              <a:rPr lang="en-US" altLang="zh-CN" sz="2800"/>
              <a:t>P1”</a:t>
            </a:r>
            <a:r>
              <a:rPr lang="zh-CN" altLang="en-US" sz="2800"/>
              <a:t>等各种寄存器的名字。</a:t>
            </a:r>
          </a:p>
        </p:txBody>
      </p:sp>
    </p:spTree>
    <p:extLst>
      <p:ext uri="{BB962C8B-B14F-4D97-AF65-F5344CB8AC3E}">
        <p14:creationId xmlns:p14="http://schemas.microsoft.com/office/powerpoint/2010/main" val="16207862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diamond(in)">
                                      <p:cBhvr>
                                        <p:cTn id="7"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2819" name="Text Box 3"/>
          <p:cNvSpPr txBox="1">
            <a:spLocks noChangeArrowheads="1"/>
          </p:cNvSpPr>
          <p:nvPr/>
        </p:nvSpPr>
        <p:spPr bwMode="auto">
          <a:xfrm>
            <a:off x="1882776" y="2205039"/>
            <a:ext cx="8785225" cy="415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Switch (i)</a:t>
            </a:r>
          </a:p>
          <a:p>
            <a:r>
              <a:rPr lang="en-US" altLang="zh-CN" sz="2400"/>
              <a:t> {</a:t>
            </a:r>
          </a:p>
          <a:p>
            <a:r>
              <a:rPr lang="en-US" altLang="zh-CN" sz="2400"/>
              <a:t>   Case 0:P0=0xff ;/</a:t>
            </a:r>
            <a:r>
              <a:rPr lang="zh-CN" altLang="en-US" sz="2400"/>
              <a:t>*如果</a:t>
            </a:r>
            <a:r>
              <a:rPr lang="en-US" altLang="zh-CN" sz="2400"/>
              <a:t>i=0</a:t>
            </a:r>
            <a:r>
              <a:rPr lang="zh-CN" altLang="en-US" sz="2400"/>
              <a:t>，则执行“</a:t>
            </a:r>
            <a:r>
              <a:rPr lang="en-US" altLang="zh-CN" sz="2400"/>
              <a:t>P0=0xff</a:t>
            </a:r>
            <a:r>
              <a:rPr lang="zh-CN" altLang="en-US" sz="2400"/>
              <a:t>”*</a:t>
            </a:r>
            <a:r>
              <a:rPr lang="en-US" altLang="zh-CN" sz="2400"/>
              <a:t>/</a:t>
            </a:r>
          </a:p>
          <a:p>
            <a:r>
              <a:rPr lang="en-US" altLang="zh-CN" sz="2400"/>
              <a:t>                break; </a:t>
            </a:r>
          </a:p>
          <a:p>
            <a:r>
              <a:rPr lang="en-US" altLang="zh-CN" sz="2400"/>
              <a:t>  Case 1:P1=0xff; </a:t>
            </a:r>
          </a:p>
          <a:p>
            <a:r>
              <a:rPr lang="en-US" altLang="zh-CN" sz="2400"/>
              <a:t>               break; </a:t>
            </a:r>
            <a:r>
              <a:rPr lang="zh-CN" altLang="en-US" sz="2400"/>
              <a:t> </a:t>
            </a:r>
            <a:endParaRPr lang="en-US" altLang="zh-CN" sz="2400"/>
          </a:p>
          <a:p>
            <a:r>
              <a:rPr lang="en-US" altLang="zh-CN" sz="2400"/>
              <a:t>  Case 2:P2=0xff; /</a:t>
            </a:r>
            <a:r>
              <a:rPr lang="zh-CN" altLang="en-US" sz="2400"/>
              <a:t>*常量表达式</a:t>
            </a:r>
            <a:r>
              <a:rPr lang="en-US" altLang="zh-CN" sz="2400"/>
              <a:t>2</a:t>
            </a:r>
            <a:r>
              <a:rPr lang="zh-CN" altLang="en-US" sz="2400"/>
              <a:t>满足，则执行“</a:t>
            </a:r>
            <a:r>
              <a:rPr lang="en-US" altLang="zh-CN" sz="2400"/>
              <a:t>P2=0xff</a:t>
            </a:r>
            <a:r>
              <a:rPr lang="zh-CN" altLang="en-US" sz="2400"/>
              <a:t>” *</a:t>
            </a:r>
            <a:r>
              <a:rPr lang="en-US" altLang="zh-CN" sz="2400"/>
              <a:t>/</a:t>
            </a:r>
          </a:p>
          <a:p>
            <a:r>
              <a:rPr lang="en-US" altLang="zh-CN" sz="2400"/>
              <a:t>              break; /</a:t>
            </a:r>
            <a:r>
              <a:rPr lang="zh-CN" altLang="en-US" sz="2400"/>
              <a:t>*执行完后，跳出</a:t>
            </a:r>
            <a:r>
              <a:rPr lang="en-US" altLang="zh-CN" sz="2400"/>
              <a:t>switch</a:t>
            </a:r>
            <a:r>
              <a:rPr lang="zh-CN" altLang="en-US" sz="2400"/>
              <a:t>结构*</a:t>
            </a:r>
            <a:r>
              <a:rPr lang="en-US" altLang="zh-CN" sz="2400"/>
              <a:t>/</a:t>
            </a:r>
          </a:p>
          <a:p>
            <a:r>
              <a:rPr lang="en-US" altLang="zh-CN" sz="2400"/>
              <a:t> default:P1=0x00;/*</a:t>
            </a:r>
            <a:r>
              <a:rPr lang="zh-CN" altLang="en-US" sz="2400"/>
              <a:t>当所有的</a:t>
            </a:r>
            <a:r>
              <a:rPr lang="en-US" altLang="zh-CN" sz="2400"/>
              <a:t>case</a:t>
            </a:r>
            <a:r>
              <a:rPr lang="zh-CN" altLang="en-US" sz="2400"/>
              <a:t>中的常量表达式的值都没有与表达式的值相匹配时，</a:t>
            </a:r>
            <a:r>
              <a:rPr lang="zh-CN" altLang="en-US" sz="2400" b="1">
                <a:solidFill>
                  <a:srgbClr val="FF0000"/>
                </a:solidFill>
              </a:rPr>
              <a:t>就执行</a:t>
            </a:r>
            <a:r>
              <a:rPr lang="en-US" altLang="zh-CN" sz="2400" b="1">
                <a:solidFill>
                  <a:srgbClr val="FF0000"/>
                </a:solidFill>
              </a:rPr>
              <a:t>default</a:t>
            </a:r>
            <a:r>
              <a:rPr lang="zh-CN" altLang="en-US" sz="2400" b="1">
                <a:solidFill>
                  <a:srgbClr val="FF0000"/>
                </a:solidFill>
              </a:rPr>
              <a:t>后面的语句</a:t>
            </a:r>
            <a:r>
              <a:rPr lang="en-US" altLang="zh-CN" sz="2400" b="1">
                <a:solidFill>
                  <a:srgbClr val="FF0000"/>
                </a:solidFill>
              </a:rPr>
              <a:t>*/</a:t>
            </a:r>
            <a:endParaRPr lang="en-US" altLang="zh-CN" sz="2400"/>
          </a:p>
          <a:p>
            <a:r>
              <a:rPr lang="en-US" altLang="zh-CN" sz="2400"/>
              <a:t>} </a:t>
            </a:r>
            <a:r>
              <a:rPr lang="zh-CN" altLang="en-US" sz="2400"/>
              <a:t> </a:t>
            </a:r>
            <a:endParaRPr lang="en-US" altLang="zh-CN" sz="2400"/>
          </a:p>
        </p:txBody>
      </p:sp>
      <p:sp>
        <p:nvSpPr>
          <p:cNvPr id="163844" name="Text Box 2"/>
          <p:cNvSpPr txBox="1">
            <a:spLocks noChangeArrowheads="1"/>
          </p:cNvSpPr>
          <p:nvPr/>
        </p:nvSpPr>
        <p:spPr bwMode="auto">
          <a:xfrm>
            <a:off x="5808664" y="2032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5613390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3842"/>
                                        </p:tgtEl>
                                        <p:attrNameLst>
                                          <p:attrName>style.visibility</p:attrName>
                                        </p:attrNameLst>
                                      </p:cBhvr>
                                      <p:to>
                                        <p:strVal val="visible"/>
                                      </p:to>
                                    </p:set>
                                    <p:animEffect transition="in" filter="diamond(in)">
                                      <p:cBhvr>
                                        <p:cTn id="7" dur="1000"/>
                                        <p:tgtEl>
                                          <p:spTgt spid="16384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3844"/>
                                        </p:tgtEl>
                                        <p:attrNameLst>
                                          <p:attrName>style.visibility</p:attrName>
                                        </p:attrNameLst>
                                      </p:cBhvr>
                                      <p:to>
                                        <p:strVal val="visible"/>
                                      </p:to>
                                    </p:set>
                                    <p:animEffect transition="in" filter="diamond(in)">
                                      <p:cBhvr>
                                        <p:cTn id="11" dur="1000"/>
                                        <p:tgtEl>
                                          <p:spTgt spid="163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2" grpId="0" autoUpdateAnimBg="0"/>
      <p:bldP spid="163844" grpId="0" autoUpdateAnimBg="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3843" name="Text Box 3"/>
          <p:cNvSpPr txBox="1">
            <a:spLocks noChangeArrowheads="1"/>
          </p:cNvSpPr>
          <p:nvPr/>
        </p:nvSpPr>
        <p:spPr bwMode="auto">
          <a:xfrm>
            <a:off x="1930400" y="2420938"/>
            <a:ext cx="8737600"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4.C51</a:t>
            </a:r>
            <a:r>
              <a:rPr lang="zh-CN" altLang="en-US" sz="2800" b="1"/>
              <a:t>的循环结构</a:t>
            </a:r>
            <a:endParaRPr lang="zh-CN" altLang="en-US" sz="2800"/>
          </a:p>
          <a:p>
            <a:r>
              <a:rPr lang="zh-CN" altLang="en-US" sz="2800"/>
              <a:t>      循环结构是结构化程序设计的</a:t>
            </a:r>
            <a:r>
              <a:rPr lang="en-US" altLang="zh-CN" sz="2800"/>
              <a:t>3</a:t>
            </a:r>
            <a:r>
              <a:rPr lang="zh-CN" altLang="en-US" sz="2800"/>
              <a:t>种基本结构之一，因此掌握循环结构的概念是程序设计，尤其是</a:t>
            </a:r>
            <a:r>
              <a:rPr lang="en-US" altLang="zh-CN" sz="2800"/>
              <a:t>C</a:t>
            </a:r>
            <a:r>
              <a:rPr lang="zh-CN" altLang="en-US" sz="2800"/>
              <a:t>程序设计最基本的要求。 </a:t>
            </a:r>
          </a:p>
          <a:p>
            <a:r>
              <a:rPr lang="zh-CN" altLang="en-US" sz="2800"/>
              <a:t>       在</a:t>
            </a:r>
            <a:r>
              <a:rPr lang="en-US" altLang="zh-CN" sz="2800"/>
              <a:t>C51</a:t>
            </a:r>
            <a:r>
              <a:rPr lang="zh-CN" altLang="en-US" sz="2800"/>
              <a:t>语言中，实现循环的语句主要有</a:t>
            </a:r>
            <a:r>
              <a:rPr lang="en-US" altLang="zh-CN" sz="2800"/>
              <a:t>3</a:t>
            </a:r>
            <a:r>
              <a:rPr lang="zh-CN" altLang="en-US" sz="2800"/>
              <a:t>种。</a:t>
            </a:r>
          </a:p>
        </p:txBody>
      </p:sp>
      <p:sp>
        <p:nvSpPr>
          <p:cNvPr id="164868" name="Text Box 2"/>
          <p:cNvSpPr txBox="1">
            <a:spLocks noChangeArrowheads="1"/>
          </p:cNvSpPr>
          <p:nvPr/>
        </p:nvSpPr>
        <p:spPr bwMode="auto">
          <a:xfrm>
            <a:off x="5735639" y="2254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861223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4866"/>
                                        </p:tgtEl>
                                        <p:attrNameLst>
                                          <p:attrName>style.visibility</p:attrName>
                                        </p:attrNameLst>
                                      </p:cBhvr>
                                      <p:to>
                                        <p:strVal val="visible"/>
                                      </p:to>
                                    </p:set>
                                    <p:animEffect transition="in" filter="diamond(in)">
                                      <p:cBhvr>
                                        <p:cTn id="7" dur="1000"/>
                                        <p:tgtEl>
                                          <p:spTgt spid="16486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4868"/>
                                        </p:tgtEl>
                                        <p:attrNameLst>
                                          <p:attrName>style.visibility</p:attrName>
                                        </p:attrNameLst>
                                      </p:cBhvr>
                                      <p:to>
                                        <p:strVal val="visible"/>
                                      </p:to>
                                    </p:set>
                                    <p:animEffect transition="in" filter="diamond(in)">
                                      <p:cBhvr>
                                        <p:cTn id="11" dur="1000"/>
                                        <p:tgtEl>
                                          <p:spTgt spid="164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6" grpId="0" autoUpdateAnimBg="0"/>
      <p:bldP spid="164868" grpId="0" autoUpdateAnimBg="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4867" name="Text Box 3"/>
          <p:cNvSpPr txBox="1">
            <a:spLocks noChangeArrowheads="1"/>
          </p:cNvSpPr>
          <p:nvPr/>
        </p:nvSpPr>
        <p:spPr bwMode="auto">
          <a:xfrm>
            <a:off x="1763713" y="2060576"/>
            <a:ext cx="87376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a:t>
            </a:r>
            <a:r>
              <a:rPr lang="en-US" altLang="zh-CN" sz="2800"/>
              <a:t>While</a:t>
            </a:r>
            <a:r>
              <a:rPr lang="zh-CN" altLang="en-US" sz="2800"/>
              <a:t>语句的一般形式</a:t>
            </a:r>
          </a:p>
          <a:p>
            <a:r>
              <a:rPr lang="zh-CN" altLang="en-US" sz="2800"/>
              <a:t>           </a:t>
            </a:r>
            <a:r>
              <a:rPr lang="en-US" altLang="zh-CN" sz="2800" b="1">
                <a:solidFill>
                  <a:srgbClr val="FF0000"/>
                </a:solidFill>
              </a:rPr>
              <a:t>While</a:t>
            </a:r>
            <a:r>
              <a:rPr lang="zh-CN" altLang="en-US" sz="2800" b="1">
                <a:solidFill>
                  <a:srgbClr val="FF0000"/>
                </a:solidFill>
              </a:rPr>
              <a:t>（表达式）</a:t>
            </a:r>
          </a:p>
          <a:p>
            <a:r>
              <a:rPr lang="zh-CN" altLang="en-US" sz="2800" b="1">
                <a:solidFill>
                  <a:srgbClr val="FF0000"/>
                </a:solidFill>
              </a:rPr>
              <a:t>                       </a:t>
            </a:r>
            <a:r>
              <a:rPr lang="en-US" altLang="zh-CN" sz="2800" b="1">
                <a:solidFill>
                  <a:srgbClr val="FF0000"/>
                </a:solidFill>
              </a:rPr>
              <a:t>{</a:t>
            </a:r>
            <a:r>
              <a:rPr lang="zh-CN" altLang="en-US" sz="2800" b="1">
                <a:solidFill>
                  <a:srgbClr val="FF0000"/>
                </a:solidFill>
              </a:rPr>
              <a:t>语句；   </a:t>
            </a:r>
            <a:r>
              <a:rPr lang="en-US" altLang="zh-CN" sz="2800" b="1">
                <a:solidFill>
                  <a:srgbClr val="FF0000"/>
                </a:solidFill>
              </a:rPr>
              <a:t>/*</a:t>
            </a:r>
            <a:r>
              <a:rPr lang="zh-CN" altLang="en-US" sz="2800" b="1">
                <a:solidFill>
                  <a:srgbClr val="FF0000"/>
                </a:solidFill>
              </a:rPr>
              <a:t>循环体*</a:t>
            </a:r>
            <a:r>
              <a:rPr lang="en-US" altLang="zh-CN" sz="2800" b="1">
                <a:solidFill>
                  <a:srgbClr val="FF0000"/>
                </a:solidFill>
              </a:rPr>
              <a:t>/}</a:t>
            </a:r>
          </a:p>
          <a:p>
            <a:r>
              <a:rPr lang="en-US" altLang="zh-CN" sz="2800"/>
              <a:t>        While</a:t>
            </a:r>
            <a:r>
              <a:rPr lang="zh-CN" altLang="en-US" sz="2800"/>
              <a:t>语句的语义是：计算表达式的值，当值为真（非</a:t>
            </a:r>
            <a:r>
              <a:rPr lang="en-US" altLang="zh-CN" sz="2800"/>
              <a:t>0</a:t>
            </a:r>
            <a:r>
              <a:rPr lang="zh-CN" altLang="en-US" sz="2800"/>
              <a:t>）时，执行循环体语句，否则，跳出循环体，执行后续操作。</a:t>
            </a:r>
          </a:p>
        </p:txBody>
      </p:sp>
      <p:sp>
        <p:nvSpPr>
          <p:cNvPr id="165892" name="Text Box 2"/>
          <p:cNvSpPr txBox="1">
            <a:spLocks noChangeArrowheads="1"/>
          </p:cNvSpPr>
          <p:nvPr/>
        </p:nvSpPr>
        <p:spPr bwMode="auto">
          <a:xfrm>
            <a:off x="5735639"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5420447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5890"/>
                                        </p:tgtEl>
                                        <p:attrNameLst>
                                          <p:attrName>style.visibility</p:attrName>
                                        </p:attrNameLst>
                                      </p:cBhvr>
                                      <p:to>
                                        <p:strVal val="visible"/>
                                      </p:to>
                                    </p:set>
                                    <p:animEffect transition="in" filter="diamond(in)">
                                      <p:cBhvr>
                                        <p:cTn id="7" dur="1000"/>
                                        <p:tgtEl>
                                          <p:spTgt spid="16589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5892"/>
                                        </p:tgtEl>
                                        <p:attrNameLst>
                                          <p:attrName>style.visibility</p:attrName>
                                        </p:attrNameLst>
                                      </p:cBhvr>
                                      <p:to>
                                        <p:strVal val="visible"/>
                                      </p:to>
                                    </p:set>
                                    <p:animEffect transition="in" filter="diamond(in)">
                                      <p:cBhvr>
                                        <p:cTn id="11" dur="10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0" grpId="0" autoUpdateAnimBg="0"/>
      <p:bldP spid="165892" grpId="0" autoUpdateAnimBg="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5891" name="Text Box 3"/>
          <p:cNvSpPr txBox="1">
            <a:spLocks noChangeArrowheads="1"/>
          </p:cNvSpPr>
          <p:nvPr/>
        </p:nvSpPr>
        <p:spPr bwMode="auto">
          <a:xfrm>
            <a:off x="1751013" y="2205039"/>
            <a:ext cx="873760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使用</a:t>
            </a:r>
            <a:r>
              <a:rPr lang="en-US" altLang="zh-CN" sz="2800"/>
              <a:t>while</a:t>
            </a:r>
            <a:r>
              <a:rPr lang="zh-CN" altLang="en-US" sz="2800"/>
              <a:t>语句应</a:t>
            </a:r>
            <a:r>
              <a:rPr lang="zh-CN" altLang="en-US" sz="2800" b="1">
                <a:solidFill>
                  <a:srgbClr val="FF0000"/>
                </a:solidFill>
              </a:rPr>
              <a:t>注意以下几点</a:t>
            </a:r>
            <a:r>
              <a:rPr lang="zh-CN" altLang="en-US" sz="2800"/>
              <a:t>：</a:t>
            </a:r>
          </a:p>
          <a:p>
            <a:r>
              <a:rPr lang="en-US" altLang="zh-CN" sz="2800"/>
              <a:t>       ●While</a:t>
            </a:r>
            <a:r>
              <a:rPr lang="zh-CN" altLang="en-US" sz="2800"/>
              <a:t>语句中的表达式一般是关系表达式或逻辑表达式，只要表达式的值为真（非</a:t>
            </a:r>
            <a:r>
              <a:rPr lang="en-US" altLang="zh-CN" sz="2800"/>
              <a:t>0</a:t>
            </a:r>
            <a:r>
              <a:rPr lang="zh-CN" altLang="en-US" sz="2800"/>
              <a:t>）即可继续循环。</a:t>
            </a:r>
          </a:p>
          <a:p>
            <a:r>
              <a:rPr lang="zh-CN" altLang="en-US" sz="2800"/>
              <a:t>      </a:t>
            </a:r>
            <a:r>
              <a:rPr lang="en-US" altLang="zh-CN" sz="2800"/>
              <a:t>●</a:t>
            </a:r>
            <a:r>
              <a:rPr lang="zh-CN" altLang="en-US" sz="2800"/>
              <a:t>循环体如包含一个以上的语句，则必须用“</a:t>
            </a:r>
            <a:r>
              <a:rPr lang="en-US" altLang="zh-CN" sz="2800"/>
              <a:t>{}”</a:t>
            </a:r>
            <a:r>
              <a:rPr lang="zh-CN" altLang="en-US" sz="2800"/>
              <a:t>括起来，组成复合语句。</a:t>
            </a:r>
          </a:p>
          <a:p>
            <a:r>
              <a:rPr lang="en-US" altLang="zh-CN" sz="2800"/>
              <a:t>      ●While</a:t>
            </a:r>
            <a:r>
              <a:rPr lang="zh-CN" altLang="en-US" sz="2800"/>
              <a:t>循环体中，应有让循环最终能结束的语句，否则将造成死循环。一直运行直至关机。</a:t>
            </a:r>
          </a:p>
        </p:txBody>
      </p:sp>
      <p:sp>
        <p:nvSpPr>
          <p:cNvPr id="166916" name="Text Box 2"/>
          <p:cNvSpPr txBox="1">
            <a:spLocks noChangeArrowheads="1"/>
          </p:cNvSpPr>
          <p:nvPr/>
        </p:nvSpPr>
        <p:spPr bwMode="auto">
          <a:xfrm>
            <a:off x="5735639"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8296782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6914"/>
                                        </p:tgtEl>
                                        <p:attrNameLst>
                                          <p:attrName>style.visibility</p:attrName>
                                        </p:attrNameLst>
                                      </p:cBhvr>
                                      <p:to>
                                        <p:strVal val="visible"/>
                                      </p:to>
                                    </p:set>
                                    <p:animEffect transition="in" filter="diamond(in)">
                                      <p:cBhvr>
                                        <p:cTn id="7" dur="1000"/>
                                        <p:tgtEl>
                                          <p:spTgt spid="16691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6916"/>
                                        </p:tgtEl>
                                        <p:attrNameLst>
                                          <p:attrName>style.visibility</p:attrName>
                                        </p:attrNameLst>
                                      </p:cBhvr>
                                      <p:to>
                                        <p:strVal val="visible"/>
                                      </p:to>
                                    </p:set>
                                    <p:animEffect transition="in" filter="diamond(in)">
                                      <p:cBhvr>
                                        <p:cTn id="11" dur="1000"/>
                                        <p:tgtEl>
                                          <p:spTgt spid="166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4" grpId="0" autoUpdateAnimBg="0"/>
      <p:bldP spid="166916" grpId="0" autoUpdateAnimBg="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6915" name="Text Box 3"/>
          <p:cNvSpPr txBox="1">
            <a:spLocks noChangeArrowheads="1"/>
          </p:cNvSpPr>
          <p:nvPr/>
        </p:nvSpPr>
        <p:spPr bwMode="auto">
          <a:xfrm>
            <a:off x="1751013" y="2035176"/>
            <a:ext cx="8737600" cy="489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a:t>实例：用</a:t>
            </a:r>
            <a:r>
              <a:rPr lang="en-US" altLang="zh-CN" sz="2400"/>
              <a:t>while</a:t>
            </a:r>
            <a:r>
              <a:rPr lang="zh-CN" altLang="en-US" sz="2400"/>
              <a:t>求</a:t>
            </a:r>
            <a:r>
              <a:rPr lang="en-US" altLang="zh-CN" sz="2400"/>
              <a:t>1</a:t>
            </a:r>
            <a:r>
              <a:rPr lang="zh-CN" altLang="en-US" sz="2400"/>
              <a:t>到</a:t>
            </a:r>
            <a:r>
              <a:rPr lang="en-US" altLang="zh-CN" sz="2400"/>
              <a:t>10</a:t>
            </a:r>
            <a:r>
              <a:rPr lang="zh-CN" altLang="en-US" sz="2400"/>
              <a:t>的和，程序如下：</a:t>
            </a:r>
            <a:endParaRPr lang="en-US" altLang="zh-CN" sz="2400"/>
          </a:p>
          <a:p>
            <a:r>
              <a:rPr lang="en-US" altLang="zh-CN" sz="2400"/>
              <a:t>void main(void) </a:t>
            </a:r>
          </a:p>
          <a:p>
            <a:r>
              <a:rPr lang="en-US" altLang="zh-CN" sz="2400"/>
              <a:t>{</a:t>
            </a:r>
          </a:p>
          <a:p>
            <a:r>
              <a:rPr lang="en-US" altLang="zh-CN" sz="2400"/>
              <a:t>   unsigned char i,sum ;</a:t>
            </a:r>
          </a:p>
          <a:p>
            <a:r>
              <a:rPr lang="en-US" altLang="zh-CN" sz="2400"/>
              <a:t>   sum=0;</a:t>
            </a:r>
          </a:p>
          <a:p>
            <a:r>
              <a:rPr lang="en-US" altLang="zh-CN" sz="2400"/>
              <a:t>   i=1;</a:t>
            </a:r>
          </a:p>
          <a:p>
            <a:r>
              <a:rPr lang="en-US" altLang="zh-CN" sz="2400"/>
              <a:t>   while(i</a:t>
            </a:r>
            <a:r>
              <a:rPr lang="zh-CN" altLang="en-US" sz="2400">
                <a:latin typeface="宋体" panose="02010600030101010101" pitchFamily="2" charset="-122"/>
              </a:rPr>
              <a:t>＜</a:t>
            </a:r>
            <a:r>
              <a:rPr lang="en-US" altLang="zh-CN" sz="2400">
                <a:latin typeface="宋体" panose="02010600030101010101" pitchFamily="2" charset="-122"/>
              </a:rPr>
              <a:t>=10</a:t>
            </a:r>
            <a:r>
              <a:rPr lang="en-US" altLang="zh-CN" sz="2400"/>
              <a:t>)</a:t>
            </a:r>
          </a:p>
          <a:p>
            <a:r>
              <a:rPr lang="en-US" altLang="zh-CN" sz="2400"/>
              <a:t>     {</a:t>
            </a:r>
          </a:p>
          <a:p>
            <a:r>
              <a:rPr lang="en-US" altLang="zh-CN" sz="2400"/>
              <a:t>         sum=sum+i</a:t>
            </a:r>
          </a:p>
          <a:p>
            <a:r>
              <a:rPr lang="en-US" altLang="zh-CN" sz="2400"/>
              <a:t>          i++;</a:t>
            </a:r>
          </a:p>
          <a:p>
            <a:r>
              <a:rPr lang="en-US" altLang="zh-CN" sz="2400"/>
              <a:t>       }</a:t>
            </a:r>
          </a:p>
          <a:p>
            <a:r>
              <a:rPr lang="en-US" altLang="zh-CN" sz="2400"/>
              <a:t>    P0=sum;//</a:t>
            </a:r>
            <a:r>
              <a:rPr lang="zh-CN" altLang="en-US" sz="2400"/>
              <a:t>将结果送</a:t>
            </a:r>
            <a:r>
              <a:rPr lang="en-US" altLang="zh-CN" sz="2400"/>
              <a:t>P0</a:t>
            </a:r>
            <a:r>
              <a:rPr lang="zh-CN" altLang="en-US" sz="2400"/>
              <a:t>口显示</a:t>
            </a:r>
            <a:endParaRPr lang="en-US" altLang="zh-CN" sz="2400"/>
          </a:p>
          <a:p>
            <a:r>
              <a:rPr lang="en-US" altLang="zh-CN" sz="2400"/>
              <a:t>}</a:t>
            </a:r>
          </a:p>
        </p:txBody>
      </p:sp>
      <p:sp>
        <p:nvSpPr>
          <p:cNvPr id="167940" name="Text Box 2"/>
          <p:cNvSpPr txBox="1">
            <a:spLocks noChangeArrowheads="1"/>
          </p:cNvSpPr>
          <p:nvPr/>
        </p:nvSpPr>
        <p:spPr bwMode="auto">
          <a:xfrm>
            <a:off x="5808664"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0033073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7938"/>
                                        </p:tgtEl>
                                        <p:attrNameLst>
                                          <p:attrName>style.visibility</p:attrName>
                                        </p:attrNameLst>
                                      </p:cBhvr>
                                      <p:to>
                                        <p:strVal val="visible"/>
                                      </p:to>
                                    </p:set>
                                    <p:animEffect transition="in" filter="diamond(in)">
                                      <p:cBhvr>
                                        <p:cTn id="7" dur="1000"/>
                                        <p:tgtEl>
                                          <p:spTgt spid="16793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7940"/>
                                        </p:tgtEl>
                                        <p:attrNameLst>
                                          <p:attrName>style.visibility</p:attrName>
                                        </p:attrNameLst>
                                      </p:cBhvr>
                                      <p:to>
                                        <p:strVal val="visible"/>
                                      </p:to>
                                    </p:set>
                                    <p:animEffect transition="in" filter="diamond(in)">
                                      <p:cBhvr>
                                        <p:cTn id="11" dur="1000"/>
                                        <p:tgtEl>
                                          <p:spTgt spid="167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utoUpdateAnimBg="0"/>
      <p:bldP spid="167940" grpId="0" autoUpdateAnimBg="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7939" name="Text Box 3"/>
          <p:cNvSpPr txBox="1">
            <a:spLocks noChangeArrowheads="1"/>
          </p:cNvSpPr>
          <p:nvPr/>
        </p:nvSpPr>
        <p:spPr bwMode="auto">
          <a:xfrm>
            <a:off x="1939925" y="1989139"/>
            <a:ext cx="8445500"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实例：</a:t>
            </a:r>
            <a:endParaRPr lang="en-US" altLang="zh-CN" sz="2800"/>
          </a:p>
          <a:p>
            <a:r>
              <a:rPr lang="en-US" altLang="zh-CN" sz="2800"/>
              <a:t> while </a:t>
            </a:r>
            <a:r>
              <a:rPr lang="zh-CN" altLang="en-US" sz="2800"/>
              <a:t>（</a:t>
            </a:r>
            <a:r>
              <a:rPr lang="en-US" altLang="zh-CN" sz="2800"/>
              <a:t>1</a:t>
            </a:r>
            <a:r>
              <a:rPr lang="zh-CN" altLang="en-US" sz="2800"/>
              <a:t>）</a:t>
            </a:r>
          </a:p>
          <a:p>
            <a:r>
              <a:rPr lang="zh-CN" altLang="en-US" sz="2800"/>
              <a:t>       </a:t>
            </a:r>
            <a:r>
              <a:rPr lang="en-US" altLang="zh-CN" sz="2800"/>
              <a:t>{ }</a:t>
            </a:r>
          </a:p>
          <a:p>
            <a:r>
              <a:rPr lang="zh-CN" altLang="en-US" sz="2800"/>
              <a:t>这个语句的作用就是无限循环，一直运行直至关机。</a:t>
            </a:r>
          </a:p>
          <a:p>
            <a:r>
              <a:rPr lang="zh-CN" altLang="en-US" sz="2800"/>
              <a:t>（</a:t>
            </a:r>
            <a:r>
              <a:rPr lang="en-US" altLang="zh-CN" sz="2800"/>
              <a:t>2</a:t>
            </a:r>
            <a:r>
              <a:rPr lang="zh-CN" altLang="en-US" sz="2800"/>
              <a:t>）</a:t>
            </a:r>
            <a:r>
              <a:rPr lang="en-US" altLang="zh-CN" sz="2800"/>
              <a:t>do</a:t>
            </a:r>
            <a:r>
              <a:rPr lang="en-US" altLang="zh-CN" sz="2800">
                <a:latin typeface="宋体" panose="02010600030101010101" pitchFamily="2" charset="-122"/>
              </a:rPr>
              <a:t>…</a:t>
            </a:r>
            <a:r>
              <a:rPr lang="en-US" altLang="zh-CN" sz="2800"/>
              <a:t>while </a:t>
            </a:r>
            <a:r>
              <a:rPr lang="zh-CN" altLang="en-US" sz="2800"/>
              <a:t>语句的一般形式</a:t>
            </a:r>
          </a:p>
          <a:p>
            <a:r>
              <a:rPr lang="en-US" altLang="zh-CN" sz="2800" b="1">
                <a:solidFill>
                  <a:srgbClr val="FF0000"/>
                </a:solidFill>
              </a:rPr>
              <a:t>          do</a:t>
            </a:r>
          </a:p>
          <a:p>
            <a:r>
              <a:rPr lang="en-US" altLang="zh-CN" sz="2800" b="1">
                <a:solidFill>
                  <a:srgbClr val="FF0000"/>
                </a:solidFill>
              </a:rPr>
              <a:t>         {</a:t>
            </a:r>
            <a:r>
              <a:rPr lang="zh-CN" altLang="en-US" sz="2800" b="1">
                <a:solidFill>
                  <a:srgbClr val="FF0000"/>
                </a:solidFill>
              </a:rPr>
              <a:t>语句</a:t>
            </a:r>
            <a:r>
              <a:rPr lang="en-US" altLang="zh-CN" sz="2800" b="1">
                <a:solidFill>
                  <a:srgbClr val="FF0000"/>
                </a:solidFill>
              </a:rPr>
              <a:t>;}       /*</a:t>
            </a:r>
            <a:r>
              <a:rPr lang="zh-CN" altLang="en-US" sz="2800" b="1">
                <a:solidFill>
                  <a:srgbClr val="FF0000"/>
                </a:solidFill>
              </a:rPr>
              <a:t>循环体*</a:t>
            </a:r>
            <a:r>
              <a:rPr lang="en-US" altLang="zh-CN" sz="2800" b="1">
                <a:solidFill>
                  <a:srgbClr val="FF0000"/>
                </a:solidFill>
              </a:rPr>
              <a:t>/</a:t>
            </a:r>
          </a:p>
          <a:p>
            <a:r>
              <a:rPr lang="en-US" altLang="zh-CN" sz="2800" b="1">
                <a:solidFill>
                  <a:srgbClr val="FF0000"/>
                </a:solidFill>
              </a:rPr>
              <a:t>         while (</a:t>
            </a:r>
            <a:r>
              <a:rPr lang="zh-CN" altLang="en-US" sz="2800" b="1">
                <a:solidFill>
                  <a:srgbClr val="FF0000"/>
                </a:solidFill>
              </a:rPr>
              <a:t>表达式</a:t>
            </a:r>
            <a:r>
              <a:rPr lang="en-US" altLang="zh-CN" sz="2800" b="1">
                <a:solidFill>
                  <a:srgbClr val="FF0000"/>
                </a:solidFill>
              </a:rPr>
              <a:t>);</a:t>
            </a:r>
          </a:p>
        </p:txBody>
      </p:sp>
      <p:sp>
        <p:nvSpPr>
          <p:cNvPr id="168964" name="Text Box 2"/>
          <p:cNvSpPr txBox="1">
            <a:spLocks noChangeArrowheads="1"/>
          </p:cNvSpPr>
          <p:nvPr/>
        </p:nvSpPr>
        <p:spPr bwMode="auto">
          <a:xfrm>
            <a:off x="57356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217530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8962"/>
                                        </p:tgtEl>
                                        <p:attrNameLst>
                                          <p:attrName>style.visibility</p:attrName>
                                        </p:attrNameLst>
                                      </p:cBhvr>
                                      <p:to>
                                        <p:strVal val="visible"/>
                                      </p:to>
                                    </p:set>
                                    <p:animEffect transition="in" filter="diamond(in)">
                                      <p:cBhvr>
                                        <p:cTn id="7" dur="1000"/>
                                        <p:tgtEl>
                                          <p:spTgt spid="16896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8964"/>
                                        </p:tgtEl>
                                        <p:attrNameLst>
                                          <p:attrName>style.visibility</p:attrName>
                                        </p:attrNameLst>
                                      </p:cBhvr>
                                      <p:to>
                                        <p:strVal val="visible"/>
                                      </p:to>
                                    </p:set>
                                    <p:animEffect transition="in" filter="diamond(in)">
                                      <p:cBhvr>
                                        <p:cTn id="11" dur="1000"/>
                                        <p:tgtEl>
                                          <p:spTgt spid="16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2" grpId="0" autoUpdateAnimBg="0"/>
      <p:bldP spid="168964" grpId="0" autoUpdateAnimBg="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8963" name="Text Box 3"/>
          <p:cNvSpPr txBox="1">
            <a:spLocks noChangeArrowheads="1"/>
          </p:cNvSpPr>
          <p:nvPr/>
        </p:nvSpPr>
        <p:spPr bwMode="auto">
          <a:xfrm>
            <a:off x="1912938" y="2133600"/>
            <a:ext cx="84455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do</a:t>
            </a:r>
            <a:r>
              <a:rPr lang="en-US" altLang="zh-CN" sz="2800">
                <a:latin typeface="宋体" panose="02010600030101010101" pitchFamily="2" charset="-122"/>
              </a:rPr>
              <a:t>…</a:t>
            </a:r>
            <a:r>
              <a:rPr lang="en-US" altLang="zh-CN" sz="2800"/>
              <a:t>while </a:t>
            </a:r>
            <a:r>
              <a:rPr lang="zh-CN" altLang="en-US" sz="2800"/>
              <a:t>循环语句的执行过程如下：首先执行循环体语句一次，再判断表达式的值。如果表达式的值为真（非</a:t>
            </a:r>
            <a:r>
              <a:rPr lang="en-US" altLang="zh-CN" sz="2800"/>
              <a:t>0</a:t>
            </a:r>
            <a:r>
              <a:rPr lang="zh-CN" altLang="en-US" sz="2800"/>
              <a:t>值），则重复执行循环体语句，直到表达式的值变为假（</a:t>
            </a:r>
            <a:r>
              <a:rPr lang="en-US" altLang="zh-CN" sz="2800"/>
              <a:t>0</a:t>
            </a:r>
            <a:r>
              <a:rPr lang="zh-CN" altLang="en-US" sz="2800"/>
              <a:t>值）时循环结束。对于这种结构，在任何条件下，循环体语句至少会被执行一次。</a:t>
            </a:r>
            <a:endParaRPr lang="en-US" altLang="zh-CN" sz="2800"/>
          </a:p>
          <a:p>
            <a:r>
              <a:rPr lang="zh-CN" altLang="en-US" sz="2800"/>
              <a:t>注意：</a:t>
            </a:r>
            <a:endParaRPr lang="en-US" altLang="zh-CN" sz="2800"/>
          </a:p>
          <a:p>
            <a:r>
              <a:rPr lang="zh-CN" altLang="en-US" sz="2800"/>
              <a:t>●</a:t>
            </a:r>
            <a:r>
              <a:rPr lang="en-US" altLang="zh-CN" sz="2800"/>
              <a:t>do</a:t>
            </a:r>
            <a:r>
              <a:rPr lang="zh-CN" altLang="en-US" sz="2800"/>
              <a:t>是</a:t>
            </a:r>
            <a:r>
              <a:rPr lang="en-US" altLang="zh-CN" sz="2800"/>
              <a:t>C</a:t>
            </a:r>
            <a:r>
              <a:rPr lang="zh-CN" altLang="en-US" sz="2800"/>
              <a:t>语言关键字，必须和</a:t>
            </a:r>
            <a:r>
              <a:rPr lang="en-US" altLang="zh-CN" sz="2800"/>
              <a:t>while</a:t>
            </a:r>
            <a:r>
              <a:rPr lang="zh-CN" altLang="en-US" sz="2800"/>
              <a:t>联合使用；</a:t>
            </a:r>
            <a:endParaRPr lang="en-US" altLang="zh-CN" sz="2800"/>
          </a:p>
          <a:p>
            <a:r>
              <a:rPr lang="zh-CN" altLang="en-US" sz="2800"/>
              <a:t>●</a:t>
            </a:r>
            <a:r>
              <a:rPr lang="en-US" altLang="zh-CN" sz="2800"/>
              <a:t> while(</a:t>
            </a:r>
            <a:r>
              <a:rPr lang="zh-CN" altLang="en-US" sz="2800"/>
              <a:t>表达式</a:t>
            </a:r>
            <a:r>
              <a:rPr lang="en-US" altLang="zh-CN" sz="2800"/>
              <a:t>)</a:t>
            </a:r>
            <a:r>
              <a:rPr lang="zh-CN" altLang="en-US" sz="2800"/>
              <a:t>后的分号“</a:t>
            </a:r>
            <a:r>
              <a:rPr lang="en-US" altLang="zh-CN" sz="2800"/>
              <a:t>;</a:t>
            </a:r>
            <a:r>
              <a:rPr lang="zh-CN" altLang="en-US" sz="2800"/>
              <a:t>”不能少，它表示整个循环语句的结束。</a:t>
            </a:r>
            <a:endParaRPr lang="en-US" altLang="zh-CN" sz="2800"/>
          </a:p>
          <a:p>
            <a:r>
              <a:rPr lang="zh-CN" altLang="en-US" sz="2800"/>
              <a:t>实例：用</a:t>
            </a:r>
            <a:r>
              <a:rPr lang="en-US" altLang="zh-CN" sz="2800"/>
              <a:t>do</a:t>
            </a:r>
            <a:r>
              <a:rPr lang="en-US" altLang="zh-CN" sz="2800">
                <a:latin typeface="宋体" panose="02010600030101010101" pitchFamily="2" charset="-122"/>
              </a:rPr>
              <a:t>…</a:t>
            </a:r>
            <a:r>
              <a:rPr lang="en-US" altLang="zh-CN" sz="2800"/>
              <a:t>while</a:t>
            </a:r>
            <a:r>
              <a:rPr lang="zh-CN" altLang="en-US" sz="2800"/>
              <a:t>求</a:t>
            </a:r>
            <a:r>
              <a:rPr lang="en-US" altLang="zh-CN" sz="2800"/>
              <a:t>1</a:t>
            </a:r>
            <a:r>
              <a:rPr lang="zh-CN" altLang="en-US" sz="2800"/>
              <a:t>到</a:t>
            </a:r>
            <a:r>
              <a:rPr lang="en-US" altLang="zh-CN" sz="2800"/>
              <a:t>10</a:t>
            </a:r>
            <a:r>
              <a:rPr lang="zh-CN" altLang="en-US" sz="2800"/>
              <a:t>的和，程序如下：</a:t>
            </a:r>
            <a:endParaRPr lang="en-US" altLang="zh-CN" sz="2800"/>
          </a:p>
        </p:txBody>
      </p:sp>
      <p:sp>
        <p:nvSpPr>
          <p:cNvPr id="169988" name="Text Box 2"/>
          <p:cNvSpPr txBox="1">
            <a:spLocks noChangeArrowheads="1"/>
          </p:cNvSpPr>
          <p:nvPr/>
        </p:nvSpPr>
        <p:spPr bwMode="auto">
          <a:xfrm>
            <a:off x="57356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2384763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9986"/>
                                        </p:tgtEl>
                                        <p:attrNameLst>
                                          <p:attrName>style.visibility</p:attrName>
                                        </p:attrNameLst>
                                      </p:cBhvr>
                                      <p:to>
                                        <p:strVal val="visible"/>
                                      </p:to>
                                    </p:set>
                                    <p:animEffect transition="in" filter="diamond(in)">
                                      <p:cBhvr>
                                        <p:cTn id="7" dur="1000"/>
                                        <p:tgtEl>
                                          <p:spTgt spid="16998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69988"/>
                                        </p:tgtEl>
                                        <p:attrNameLst>
                                          <p:attrName>style.visibility</p:attrName>
                                        </p:attrNameLst>
                                      </p:cBhvr>
                                      <p:to>
                                        <p:strVal val="visible"/>
                                      </p:to>
                                    </p:set>
                                    <p:animEffect transition="in" filter="diamond(in)">
                                      <p:cBhvr>
                                        <p:cTn id="11" dur="1000"/>
                                        <p:tgtEl>
                                          <p:spTgt spid="169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6" grpId="0" autoUpdateAnimBg="0"/>
      <p:bldP spid="169988" grpId="0" autoUpdateAnimBg="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69987" name="Text Box 3"/>
          <p:cNvSpPr txBox="1">
            <a:spLocks noChangeArrowheads="1"/>
          </p:cNvSpPr>
          <p:nvPr/>
        </p:nvSpPr>
        <p:spPr bwMode="auto">
          <a:xfrm>
            <a:off x="1731963" y="2133600"/>
            <a:ext cx="8655050" cy="415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void main(void) </a:t>
            </a:r>
          </a:p>
          <a:p>
            <a:r>
              <a:rPr lang="en-US" altLang="zh-CN" sz="2400"/>
              <a:t>{</a:t>
            </a:r>
          </a:p>
          <a:p>
            <a:r>
              <a:rPr lang="en-US" altLang="zh-CN" sz="2400"/>
              <a:t>   unsigned char i,sum ;</a:t>
            </a:r>
          </a:p>
          <a:p>
            <a:r>
              <a:rPr lang="en-US" altLang="zh-CN" sz="2400"/>
              <a:t>   sum=0;</a:t>
            </a:r>
          </a:p>
          <a:p>
            <a:r>
              <a:rPr lang="en-US" altLang="zh-CN" sz="2400"/>
              <a:t>   i=1;</a:t>
            </a:r>
          </a:p>
          <a:p>
            <a:r>
              <a:rPr lang="en-US" altLang="zh-CN" sz="2400"/>
              <a:t>   do{</a:t>
            </a:r>
          </a:p>
          <a:p>
            <a:r>
              <a:rPr lang="en-US" altLang="zh-CN" sz="2400"/>
              <a:t>         sum=sum+i ; /*</a:t>
            </a:r>
            <a:r>
              <a:rPr lang="zh-CN" altLang="en-US" sz="2400"/>
              <a:t>注意</a:t>
            </a:r>
            <a:r>
              <a:rPr lang="en-US" altLang="zh-CN" sz="2400"/>
              <a:t>{ } </a:t>
            </a:r>
            <a:r>
              <a:rPr lang="zh-CN" altLang="en-US" sz="2400"/>
              <a:t>不能省，否则跳不出循环体</a:t>
            </a:r>
            <a:r>
              <a:rPr lang="en-US" altLang="zh-CN" sz="2400"/>
              <a:t>*/      </a:t>
            </a:r>
          </a:p>
          <a:p>
            <a:r>
              <a:rPr lang="en-US" altLang="zh-CN" sz="2400"/>
              <a:t>         i++;</a:t>
            </a:r>
          </a:p>
          <a:p>
            <a:r>
              <a:rPr lang="en-US" altLang="zh-CN" sz="2400"/>
              <a:t>       } while(i</a:t>
            </a:r>
            <a:r>
              <a:rPr lang="zh-CN" altLang="en-US" sz="2400">
                <a:latin typeface="宋体" panose="02010600030101010101" pitchFamily="2" charset="-122"/>
              </a:rPr>
              <a:t>＜</a:t>
            </a:r>
            <a:r>
              <a:rPr lang="en-US" altLang="zh-CN" sz="2400">
                <a:latin typeface="宋体" panose="02010600030101010101" pitchFamily="2" charset="-122"/>
              </a:rPr>
              <a:t>=10</a:t>
            </a:r>
            <a:r>
              <a:rPr lang="en-US" altLang="zh-CN" sz="2400"/>
              <a:t>);//</a:t>
            </a:r>
            <a:r>
              <a:rPr lang="zh-CN" altLang="en-US" sz="2400"/>
              <a:t>分号“</a:t>
            </a:r>
            <a:r>
              <a:rPr lang="en-US" altLang="zh-CN" sz="2400"/>
              <a:t>;</a:t>
            </a:r>
            <a:r>
              <a:rPr lang="zh-CN" altLang="en-US" sz="2400"/>
              <a:t>”不能少</a:t>
            </a:r>
            <a:endParaRPr lang="en-US" altLang="zh-CN" sz="2400"/>
          </a:p>
          <a:p>
            <a:r>
              <a:rPr lang="en-US" altLang="zh-CN" sz="2400"/>
              <a:t>    P0=sum;//</a:t>
            </a:r>
            <a:r>
              <a:rPr lang="zh-CN" altLang="en-US" sz="2400"/>
              <a:t>将结果送</a:t>
            </a:r>
            <a:r>
              <a:rPr lang="en-US" altLang="zh-CN" sz="2400"/>
              <a:t>P0</a:t>
            </a:r>
            <a:r>
              <a:rPr lang="zh-CN" altLang="en-US" sz="2400"/>
              <a:t>口显示</a:t>
            </a:r>
            <a:endParaRPr lang="en-US" altLang="zh-CN" sz="2400"/>
          </a:p>
          <a:p>
            <a:r>
              <a:rPr lang="en-US" altLang="zh-CN" sz="2400"/>
              <a:t>}</a:t>
            </a:r>
          </a:p>
        </p:txBody>
      </p:sp>
      <p:sp>
        <p:nvSpPr>
          <p:cNvPr id="171012" name="Text Box 2"/>
          <p:cNvSpPr txBox="1">
            <a:spLocks noChangeArrowheads="1"/>
          </p:cNvSpPr>
          <p:nvPr/>
        </p:nvSpPr>
        <p:spPr bwMode="auto">
          <a:xfrm>
            <a:off x="57356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3328561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1010"/>
                                        </p:tgtEl>
                                        <p:attrNameLst>
                                          <p:attrName>style.visibility</p:attrName>
                                        </p:attrNameLst>
                                      </p:cBhvr>
                                      <p:to>
                                        <p:strVal val="visible"/>
                                      </p:to>
                                    </p:set>
                                    <p:animEffect transition="in" filter="diamond(in)">
                                      <p:cBhvr>
                                        <p:cTn id="7" dur="1000"/>
                                        <p:tgtEl>
                                          <p:spTgt spid="17101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71012"/>
                                        </p:tgtEl>
                                        <p:attrNameLst>
                                          <p:attrName>style.visibility</p:attrName>
                                        </p:attrNameLst>
                                      </p:cBhvr>
                                      <p:to>
                                        <p:strVal val="visible"/>
                                      </p:to>
                                    </p:set>
                                    <p:animEffect transition="in" filter="diamond(in)">
                                      <p:cBhvr>
                                        <p:cTn id="11" dur="1000"/>
                                        <p:tgtEl>
                                          <p:spTgt spid="171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autoUpdateAnimBg="0"/>
      <p:bldP spid="171012" grpId="0" autoUpdateAnimBg="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71011" name="Text Box 3"/>
          <p:cNvSpPr txBox="1">
            <a:spLocks noChangeArrowheads="1"/>
          </p:cNvSpPr>
          <p:nvPr/>
        </p:nvSpPr>
        <p:spPr bwMode="auto">
          <a:xfrm>
            <a:off x="1703388" y="2025650"/>
            <a:ext cx="865505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a:t>
            </a:r>
            <a:r>
              <a:rPr lang="en-US" altLang="zh-CN" sz="2800"/>
              <a:t>for </a:t>
            </a:r>
            <a:r>
              <a:rPr lang="zh-CN" altLang="en-US" sz="2800"/>
              <a:t>语句的一般形式</a:t>
            </a:r>
          </a:p>
          <a:p>
            <a:r>
              <a:rPr lang="en-US" altLang="zh-CN" sz="2800"/>
              <a:t>        for (</a:t>
            </a:r>
            <a:r>
              <a:rPr lang="zh-CN" altLang="en-US" sz="2800"/>
              <a:t>初始化表达式</a:t>
            </a:r>
            <a:r>
              <a:rPr lang="en-US" altLang="zh-CN" sz="2800"/>
              <a:t>;</a:t>
            </a:r>
            <a:r>
              <a:rPr lang="zh-CN" altLang="en-US" sz="2800"/>
              <a:t>条件表达式</a:t>
            </a:r>
            <a:r>
              <a:rPr lang="en-US" altLang="zh-CN" sz="2800"/>
              <a:t>;</a:t>
            </a:r>
            <a:r>
              <a:rPr lang="zh-CN" altLang="en-US" sz="2800"/>
              <a:t>增量表达式</a:t>
            </a:r>
            <a:r>
              <a:rPr lang="en-US" altLang="zh-CN" sz="2800"/>
              <a:t>)</a:t>
            </a:r>
          </a:p>
          <a:p>
            <a:r>
              <a:rPr lang="en-US" altLang="zh-CN" sz="2800"/>
              <a:t>             {</a:t>
            </a:r>
            <a:r>
              <a:rPr lang="zh-CN" altLang="en-US" sz="2800"/>
              <a:t>语句</a:t>
            </a:r>
            <a:r>
              <a:rPr lang="en-US" altLang="zh-CN" sz="2800"/>
              <a:t>;}         /*</a:t>
            </a:r>
            <a:r>
              <a:rPr lang="zh-CN" altLang="en-US" sz="2800"/>
              <a:t>循环体*</a:t>
            </a:r>
            <a:r>
              <a:rPr lang="en-US" altLang="zh-CN" sz="2800"/>
              <a:t>/</a:t>
            </a:r>
          </a:p>
          <a:p>
            <a:r>
              <a:rPr lang="en-US" altLang="zh-CN" sz="2800"/>
              <a:t>       for</a:t>
            </a:r>
            <a:r>
              <a:rPr lang="zh-CN" altLang="en-US" sz="2800"/>
              <a:t>循环语句结构可使程序按指定的次数重复执行一个语句或一组语句。</a:t>
            </a:r>
            <a:r>
              <a:rPr lang="en-US" altLang="zh-CN" sz="2800"/>
              <a:t> for</a:t>
            </a:r>
            <a:r>
              <a:rPr lang="zh-CN" altLang="en-US" sz="2800"/>
              <a:t>循环语句的执行过程如下：</a:t>
            </a:r>
            <a:endParaRPr lang="en-US" altLang="zh-CN" sz="2800"/>
          </a:p>
          <a:p>
            <a:r>
              <a:rPr lang="en-US" altLang="zh-CN" sz="2800"/>
              <a:t> ●</a:t>
            </a:r>
            <a:r>
              <a:rPr lang="zh-CN" altLang="en-US" sz="2800"/>
              <a:t>初始化表达式；</a:t>
            </a:r>
            <a:endParaRPr lang="en-US" altLang="zh-CN" sz="2800"/>
          </a:p>
          <a:p>
            <a:r>
              <a:rPr lang="en-US" altLang="zh-CN" sz="2800"/>
              <a:t> ●</a:t>
            </a:r>
            <a:r>
              <a:rPr lang="zh-CN" altLang="en-US" sz="2800"/>
              <a:t>求解条件表达式。若其值为“真”，则执行</a:t>
            </a:r>
            <a:r>
              <a:rPr lang="en-US" altLang="zh-CN" sz="2800"/>
              <a:t>for</a:t>
            </a:r>
            <a:r>
              <a:rPr lang="zh-CN" altLang="en-US" sz="2800"/>
              <a:t>后面的语句；如果其值为“假”，那么跳过</a:t>
            </a:r>
            <a:r>
              <a:rPr lang="en-US" altLang="zh-CN" sz="2800"/>
              <a:t>for</a:t>
            </a:r>
            <a:r>
              <a:rPr lang="zh-CN" altLang="en-US" sz="2800"/>
              <a:t>循环语句；</a:t>
            </a:r>
            <a:endParaRPr lang="en-US" altLang="zh-CN" sz="2800"/>
          </a:p>
          <a:p>
            <a:r>
              <a:rPr lang="en-US" altLang="zh-CN" sz="2800"/>
              <a:t>●</a:t>
            </a:r>
            <a:r>
              <a:rPr lang="zh-CN" altLang="en-US" sz="2800"/>
              <a:t>若条件表达式为“真”，则执行指定的语句后，执行增量表达式；</a:t>
            </a:r>
            <a:endParaRPr lang="en-US" altLang="zh-CN" sz="2800"/>
          </a:p>
          <a:p>
            <a:r>
              <a:rPr lang="en-US" altLang="zh-CN" sz="2800"/>
              <a:t>●</a:t>
            </a:r>
            <a:r>
              <a:rPr lang="zh-CN" altLang="en-US" sz="2800"/>
              <a:t>执行</a:t>
            </a:r>
            <a:r>
              <a:rPr lang="en-US" altLang="zh-CN" sz="2800"/>
              <a:t>for</a:t>
            </a:r>
            <a:r>
              <a:rPr lang="zh-CN" altLang="en-US" sz="2800"/>
              <a:t>后面的语句。</a:t>
            </a:r>
          </a:p>
        </p:txBody>
      </p:sp>
      <p:sp>
        <p:nvSpPr>
          <p:cNvPr id="172036" name="Text Box 2"/>
          <p:cNvSpPr txBox="1">
            <a:spLocks noChangeArrowheads="1"/>
          </p:cNvSpPr>
          <p:nvPr/>
        </p:nvSpPr>
        <p:spPr bwMode="auto">
          <a:xfrm>
            <a:off x="5880101" y="1682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732830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2034"/>
                                        </p:tgtEl>
                                        <p:attrNameLst>
                                          <p:attrName>style.visibility</p:attrName>
                                        </p:attrNameLst>
                                      </p:cBhvr>
                                      <p:to>
                                        <p:strVal val="visible"/>
                                      </p:to>
                                    </p:set>
                                    <p:animEffect transition="in" filter="diamond(in)">
                                      <p:cBhvr>
                                        <p:cTn id="7" dur="1000"/>
                                        <p:tgtEl>
                                          <p:spTgt spid="17203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72036"/>
                                        </p:tgtEl>
                                        <p:attrNameLst>
                                          <p:attrName>style.visibility</p:attrName>
                                        </p:attrNameLst>
                                      </p:cBhvr>
                                      <p:to>
                                        <p:strVal val="visible"/>
                                      </p:to>
                                    </p:set>
                                    <p:animEffect transition="in" filter="diamond(in)">
                                      <p:cBhvr>
                                        <p:cTn id="11" dur="1000"/>
                                        <p:tgtEl>
                                          <p:spTgt spid="17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autoUpdateAnimBg="0"/>
      <p:bldP spid="172036" grpId="0" autoUpdateAnimBg="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72035" name="Text Box 3"/>
          <p:cNvSpPr txBox="1">
            <a:spLocks noChangeArrowheads="1"/>
          </p:cNvSpPr>
          <p:nvPr/>
        </p:nvSpPr>
        <p:spPr bwMode="auto">
          <a:xfrm>
            <a:off x="1703388" y="2636839"/>
            <a:ext cx="8655050"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zh-CN" altLang="en-US" sz="2800"/>
              <a:t>实例：用</a:t>
            </a:r>
            <a:r>
              <a:rPr lang="en-US" altLang="zh-CN" sz="2800"/>
              <a:t>for</a:t>
            </a:r>
            <a:r>
              <a:rPr lang="zh-CN" altLang="en-US" sz="2800"/>
              <a:t>循环语句求</a:t>
            </a:r>
            <a:r>
              <a:rPr lang="en-US" altLang="zh-CN" sz="2800"/>
              <a:t>1</a:t>
            </a:r>
            <a:r>
              <a:rPr lang="zh-CN" altLang="en-US" sz="2800"/>
              <a:t>到</a:t>
            </a:r>
            <a:r>
              <a:rPr lang="en-US" altLang="zh-CN" sz="2800"/>
              <a:t>10</a:t>
            </a:r>
            <a:r>
              <a:rPr lang="zh-CN" altLang="en-US" sz="2800"/>
              <a:t>的和，程序如下：</a:t>
            </a:r>
            <a:endParaRPr lang="en-US" altLang="zh-CN" sz="2800"/>
          </a:p>
          <a:p>
            <a:r>
              <a:rPr lang="en-US" altLang="zh-CN" sz="2800"/>
              <a:t>void main(void) </a:t>
            </a:r>
          </a:p>
          <a:p>
            <a:r>
              <a:rPr lang="en-US" altLang="zh-CN" sz="2800"/>
              <a:t>{</a:t>
            </a:r>
          </a:p>
          <a:p>
            <a:r>
              <a:rPr lang="en-US" altLang="zh-CN" sz="2800"/>
              <a:t>   unsigned char i,sum ;</a:t>
            </a:r>
          </a:p>
          <a:p>
            <a:r>
              <a:rPr lang="en-US" altLang="zh-CN" sz="2800"/>
              <a:t>   sum=0;</a:t>
            </a:r>
          </a:p>
          <a:p>
            <a:r>
              <a:rPr lang="en-US" altLang="zh-CN" sz="2800"/>
              <a:t>   for(i=1;i</a:t>
            </a:r>
            <a:r>
              <a:rPr lang="zh-CN" altLang="en-US" sz="2800">
                <a:latin typeface="宋体" panose="02010600030101010101" pitchFamily="2" charset="-122"/>
              </a:rPr>
              <a:t>＜</a:t>
            </a:r>
            <a:r>
              <a:rPr lang="en-US" altLang="zh-CN" sz="2800">
                <a:latin typeface="宋体" panose="02010600030101010101" pitchFamily="2" charset="-122"/>
              </a:rPr>
              <a:t>=10;i++)</a:t>
            </a:r>
            <a:endParaRPr lang="en-US" altLang="zh-CN" sz="2800"/>
          </a:p>
          <a:p>
            <a:r>
              <a:rPr lang="en-US" altLang="zh-CN" sz="2800"/>
              <a:t>      sum=sum+i ;      </a:t>
            </a:r>
          </a:p>
          <a:p>
            <a:r>
              <a:rPr lang="en-US" altLang="zh-CN" sz="2800"/>
              <a:t>      P0=sum;//</a:t>
            </a:r>
            <a:r>
              <a:rPr lang="zh-CN" altLang="en-US" sz="2800"/>
              <a:t>将结果送</a:t>
            </a:r>
            <a:r>
              <a:rPr lang="en-US" altLang="zh-CN" sz="2800"/>
              <a:t>P0</a:t>
            </a:r>
            <a:r>
              <a:rPr lang="zh-CN" altLang="en-US" sz="2800"/>
              <a:t>口显示</a:t>
            </a:r>
            <a:endParaRPr lang="en-US" altLang="zh-CN" sz="2800"/>
          </a:p>
          <a:p>
            <a:r>
              <a:rPr lang="en-US" altLang="zh-CN" sz="2800"/>
              <a:t>}</a:t>
            </a:r>
          </a:p>
        </p:txBody>
      </p:sp>
      <p:sp>
        <p:nvSpPr>
          <p:cNvPr id="173060" name="Text Box 2"/>
          <p:cNvSpPr txBox="1">
            <a:spLocks noChangeArrowheads="1"/>
          </p:cNvSpPr>
          <p:nvPr/>
        </p:nvSpPr>
        <p:spPr bwMode="auto">
          <a:xfrm>
            <a:off x="5735639"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20821886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3058"/>
                                        </p:tgtEl>
                                        <p:attrNameLst>
                                          <p:attrName>style.visibility</p:attrName>
                                        </p:attrNameLst>
                                      </p:cBhvr>
                                      <p:to>
                                        <p:strVal val="visible"/>
                                      </p:to>
                                    </p:set>
                                    <p:animEffect transition="in" filter="diamond(in)">
                                      <p:cBhvr>
                                        <p:cTn id="7" dur="1000"/>
                                        <p:tgtEl>
                                          <p:spTgt spid="17305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73060"/>
                                        </p:tgtEl>
                                        <p:attrNameLst>
                                          <p:attrName>style.visibility</p:attrName>
                                        </p:attrNameLst>
                                      </p:cBhvr>
                                      <p:to>
                                        <p:strVal val="visible"/>
                                      </p:to>
                                    </p:set>
                                    <p:animEffect transition="in" filter="diamond(in)">
                                      <p:cBhvr>
                                        <p:cTn id="11" dur="1000"/>
                                        <p:tgtEl>
                                          <p:spTgt spid="173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autoUpdateAnimBg="0"/>
      <p:bldP spid="17306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6046789" y="2270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6387" name="Text Box 3"/>
          <p:cNvSpPr txBox="1">
            <a:spLocks noChangeArrowheads="1"/>
          </p:cNvSpPr>
          <p:nvPr/>
        </p:nvSpPr>
        <p:spPr bwMode="auto">
          <a:xfrm>
            <a:off x="1774826" y="2205039"/>
            <a:ext cx="85883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注意：</a:t>
            </a:r>
          </a:p>
          <a:p>
            <a:r>
              <a:rPr lang="zh-CN" altLang="en-US" sz="2800"/>
              <a:t>●每个变量必须先说明后引用</a:t>
            </a:r>
            <a:r>
              <a:rPr lang="en-US" altLang="zh-CN" sz="2800"/>
              <a:t>,</a:t>
            </a:r>
            <a:r>
              <a:rPr lang="zh-CN" altLang="en-US" sz="2800"/>
              <a:t>变量名英文大小写是有差别的。</a:t>
            </a:r>
          </a:p>
          <a:p>
            <a:r>
              <a:rPr lang="zh-CN" altLang="en-US" sz="2800"/>
              <a:t>●预处理指令是以</a:t>
            </a:r>
            <a:r>
              <a:rPr lang="en-US" altLang="zh-CN" sz="2800"/>
              <a:t>#</a:t>
            </a:r>
            <a:r>
              <a:rPr lang="zh-CN" altLang="en-US" sz="2800"/>
              <a:t>号开头的代码行。</a:t>
            </a:r>
            <a:r>
              <a:rPr lang="en-US" altLang="zh-CN" sz="2800"/>
              <a:t>#</a:t>
            </a:r>
            <a:r>
              <a:rPr lang="zh-CN" altLang="en-US" sz="2800"/>
              <a:t>号必须是该行除了任何空白字符外的第一个字符。</a:t>
            </a:r>
            <a:r>
              <a:rPr lang="en-US" altLang="zh-CN" sz="2800"/>
              <a:t>#</a:t>
            </a:r>
            <a:r>
              <a:rPr lang="zh-CN" altLang="en-US" sz="2800"/>
              <a:t>后是指令关键字，在关键字和</a:t>
            </a:r>
            <a:r>
              <a:rPr lang="en-US" altLang="zh-CN" sz="2800"/>
              <a:t>#</a:t>
            </a:r>
            <a:r>
              <a:rPr lang="zh-CN" altLang="en-US" sz="2800"/>
              <a:t>号之间允许存在任意个数的空白字符。整行语句构成了一条预处理指令，该指令将在编译器进行编译之前对源代码做某些转换。</a:t>
            </a:r>
          </a:p>
          <a:p>
            <a:r>
              <a:rPr lang="zh-CN" altLang="en-US" sz="2800"/>
              <a:t>  </a:t>
            </a:r>
          </a:p>
        </p:txBody>
      </p:sp>
    </p:spTree>
    <p:extLst>
      <p:ext uri="{BB962C8B-B14F-4D97-AF65-F5344CB8AC3E}">
        <p14:creationId xmlns:p14="http://schemas.microsoft.com/office/powerpoint/2010/main" val="24984122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diamond(in)">
                                      <p:cBhvr>
                                        <p:cTn id="7"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173059" name="Text Box 3"/>
          <p:cNvSpPr txBox="1">
            <a:spLocks noChangeArrowheads="1"/>
          </p:cNvSpPr>
          <p:nvPr/>
        </p:nvSpPr>
        <p:spPr bwMode="auto">
          <a:xfrm>
            <a:off x="1703388" y="2636839"/>
            <a:ext cx="865505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zh-CN" altLang="en-US" sz="2800"/>
              <a:t>小结：</a:t>
            </a:r>
            <a:endParaRPr lang="en-US" altLang="zh-CN" sz="2800"/>
          </a:p>
          <a:p>
            <a:r>
              <a:rPr lang="zh-CN" altLang="en-US" sz="2800"/>
              <a:t>（</a:t>
            </a:r>
            <a:r>
              <a:rPr lang="en-US" altLang="zh-CN" sz="2800"/>
              <a:t>1</a:t>
            </a:r>
            <a:r>
              <a:rPr lang="zh-CN" altLang="en-US" sz="2800"/>
              <a:t>）</a:t>
            </a:r>
            <a:r>
              <a:rPr lang="en-US" altLang="zh-CN" sz="2800"/>
              <a:t>C51</a:t>
            </a:r>
            <a:r>
              <a:rPr lang="zh-CN" altLang="en-US" sz="2800"/>
              <a:t>的顺序结构； </a:t>
            </a:r>
          </a:p>
          <a:p>
            <a:r>
              <a:rPr lang="zh-CN" altLang="en-US" sz="2800"/>
              <a:t>（</a:t>
            </a:r>
            <a:r>
              <a:rPr lang="en-US" altLang="zh-CN" sz="2800"/>
              <a:t>2</a:t>
            </a:r>
            <a:r>
              <a:rPr lang="zh-CN" altLang="en-US" sz="2800"/>
              <a:t>）</a:t>
            </a:r>
            <a:r>
              <a:rPr lang="en-US" altLang="zh-CN" sz="2800"/>
              <a:t>C51</a:t>
            </a:r>
            <a:r>
              <a:rPr lang="zh-CN" altLang="en-US" sz="2800"/>
              <a:t>的选择结构；</a:t>
            </a:r>
          </a:p>
          <a:p>
            <a:r>
              <a:rPr lang="zh-CN" altLang="en-US" sz="2800"/>
              <a:t>（</a:t>
            </a:r>
            <a:r>
              <a:rPr lang="en-US" altLang="zh-CN" sz="2800"/>
              <a:t>3</a:t>
            </a:r>
            <a:r>
              <a:rPr lang="zh-CN" altLang="en-US" sz="2800"/>
              <a:t>）</a:t>
            </a:r>
            <a:r>
              <a:rPr lang="en-US" altLang="zh-CN" sz="2800"/>
              <a:t>C51</a:t>
            </a:r>
            <a:r>
              <a:rPr lang="zh-CN" altLang="en-US" sz="2800"/>
              <a:t>的循环结构。</a:t>
            </a:r>
            <a:endParaRPr lang="en-US" altLang="zh-CN" sz="2800"/>
          </a:p>
          <a:p>
            <a:endParaRPr lang="en-US" altLang="zh-CN" sz="2800"/>
          </a:p>
          <a:p>
            <a:r>
              <a:rPr lang="zh-CN" altLang="en-US" sz="2800" b="1"/>
              <a:t>课后练习</a:t>
            </a:r>
            <a:r>
              <a:rPr lang="en-US" altLang="zh-CN" sz="2800" b="1"/>
              <a:t> 22</a:t>
            </a:r>
            <a:r>
              <a:rPr lang="zh-CN" altLang="en-US" sz="2800" b="1"/>
              <a:t>、</a:t>
            </a:r>
            <a:r>
              <a:rPr lang="en-US" altLang="zh-CN" sz="2800" b="1"/>
              <a:t>23</a:t>
            </a:r>
            <a:r>
              <a:rPr lang="zh-CN" altLang="en-US" sz="2800" b="1"/>
              <a:t>、</a:t>
            </a:r>
            <a:r>
              <a:rPr lang="en-US" altLang="zh-CN" sz="2800" b="1"/>
              <a:t>24</a:t>
            </a:r>
            <a:r>
              <a:rPr lang="zh-CN" altLang="en-US" sz="2800" b="1"/>
              <a:t>、</a:t>
            </a:r>
            <a:r>
              <a:rPr lang="en-US" altLang="zh-CN" sz="2800" b="1"/>
              <a:t>25</a:t>
            </a:r>
          </a:p>
          <a:p>
            <a:endParaRPr lang="en-US" altLang="zh-CN" sz="2800"/>
          </a:p>
        </p:txBody>
      </p:sp>
      <p:sp>
        <p:nvSpPr>
          <p:cNvPr id="174084" name="Text Box 2"/>
          <p:cNvSpPr txBox="1">
            <a:spLocks noChangeArrowheads="1"/>
          </p:cNvSpPr>
          <p:nvPr/>
        </p:nvSpPr>
        <p:spPr bwMode="auto">
          <a:xfrm>
            <a:off x="5735639"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3.4.5</a:t>
            </a:r>
            <a:r>
              <a:rPr lang="zh-CN" altLang="en-US" sz="2800" b="1"/>
              <a:t>任务</a:t>
            </a:r>
            <a:r>
              <a:rPr lang="en-US" altLang="zh-CN" sz="2800" b="1"/>
              <a:t>12-5</a:t>
            </a:r>
            <a:r>
              <a:rPr lang="zh-CN" altLang="en-US" sz="2800" b="1"/>
              <a:t>：相关知识</a:t>
            </a:r>
          </a:p>
          <a:p>
            <a:endParaRPr lang="en-US" altLang="zh-CN" sz="2800"/>
          </a:p>
        </p:txBody>
      </p:sp>
    </p:spTree>
    <p:extLst>
      <p:ext uri="{BB962C8B-B14F-4D97-AF65-F5344CB8AC3E}">
        <p14:creationId xmlns:p14="http://schemas.microsoft.com/office/powerpoint/2010/main" val="14315896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4082"/>
                                        </p:tgtEl>
                                        <p:attrNameLst>
                                          <p:attrName>style.visibility</p:attrName>
                                        </p:attrNameLst>
                                      </p:cBhvr>
                                      <p:to>
                                        <p:strVal val="visible"/>
                                      </p:to>
                                    </p:set>
                                    <p:animEffect transition="in" filter="diamond(in)">
                                      <p:cBhvr>
                                        <p:cTn id="7" dur="1000"/>
                                        <p:tgtEl>
                                          <p:spTgt spid="17408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74084"/>
                                        </p:tgtEl>
                                        <p:attrNameLst>
                                          <p:attrName>style.visibility</p:attrName>
                                        </p:attrNameLst>
                                      </p:cBhvr>
                                      <p:to>
                                        <p:strVal val="visible"/>
                                      </p:to>
                                    </p:set>
                                    <p:animEffect transition="in" filter="diamond(in)">
                                      <p:cBhvr>
                                        <p:cTn id="11" dur="1000"/>
                                        <p:tgtEl>
                                          <p:spTgt spid="174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autoUpdateAnimBg="0"/>
      <p:bldP spid="174084" grpId="0" autoUpdateAnimBg="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5735639" y="2301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a:t>
            </a:r>
            <a:r>
              <a:rPr lang="zh-CN" altLang="en-US" sz="2800" b="1"/>
              <a:t>项目</a:t>
            </a:r>
            <a:r>
              <a:rPr lang="en-US" altLang="zh-CN" sz="2800" b="1"/>
              <a:t>13</a:t>
            </a:r>
            <a:r>
              <a:rPr lang="zh-CN" altLang="en-US" sz="2800" b="1"/>
              <a:t>：认识</a:t>
            </a:r>
            <a:r>
              <a:rPr lang="en-US" altLang="zh-CN" sz="2800" b="1"/>
              <a:t>C51</a:t>
            </a:r>
            <a:r>
              <a:rPr lang="zh-CN" altLang="en-US" sz="2800" b="1"/>
              <a:t>的数组</a:t>
            </a:r>
          </a:p>
        </p:txBody>
      </p:sp>
      <p:sp>
        <p:nvSpPr>
          <p:cNvPr id="174083" name="Text Box 3"/>
          <p:cNvSpPr txBox="1">
            <a:spLocks noChangeArrowheads="1"/>
          </p:cNvSpPr>
          <p:nvPr/>
        </p:nvSpPr>
        <p:spPr bwMode="auto">
          <a:xfrm>
            <a:off x="1847851" y="2781300"/>
            <a:ext cx="8158163"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a:t>
            </a:r>
            <a:r>
              <a:rPr lang="zh-CN" altLang="en-US" sz="2800" b="1"/>
              <a:t>项目</a:t>
            </a:r>
            <a:r>
              <a:rPr lang="en-US" altLang="zh-CN" sz="2800" b="1"/>
              <a:t>13</a:t>
            </a:r>
            <a:r>
              <a:rPr lang="zh-CN" altLang="en-US" sz="2800" b="1"/>
              <a:t>：认识</a:t>
            </a:r>
            <a:r>
              <a:rPr lang="en-US" altLang="zh-CN" sz="2800" b="1"/>
              <a:t>C51</a:t>
            </a:r>
            <a:r>
              <a:rPr lang="zh-CN" altLang="en-US" sz="2800" b="1"/>
              <a:t>的数组</a:t>
            </a:r>
          </a:p>
          <a:p>
            <a:r>
              <a:rPr lang="en-US" altLang="zh-CN" sz="2800"/>
              <a:t>3.5.1</a:t>
            </a:r>
            <a:r>
              <a:rPr lang="zh-CN" altLang="en-US" sz="2800"/>
              <a:t>任务</a:t>
            </a:r>
            <a:r>
              <a:rPr lang="en-US" altLang="zh-CN" sz="2800"/>
              <a:t>13-1</a:t>
            </a:r>
            <a:r>
              <a:rPr lang="zh-CN" altLang="en-US" sz="2800"/>
              <a:t>：用数组实现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3.5.2</a:t>
            </a:r>
            <a:r>
              <a:rPr lang="zh-CN" altLang="en-US" sz="2800"/>
              <a:t>任务</a:t>
            </a:r>
            <a:r>
              <a:rPr lang="en-US" altLang="zh-CN" sz="2800"/>
              <a:t>13-2</a:t>
            </a:r>
            <a:r>
              <a:rPr lang="zh-CN" altLang="en-US" sz="2800"/>
              <a:t>：相关知识</a:t>
            </a:r>
          </a:p>
        </p:txBody>
      </p:sp>
    </p:spTree>
    <p:extLst>
      <p:ext uri="{BB962C8B-B14F-4D97-AF65-F5344CB8AC3E}">
        <p14:creationId xmlns:p14="http://schemas.microsoft.com/office/powerpoint/2010/main" val="1130110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diamond(in)">
                                      <p:cBhvr>
                                        <p:cTn id="7" dur="1000"/>
                                        <p:tgtEl>
                                          <p:spTgt spid="175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autoUpdateAnimBg="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 Box 2"/>
          <p:cNvSpPr txBox="1">
            <a:spLocks noChangeArrowheads="1"/>
          </p:cNvSpPr>
          <p:nvPr/>
        </p:nvSpPr>
        <p:spPr bwMode="auto">
          <a:xfrm>
            <a:off x="6024564" y="1857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a:t>
            </a:r>
            <a:r>
              <a:rPr lang="zh-CN" altLang="en-US" sz="2800" b="1"/>
              <a:t>项目</a:t>
            </a:r>
            <a:r>
              <a:rPr lang="en-US" altLang="zh-CN" sz="2800" b="1"/>
              <a:t>13</a:t>
            </a:r>
            <a:r>
              <a:rPr lang="zh-CN" altLang="en-US" sz="2800" b="1"/>
              <a:t>：认识</a:t>
            </a:r>
            <a:r>
              <a:rPr lang="en-US" altLang="zh-CN" sz="2800" b="1"/>
              <a:t>C51</a:t>
            </a:r>
            <a:r>
              <a:rPr lang="zh-CN" altLang="en-US" sz="2800" b="1"/>
              <a:t>的数组</a:t>
            </a:r>
          </a:p>
        </p:txBody>
      </p:sp>
      <p:sp>
        <p:nvSpPr>
          <p:cNvPr id="175107" name="Text Box 3"/>
          <p:cNvSpPr txBox="1">
            <a:spLocks noChangeArrowheads="1"/>
          </p:cNvSpPr>
          <p:nvPr/>
        </p:nvSpPr>
        <p:spPr bwMode="auto">
          <a:xfrm>
            <a:off x="1847851" y="2451101"/>
            <a:ext cx="8158163"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学习目的</a:t>
            </a:r>
            <a:endParaRPr lang="zh-CN" altLang="en-US" sz="2800">
              <a:solidFill>
                <a:srgbClr val="FF0000"/>
              </a:solidFill>
            </a:endParaRPr>
          </a:p>
          <a:p>
            <a:r>
              <a:rPr lang="zh-CN" altLang="en-US" sz="2800"/>
              <a:t>（</a:t>
            </a:r>
            <a:r>
              <a:rPr lang="en-US" altLang="zh-CN" sz="2800"/>
              <a:t>1</a:t>
            </a:r>
            <a:r>
              <a:rPr lang="zh-CN" altLang="en-US" sz="2800"/>
              <a:t>）掌握一维、二维数组；</a:t>
            </a:r>
          </a:p>
          <a:p>
            <a:r>
              <a:rPr lang="zh-CN" altLang="en-US" sz="2800"/>
              <a:t>（</a:t>
            </a:r>
            <a:r>
              <a:rPr lang="en-US" altLang="zh-CN" sz="2800"/>
              <a:t>2</a:t>
            </a:r>
            <a:r>
              <a:rPr lang="zh-CN" altLang="en-US" sz="2800"/>
              <a:t>）掌握字符数组。</a:t>
            </a:r>
            <a:endParaRPr lang="zh-CN" altLang="en-US" sz="2800" b="1"/>
          </a:p>
          <a:p>
            <a:r>
              <a:rPr lang="zh-CN" altLang="en-US" sz="2800" b="1">
                <a:solidFill>
                  <a:srgbClr val="FF0000"/>
                </a:solidFill>
              </a:rPr>
              <a:t>学习重点和难点</a:t>
            </a:r>
            <a:endParaRPr lang="zh-CN" altLang="en-US" sz="2800">
              <a:solidFill>
                <a:srgbClr val="FF0000"/>
              </a:solidFill>
            </a:endParaRPr>
          </a:p>
          <a:p>
            <a:r>
              <a:rPr lang="zh-CN" altLang="en-US" sz="2800"/>
              <a:t>（</a:t>
            </a:r>
            <a:r>
              <a:rPr lang="en-US" altLang="zh-CN" sz="2800"/>
              <a:t>1</a:t>
            </a:r>
            <a:r>
              <a:rPr lang="zh-CN" altLang="en-US" sz="2800"/>
              <a:t>）一维、二维数组；</a:t>
            </a:r>
          </a:p>
          <a:p>
            <a:r>
              <a:rPr lang="zh-CN" altLang="en-US" sz="2800"/>
              <a:t>（</a:t>
            </a:r>
            <a:r>
              <a:rPr lang="en-US" altLang="zh-CN" sz="2800"/>
              <a:t>2</a:t>
            </a:r>
            <a:r>
              <a:rPr lang="zh-CN" altLang="en-US" sz="2800"/>
              <a:t>）字符数组。</a:t>
            </a:r>
            <a:endParaRPr lang="zh-CN" altLang="en-US" sz="2800" b="1"/>
          </a:p>
        </p:txBody>
      </p:sp>
    </p:spTree>
    <p:extLst>
      <p:ext uri="{BB962C8B-B14F-4D97-AF65-F5344CB8AC3E}">
        <p14:creationId xmlns:p14="http://schemas.microsoft.com/office/powerpoint/2010/main" val="3364102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diamond(in)">
                                      <p:cBhvr>
                                        <p:cTn id="7" dur="1000"/>
                                        <p:tgtEl>
                                          <p:spTgt spid="176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autoUpdateAnimBg="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ext Box 2"/>
          <p:cNvSpPr txBox="1">
            <a:spLocks noChangeArrowheads="1"/>
          </p:cNvSpPr>
          <p:nvPr/>
        </p:nvSpPr>
        <p:spPr bwMode="auto">
          <a:xfrm>
            <a:off x="58801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76131" name="Text Box 3"/>
          <p:cNvSpPr txBox="1">
            <a:spLocks noChangeArrowheads="1"/>
          </p:cNvSpPr>
          <p:nvPr/>
        </p:nvSpPr>
        <p:spPr bwMode="auto">
          <a:xfrm>
            <a:off x="1862138" y="2276475"/>
            <a:ext cx="8805862"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for”</a:t>
            </a:r>
            <a:r>
              <a:rPr lang="zh-CN" altLang="en-US" sz="2800"/>
              <a:t>语句功能及编程；</a:t>
            </a:r>
            <a:endParaRPr lang="en-US" altLang="zh-CN" sz="2800"/>
          </a:p>
          <a:p>
            <a:r>
              <a:rPr lang="zh-CN" altLang="en-US" sz="2800"/>
              <a:t>（</a:t>
            </a:r>
            <a:r>
              <a:rPr lang="en-US" altLang="zh-CN" sz="2800"/>
              <a:t>2</a:t>
            </a:r>
            <a:r>
              <a:rPr lang="zh-CN" altLang="en-US" sz="2800"/>
              <a:t>）掌握无符号字符型数组功能及编程；</a:t>
            </a:r>
          </a:p>
          <a:p>
            <a:r>
              <a:rPr lang="zh-CN" altLang="en-US" sz="2800"/>
              <a:t>（</a:t>
            </a:r>
            <a:r>
              <a:rPr lang="en-US" altLang="zh-CN" sz="2800"/>
              <a:t>3</a:t>
            </a:r>
            <a:r>
              <a:rPr lang="zh-CN" altLang="en-US" sz="2800"/>
              <a:t>）掌握“</a:t>
            </a:r>
            <a:r>
              <a:rPr lang="en-US" altLang="zh-CN" sz="2800"/>
              <a:t>while”</a:t>
            </a:r>
            <a:r>
              <a:rPr lang="zh-CN" altLang="en-US" sz="2800"/>
              <a:t>语句功能及编程。 </a:t>
            </a:r>
            <a:endParaRPr lang="en-US" altLang="zh-CN" sz="2800"/>
          </a:p>
        </p:txBody>
      </p:sp>
    </p:spTree>
    <p:extLst>
      <p:ext uri="{BB962C8B-B14F-4D97-AF65-F5344CB8AC3E}">
        <p14:creationId xmlns:p14="http://schemas.microsoft.com/office/powerpoint/2010/main" val="36724656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7154"/>
                                        </p:tgtEl>
                                        <p:attrNameLst>
                                          <p:attrName>style.visibility</p:attrName>
                                        </p:attrNameLst>
                                      </p:cBhvr>
                                      <p:to>
                                        <p:strVal val="visible"/>
                                      </p:to>
                                    </p:set>
                                    <p:animEffect transition="in" filter="diamond(in)">
                                      <p:cBhvr>
                                        <p:cTn id="7" dur="1000"/>
                                        <p:tgtEl>
                                          <p:spTgt spid="177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autoUpdateAnimBg="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58801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77155" name="Text Box 3"/>
          <p:cNvSpPr txBox="1">
            <a:spLocks noChangeArrowheads="1"/>
          </p:cNvSpPr>
          <p:nvPr/>
        </p:nvSpPr>
        <p:spPr bwMode="auto">
          <a:xfrm>
            <a:off x="1682751" y="2349500"/>
            <a:ext cx="880586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endParaRPr lang="zh-CN" altLang="en-US" sz="2800"/>
          </a:p>
          <a:p>
            <a:r>
              <a:rPr lang="zh-CN" altLang="en-US" sz="2800"/>
              <a:t>       用数组实现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显示状态。设计一个程序用无符号字符型数组实现以下功能：先设置一个变量</a:t>
            </a:r>
            <a:r>
              <a:rPr lang="en-US" altLang="zh-CN" sz="2800"/>
              <a:t>i</a:t>
            </a:r>
            <a:r>
              <a:rPr lang="zh-CN" altLang="en-US" sz="2800"/>
              <a:t>，当</a:t>
            </a:r>
            <a:r>
              <a:rPr lang="en-US" altLang="zh-CN" sz="2800"/>
              <a:t>i=1</a:t>
            </a:r>
            <a:r>
              <a:rPr lang="zh-CN" altLang="en-US" sz="2800"/>
              <a:t>时，</a:t>
            </a:r>
            <a:r>
              <a:rPr lang="en-US" altLang="zh-CN" sz="2800"/>
              <a:t>LED1</a:t>
            </a:r>
            <a:r>
              <a:rPr lang="zh-CN" altLang="en-US" sz="2800"/>
              <a:t>发光（被点亮）；当</a:t>
            </a:r>
            <a:r>
              <a:rPr lang="en-US" altLang="zh-CN" sz="2800"/>
              <a:t>i=2</a:t>
            </a:r>
            <a:r>
              <a:rPr lang="zh-CN" altLang="en-US" sz="2800"/>
              <a:t>时，</a:t>
            </a:r>
            <a:r>
              <a:rPr lang="en-US" altLang="zh-CN" sz="2800"/>
              <a:t>LED1</a:t>
            </a:r>
            <a:r>
              <a:rPr lang="zh-CN" altLang="en-US" sz="2800"/>
              <a:t>、</a:t>
            </a:r>
            <a:r>
              <a:rPr lang="en-US" altLang="zh-CN" sz="2800"/>
              <a:t>LED2</a:t>
            </a:r>
            <a:r>
              <a:rPr lang="zh-CN" altLang="en-US" sz="2800"/>
              <a:t>发光；当</a:t>
            </a:r>
            <a:r>
              <a:rPr lang="en-US" altLang="zh-CN" sz="2800"/>
              <a:t>i=3</a:t>
            </a:r>
            <a:r>
              <a:rPr lang="zh-CN" altLang="en-US" sz="2800"/>
              <a:t>时，</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a:t>
            </a:r>
            <a:r>
              <a:rPr lang="en-US" altLang="zh-CN" sz="2800"/>
              <a:t>……</a:t>
            </a:r>
            <a:r>
              <a:rPr lang="zh-CN" altLang="en-US" sz="2800"/>
              <a:t>；当</a:t>
            </a:r>
            <a:r>
              <a:rPr lang="en-US" altLang="zh-CN" sz="2800"/>
              <a:t>i=8</a:t>
            </a:r>
            <a:r>
              <a:rPr lang="zh-CN" altLang="en-US" sz="2800"/>
              <a:t>时，</a:t>
            </a:r>
            <a:r>
              <a:rPr lang="en-US" altLang="zh-CN" sz="2800"/>
              <a:t>LED1</a:t>
            </a:r>
            <a:r>
              <a:rPr lang="zh-CN" altLang="en-US" sz="2800"/>
              <a:t>～</a:t>
            </a:r>
            <a:r>
              <a:rPr lang="en-US" altLang="zh-CN" sz="2800"/>
              <a:t>LED8</a:t>
            </a:r>
            <a:r>
              <a:rPr lang="zh-CN" altLang="en-US" sz="2800"/>
              <a:t>都发光，当</a:t>
            </a:r>
            <a:r>
              <a:rPr lang="en-US" altLang="zh-CN" sz="2800"/>
              <a:t>i=9</a:t>
            </a:r>
            <a:r>
              <a:rPr lang="zh-CN" altLang="en-US" sz="2800"/>
              <a:t>时，</a:t>
            </a:r>
            <a:r>
              <a:rPr lang="en-US" altLang="zh-CN" sz="2800"/>
              <a:t>LED1</a:t>
            </a:r>
            <a:r>
              <a:rPr lang="zh-CN" altLang="en-US" sz="2800"/>
              <a:t>～</a:t>
            </a:r>
            <a:r>
              <a:rPr lang="en-US" altLang="zh-CN" sz="2800"/>
              <a:t>LED8</a:t>
            </a:r>
            <a:r>
              <a:rPr lang="zh-CN" altLang="en-US" sz="2800"/>
              <a:t>都熄灭，当</a:t>
            </a:r>
            <a:r>
              <a:rPr lang="en-US" altLang="zh-CN" sz="2800"/>
              <a:t>i=1</a:t>
            </a:r>
            <a:r>
              <a:rPr lang="zh-CN" altLang="en-US" sz="2800"/>
              <a:t>时，</a:t>
            </a:r>
            <a:r>
              <a:rPr lang="en-US" altLang="zh-CN" sz="2800"/>
              <a:t>LED1</a:t>
            </a:r>
            <a:r>
              <a:rPr lang="zh-CN" altLang="en-US" sz="2800"/>
              <a:t>发光</a:t>
            </a:r>
            <a:r>
              <a:rPr lang="en-US" altLang="zh-CN" sz="2800"/>
              <a:t>……</a:t>
            </a:r>
            <a:r>
              <a:rPr lang="zh-CN" altLang="en-US" sz="2800"/>
              <a:t>依次循环。 </a:t>
            </a:r>
            <a:endParaRPr lang="zh-CN" altLang="en-US" sz="2800" b="1"/>
          </a:p>
        </p:txBody>
      </p:sp>
    </p:spTree>
    <p:extLst>
      <p:ext uri="{BB962C8B-B14F-4D97-AF65-F5344CB8AC3E}">
        <p14:creationId xmlns:p14="http://schemas.microsoft.com/office/powerpoint/2010/main" val="22173011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8178"/>
                                        </p:tgtEl>
                                        <p:attrNameLst>
                                          <p:attrName>style.visibility</p:attrName>
                                        </p:attrNameLst>
                                      </p:cBhvr>
                                      <p:to>
                                        <p:strVal val="visible"/>
                                      </p:to>
                                    </p:set>
                                    <p:animEffect transition="in" filter="diamond(in)">
                                      <p:cBhvr>
                                        <p:cTn id="7" dur="1000"/>
                                        <p:tgtEl>
                                          <p:spTgt spid="178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8" grpId="0" autoUpdateAnimBg="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3"/>
          <p:cNvSpPr txBox="1">
            <a:spLocks noChangeArrowheads="1"/>
          </p:cNvSpPr>
          <p:nvPr/>
        </p:nvSpPr>
        <p:spPr bwMode="auto">
          <a:xfrm>
            <a:off x="1703389" y="2205038"/>
            <a:ext cx="873442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用无符号字符型数组来实现，大大简化了程序设计和节约了存储器空间，关键字为“</a:t>
            </a:r>
            <a:r>
              <a:rPr lang="en-US" altLang="zh-CN" sz="2800" b="1">
                <a:solidFill>
                  <a:srgbClr val="FF0000"/>
                </a:solidFill>
              </a:rPr>
              <a:t>code</a:t>
            </a:r>
            <a:r>
              <a:rPr lang="en-US" altLang="zh-CN" sz="2800"/>
              <a:t>”</a:t>
            </a:r>
            <a:r>
              <a:rPr lang="zh-CN" altLang="en-US" sz="2800"/>
              <a:t>，其定义如下：</a:t>
            </a:r>
          </a:p>
          <a:p>
            <a:r>
              <a:rPr lang="en-US" altLang="zh-CN" sz="2800"/>
              <a:t>unsigned char code Tab[]={0xfe</a:t>
            </a:r>
            <a:r>
              <a:rPr lang="zh-CN" altLang="en-US" sz="2800"/>
              <a:t>,</a:t>
            </a:r>
            <a:r>
              <a:rPr lang="en-US" altLang="zh-CN" sz="2800"/>
              <a:t>0xfc</a:t>
            </a:r>
            <a:r>
              <a:rPr lang="zh-CN" altLang="en-US" sz="2800"/>
              <a:t>,</a:t>
            </a:r>
            <a:r>
              <a:rPr lang="en-US" altLang="zh-CN" sz="2800"/>
              <a:t>0xf8</a:t>
            </a:r>
            <a:r>
              <a:rPr lang="zh-CN" altLang="en-US" sz="2800"/>
              <a:t>,</a:t>
            </a:r>
            <a:r>
              <a:rPr lang="en-US" altLang="zh-CN" sz="2800"/>
              <a:t>0xf</a:t>
            </a:r>
            <a:r>
              <a:rPr lang="zh-CN" altLang="en-US" sz="2800"/>
              <a:t>0,</a:t>
            </a:r>
            <a:r>
              <a:rPr lang="en-US" altLang="zh-CN" sz="2800"/>
              <a:t>0xe0</a:t>
            </a:r>
            <a:r>
              <a:rPr lang="zh-CN" altLang="en-US" sz="2800"/>
              <a:t>,</a:t>
            </a:r>
            <a:r>
              <a:rPr lang="en-US" altLang="zh-CN" sz="2800"/>
              <a:t>0xc0</a:t>
            </a:r>
            <a:r>
              <a:rPr lang="zh-CN" altLang="en-US" sz="2800"/>
              <a:t>,</a:t>
            </a:r>
            <a:r>
              <a:rPr lang="en-US" altLang="zh-CN" sz="2800"/>
              <a:t>0x80</a:t>
            </a:r>
            <a:r>
              <a:rPr lang="zh-CN" altLang="en-US" sz="2800"/>
              <a:t>,</a:t>
            </a:r>
            <a:r>
              <a:rPr lang="en-US" altLang="zh-CN" sz="2800"/>
              <a:t>0x00</a:t>
            </a:r>
            <a:r>
              <a:rPr lang="zh-CN" altLang="en-US" sz="2800"/>
              <a:t>,</a:t>
            </a:r>
            <a:r>
              <a:rPr lang="en-US" altLang="zh-CN" sz="2800"/>
              <a:t>0xff};/*</a:t>
            </a:r>
            <a:r>
              <a:rPr lang="zh-CN" altLang="en-US" sz="2800"/>
              <a:t>定义无符号字符型数组，数组元素为点亮</a:t>
            </a:r>
            <a:r>
              <a:rPr lang="en-US" altLang="zh-CN" sz="2800"/>
              <a:t>LED</a:t>
            </a:r>
            <a:r>
              <a:rPr lang="zh-CN" altLang="en-US" sz="2800"/>
              <a:t>状态控制码*</a:t>
            </a:r>
            <a:r>
              <a:rPr lang="en-US" altLang="zh-CN" sz="2800"/>
              <a:t>/</a:t>
            </a:r>
          </a:p>
        </p:txBody>
      </p:sp>
      <p:sp>
        <p:nvSpPr>
          <p:cNvPr id="179203" name="Text Box 2"/>
          <p:cNvSpPr txBox="1">
            <a:spLocks noChangeArrowheads="1"/>
          </p:cNvSpPr>
          <p:nvPr/>
        </p:nvSpPr>
        <p:spPr bwMode="auto">
          <a:xfrm>
            <a:off x="5519739"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9172954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diamond(in)">
                                      <p:cBhvr>
                                        <p:cTn id="7" dur="10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autoUpdateAnimBg="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ext Box 3"/>
          <p:cNvSpPr txBox="1">
            <a:spLocks noChangeArrowheads="1"/>
          </p:cNvSpPr>
          <p:nvPr/>
        </p:nvSpPr>
        <p:spPr bwMode="auto">
          <a:xfrm>
            <a:off x="1682751" y="2205038"/>
            <a:ext cx="87344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XM13-1”,</a:t>
            </a:r>
            <a:r>
              <a:rPr lang="zh-CN" altLang="en-US" sz="2800"/>
              <a:t>然后建立“</a:t>
            </a:r>
            <a:r>
              <a:rPr lang="en-US" altLang="zh-CN" sz="2800"/>
              <a:t>XM13-1”</a:t>
            </a:r>
            <a:r>
              <a:rPr lang="zh-CN" altLang="en-US" sz="2800"/>
              <a:t>工程项目，最后建立源程序文件“</a:t>
            </a:r>
            <a:r>
              <a:rPr lang="en-US" altLang="zh-CN" sz="2800"/>
              <a:t>XM13-1.c”</a:t>
            </a:r>
            <a:r>
              <a:rPr lang="zh-CN" altLang="en-US" sz="2800"/>
              <a:t>，输入如下源程序：</a:t>
            </a:r>
          </a:p>
        </p:txBody>
      </p:sp>
      <p:sp>
        <p:nvSpPr>
          <p:cNvPr id="180227" name="Text Box 2"/>
          <p:cNvSpPr txBox="1">
            <a:spLocks noChangeArrowheads="1"/>
          </p:cNvSpPr>
          <p:nvPr/>
        </p:nvSpPr>
        <p:spPr bwMode="auto">
          <a:xfrm>
            <a:off x="5519739"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1613584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0227"/>
                                        </p:tgtEl>
                                        <p:attrNameLst>
                                          <p:attrName>style.visibility</p:attrName>
                                        </p:attrNameLst>
                                      </p:cBhvr>
                                      <p:to>
                                        <p:strVal val="visible"/>
                                      </p:to>
                                    </p:set>
                                    <p:animEffect transition="in" filter="diamond(in)">
                                      <p:cBhvr>
                                        <p:cTn id="7" dur="1000"/>
                                        <p:tgtEl>
                                          <p:spTgt spid="180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autoUpdateAnimBg="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3"/>
          <p:cNvSpPr txBox="1">
            <a:spLocks noChangeArrowheads="1"/>
          </p:cNvSpPr>
          <p:nvPr/>
        </p:nvSpPr>
        <p:spPr bwMode="auto">
          <a:xfrm>
            <a:off x="1692275" y="1989138"/>
            <a:ext cx="80724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char i,j;</a:t>
            </a:r>
          </a:p>
          <a:p>
            <a:r>
              <a:rPr lang="en-US" altLang="zh-CN" sz="2800"/>
              <a:t>	for(i=0;i&lt;200;i++)</a:t>
            </a:r>
          </a:p>
          <a:p>
            <a:r>
              <a:rPr lang="en-US" altLang="zh-CN" sz="2800"/>
              <a:t>	  for(j=0;j&lt;250;j++)</a:t>
            </a:r>
          </a:p>
          <a:p>
            <a:r>
              <a:rPr lang="en-US" altLang="zh-CN" sz="2800"/>
              <a:t>	    ;</a:t>
            </a:r>
          </a:p>
          <a:p>
            <a:r>
              <a:rPr lang="en-US" altLang="zh-CN" sz="2800"/>
              <a:t>}</a:t>
            </a:r>
          </a:p>
        </p:txBody>
      </p:sp>
      <p:sp>
        <p:nvSpPr>
          <p:cNvPr id="181251" name="Text Box 2"/>
          <p:cNvSpPr txBox="1">
            <a:spLocks noChangeArrowheads="1"/>
          </p:cNvSpPr>
          <p:nvPr/>
        </p:nvSpPr>
        <p:spPr bwMode="auto">
          <a:xfrm>
            <a:off x="5880101"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7603388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1251"/>
                                        </p:tgtEl>
                                        <p:attrNameLst>
                                          <p:attrName>style.visibility</p:attrName>
                                        </p:attrNameLst>
                                      </p:cBhvr>
                                      <p:to>
                                        <p:strVal val="visible"/>
                                      </p:to>
                                    </p:set>
                                    <p:animEffect transition="in" filter="diamond(in)">
                                      <p:cBhvr>
                                        <p:cTn id="7" dur="1000"/>
                                        <p:tgtEl>
                                          <p:spTgt spid="181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autoUpdateAnimBg="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3"/>
          <p:cNvSpPr txBox="1">
            <a:spLocks noChangeArrowheads="1"/>
          </p:cNvSpPr>
          <p:nvPr/>
        </p:nvSpPr>
        <p:spPr bwMode="auto">
          <a:xfrm>
            <a:off x="1682751" y="2276475"/>
            <a:ext cx="8589963"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 unsigned char i ;</a:t>
            </a:r>
          </a:p>
          <a:p>
            <a:r>
              <a:rPr lang="en-US" altLang="zh-CN" sz="2800"/>
              <a:t>unsigned char code Tab[]={0xfe,0xfc,0xf8,0xf</a:t>
            </a:r>
            <a:r>
              <a:rPr lang="zh-CN" altLang="en-US" sz="2800"/>
              <a:t>0</a:t>
            </a:r>
            <a:r>
              <a:rPr lang="en-US" altLang="zh-CN" sz="2800"/>
              <a:t>,0xe0</a:t>
            </a:r>
            <a:r>
              <a:rPr lang="zh-CN" altLang="en-US" sz="2800"/>
              <a:t>,</a:t>
            </a:r>
            <a:r>
              <a:rPr lang="en-US" altLang="zh-CN" sz="2800"/>
              <a:t>0xc0,0x80,0x00,0xff};/*</a:t>
            </a:r>
            <a:r>
              <a:rPr lang="zh-CN" altLang="en-US" sz="2800"/>
              <a:t>定义无符号字符型数组，数组元素为点亮</a:t>
            </a:r>
            <a:r>
              <a:rPr lang="en-US" altLang="zh-CN" sz="2800"/>
              <a:t>LED</a:t>
            </a:r>
            <a:r>
              <a:rPr lang="zh-CN" altLang="en-US" sz="2800"/>
              <a:t>状态控制码*</a:t>
            </a:r>
            <a:r>
              <a:rPr lang="en-US" altLang="zh-CN" sz="2800"/>
              <a:t>/</a:t>
            </a:r>
          </a:p>
          <a:p>
            <a:endParaRPr lang="zh-CN" altLang="en-US" sz="2800"/>
          </a:p>
        </p:txBody>
      </p:sp>
      <p:sp>
        <p:nvSpPr>
          <p:cNvPr id="182275" name="Text Box 2"/>
          <p:cNvSpPr txBox="1">
            <a:spLocks noChangeArrowheads="1"/>
          </p:cNvSpPr>
          <p:nvPr/>
        </p:nvSpPr>
        <p:spPr bwMode="auto">
          <a:xfrm>
            <a:off x="54483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2998532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diamond(in)">
                                      <p:cBhvr>
                                        <p:cTn id="7" dur="1000"/>
                                        <p:tgtEl>
                                          <p:spTgt spid="182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autoUpdateAnimBg="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3"/>
          <p:cNvSpPr txBox="1">
            <a:spLocks noChangeArrowheads="1"/>
          </p:cNvSpPr>
          <p:nvPr/>
        </p:nvSpPr>
        <p:spPr bwMode="auto">
          <a:xfrm>
            <a:off x="1736725" y="2492375"/>
            <a:ext cx="86614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while(1)      //</a:t>
            </a:r>
            <a:r>
              <a:rPr lang="zh-CN" altLang="en-US" sz="2800"/>
              <a:t>无限循环</a:t>
            </a:r>
          </a:p>
          <a:p>
            <a:r>
              <a:rPr lang="en-US" altLang="zh-CN" sz="2800"/>
              <a:t>  {</a:t>
            </a:r>
          </a:p>
          <a:p>
            <a:r>
              <a:rPr lang="en-US" altLang="zh-CN" sz="2800"/>
              <a:t>   for</a:t>
            </a:r>
            <a:r>
              <a:rPr lang="zh-CN" altLang="en-US" sz="2800"/>
              <a:t>（</a:t>
            </a:r>
            <a:r>
              <a:rPr lang="en-US" altLang="zh-CN" sz="2800"/>
              <a:t>i=0; i&lt;9;i++</a:t>
            </a:r>
            <a:r>
              <a:rPr lang="zh-CN" altLang="en-US" sz="2800"/>
              <a:t>）</a:t>
            </a:r>
          </a:p>
          <a:p>
            <a:r>
              <a:rPr lang="zh-CN" altLang="en-US" sz="2800"/>
              <a:t>     </a:t>
            </a:r>
            <a:r>
              <a:rPr lang="en-US" altLang="zh-CN" sz="2800"/>
              <a:t>{</a:t>
            </a:r>
          </a:p>
          <a:p>
            <a:r>
              <a:rPr lang="en-US" altLang="zh-CN" sz="2800"/>
              <a:t>        P1=Tab[i];//</a:t>
            </a:r>
            <a:r>
              <a:rPr lang="zh-CN" altLang="en-US" sz="2800"/>
              <a:t>引用数组元素，送</a:t>
            </a:r>
            <a:r>
              <a:rPr lang="en-US" altLang="zh-CN" sz="2800"/>
              <a:t>P1</a:t>
            </a:r>
            <a:r>
              <a:rPr lang="zh-CN" altLang="en-US" sz="2800"/>
              <a:t>口点亮</a:t>
            </a:r>
            <a:r>
              <a:rPr lang="en-US" altLang="zh-CN" sz="2800"/>
              <a:t>LED</a:t>
            </a:r>
          </a:p>
          <a:p>
            <a:r>
              <a:rPr lang="en-US" altLang="zh-CN" sz="2800"/>
              <a:t>        Delay</a:t>
            </a:r>
            <a:r>
              <a:rPr lang="zh-CN" altLang="en-US" sz="2800"/>
              <a:t>（）</a:t>
            </a:r>
            <a:r>
              <a:rPr lang="en-US" altLang="zh-CN" sz="2800"/>
              <a:t>;//</a:t>
            </a:r>
            <a:r>
              <a:rPr lang="zh-CN" altLang="en-US" sz="2800"/>
              <a:t>延时</a:t>
            </a:r>
          </a:p>
          <a:p>
            <a:r>
              <a:rPr lang="en-US" altLang="zh-CN" sz="2800"/>
              <a:t>      }</a:t>
            </a:r>
          </a:p>
          <a:p>
            <a:r>
              <a:rPr lang="en-US" altLang="zh-CN" sz="2800"/>
              <a:t>   }</a:t>
            </a:r>
          </a:p>
          <a:p>
            <a:r>
              <a:rPr lang="en-US" altLang="zh-CN" sz="2800"/>
              <a:t>}</a:t>
            </a:r>
          </a:p>
        </p:txBody>
      </p:sp>
      <p:sp>
        <p:nvSpPr>
          <p:cNvPr id="183299" name="Text Box 2"/>
          <p:cNvSpPr txBox="1">
            <a:spLocks noChangeArrowheads="1"/>
          </p:cNvSpPr>
          <p:nvPr/>
        </p:nvSpPr>
        <p:spPr bwMode="auto">
          <a:xfrm>
            <a:off x="5808664" y="714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4521487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3299"/>
                                        </p:tgtEl>
                                        <p:attrNameLst>
                                          <p:attrName>style.visibility</p:attrName>
                                        </p:attrNameLst>
                                      </p:cBhvr>
                                      <p:to>
                                        <p:strVal val="visible"/>
                                      </p:to>
                                    </p:set>
                                    <p:animEffect transition="in" filter="diamond(in)">
                                      <p:cBhvr>
                                        <p:cTn id="7" dur="1000"/>
                                        <p:tgtEl>
                                          <p:spTgt spid="183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5995989"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7411" name="Text Box 3"/>
          <p:cNvSpPr txBox="1">
            <a:spLocks noChangeArrowheads="1"/>
          </p:cNvSpPr>
          <p:nvPr/>
        </p:nvSpPr>
        <p:spPr bwMode="auto">
          <a:xfrm>
            <a:off x="1774826" y="2016125"/>
            <a:ext cx="8443913"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）主函数</a:t>
            </a:r>
            <a:r>
              <a:rPr lang="en-US" altLang="zh-CN" sz="2800"/>
              <a:t>main</a:t>
            </a:r>
            <a:r>
              <a:rPr lang="zh-CN" altLang="en-US" sz="2800"/>
              <a:t>（）</a:t>
            </a:r>
          </a:p>
          <a:p>
            <a:r>
              <a:rPr lang="zh-CN" altLang="en-US" sz="2800"/>
              <a:t>        </a:t>
            </a:r>
            <a:r>
              <a:rPr lang="en-US" altLang="zh-CN" sz="2800"/>
              <a:t>main</a:t>
            </a:r>
            <a:r>
              <a:rPr lang="zh-CN" altLang="en-US" sz="2800"/>
              <a:t>（）函数被称为主函数，每一个</a:t>
            </a:r>
            <a:r>
              <a:rPr lang="en-US" altLang="zh-CN" sz="2800"/>
              <a:t>C</a:t>
            </a:r>
            <a:r>
              <a:rPr lang="zh-CN" altLang="en-US" sz="2800"/>
              <a:t>语言程序必须有并且只能有</a:t>
            </a:r>
            <a:r>
              <a:rPr lang="zh-CN" altLang="en-US" sz="2800" b="1">
                <a:solidFill>
                  <a:srgbClr val="FF0000"/>
                </a:solidFill>
              </a:rPr>
              <a:t>一个主函数</a:t>
            </a:r>
            <a:r>
              <a:rPr lang="zh-CN" altLang="en-US" sz="2800"/>
              <a:t>，函数后面一定要有一对花括号“</a:t>
            </a:r>
            <a:r>
              <a:rPr lang="en-US" altLang="zh-CN" sz="2800"/>
              <a:t>{ }”</a:t>
            </a:r>
            <a:r>
              <a:rPr lang="zh-CN" altLang="en-US" sz="2800"/>
              <a:t>，程序就写到里面。</a:t>
            </a:r>
            <a:endParaRPr lang="en-US" altLang="zh-CN" sz="2800"/>
          </a:p>
          <a:p>
            <a:r>
              <a:rPr lang="zh-CN" altLang="en-US" sz="2800"/>
              <a:t>     “</a:t>
            </a:r>
            <a:r>
              <a:rPr lang="en-US" altLang="zh-CN" sz="2800"/>
              <a:t>{”</a:t>
            </a:r>
            <a:r>
              <a:rPr lang="zh-CN" altLang="en-US" sz="2800"/>
              <a:t>花括号必须成对，位置随意，可在紧挨函数名后，也可另起一行，多个花括号可以同行书写，也可逐行书写，为层次分明，增加可读性，同一层的“</a:t>
            </a:r>
            <a:r>
              <a:rPr lang="en-US" altLang="zh-CN" sz="2800"/>
              <a:t>{”</a:t>
            </a:r>
            <a:r>
              <a:rPr lang="zh-CN" altLang="en-US" sz="2800"/>
              <a:t>花括号对齐，采用逐层缩进方式书写。 </a:t>
            </a:r>
          </a:p>
          <a:p>
            <a:r>
              <a:rPr lang="zh-CN" altLang="en-US" sz="2800"/>
              <a:t>（</a:t>
            </a:r>
            <a:r>
              <a:rPr lang="en-US" altLang="zh-CN" sz="2800"/>
              <a:t>3</a:t>
            </a:r>
            <a:r>
              <a:rPr lang="zh-CN" altLang="en-US" sz="2800"/>
              <a:t>）语句结束标志</a:t>
            </a:r>
          </a:p>
          <a:p>
            <a:r>
              <a:rPr lang="en-US" altLang="zh-CN" sz="2800"/>
              <a:t>       C</a:t>
            </a:r>
            <a:r>
              <a:rPr lang="zh-CN" altLang="en-US" sz="2800"/>
              <a:t>语言程序一行可以书写多条语句，但每个语句必须以“；”结尾，一个语句也可以多行书写。 </a:t>
            </a:r>
          </a:p>
        </p:txBody>
      </p:sp>
    </p:spTree>
    <p:extLst>
      <p:ext uri="{BB962C8B-B14F-4D97-AF65-F5344CB8AC3E}">
        <p14:creationId xmlns:p14="http://schemas.microsoft.com/office/powerpoint/2010/main" val="39841058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diamond(in)">
                                      <p:cBhvr>
                                        <p:cTn id="7"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3"/>
          <p:cNvSpPr txBox="1">
            <a:spLocks noChangeArrowheads="1"/>
          </p:cNvSpPr>
          <p:nvPr/>
        </p:nvSpPr>
        <p:spPr bwMode="auto">
          <a:xfrm>
            <a:off x="1755775" y="2608263"/>
            <a:ext cx="86614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XM13-1.hex”</a:t>
            </a:r>
            <a:r>
              <a:rPr lang="zh-CN" altLang="en-US" sz="2800"/>
              <a:t>文件加载到</a:t>
            </a:r>
            <a:r>
              <a:rPr lang="en-US" altLang="zh-CN" sz="2800"/>
              <a:t>AT89C51</a:t>
            </a:r>
            <a:r>
              <a:rPr lang="zh-CN" altLang="en-US" sz="2800"/>
              <a:t>里，然后启动仿真，就可以看到用数组实现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显示状态，效果图如图</a:t>
            </a:r>
            <a:r>
              <a:rPr lang="en-US" altLang="zh-CN" sz="2800"/>
              <a:t>3-13</a:t>
            </a:r>
            <a:r>
              <a:rPr lang="zh-CN" altLang="en-US" sz="2800"/>
              <a:t>所示。</a:t>
            </a:r>
          </a:p>
        </p:txBody>
      </p:sp>
      <p:sp>
        <p:nvSpPr>
          <p:cNvPr id="184323" name="Text Box 2"/>
          <p:cNvSpPr txBox="1">
            <a:spLocks noChangeArrowheads="1"/>
          </p:cNvSpPr>
          <p:nvPr/>
        </p:nvSpPr>
        <p:spPr bwMode="auto">
          <a:xfrm>
            <a:off x="5808664"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183300" name="矩形 1"/>
          <p:cNvSpPr>
            <a:spLocks noChangeArrowheads="1"/>
          </p:cNvSpPr>
          <p:nvPr/>
        </p:nvSpPr>
        <p:spPr bwMode="auto">
          <a:xfrm>
            <a:off x="6113463" y="5084764"/>
            <a:ext cx="2347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13-1</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2812134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4323"/>
                                        </p:tgtEl>
                                        <p:attrNameLst>
                                          <p:attrName>style.visibility</p:attrName>
                                        </p:attrNameLst>
                                      </p:cBhvr>
                                      <p:to>
                                        <p:strVal val="visible"/>
                                      </p:to>
                                    </p:set>
                                    <p:animEffect transition="in" filter="diamond(in)">
                                      <p:cBhvr>
                                        <p:cTn id="7" dur="1000"/>
                                        <p:tgtEl>
                                          <p:spTgt spid="184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autoUpdateAnimBg="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2205039"/>
            <a:ext cx="8640763" cy="404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3" name="Rectangle 4"/>
          <p:cNvSpPr>
            <a:spLocks noChangeArrowheads="1"/>
          </p:cNvSpPr>
          <p:nvPr/>
        </p:nvSpPr>
        <p:spPr bwMode="auto">
          <a:xfrm>
            <a:off x="3185124" y="6489978"/>
            <a:ext cx="42755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3-13</a:t>
            </a:r>
            <a:r>
              <a:rPr lang="zh-CN" altLang="en-US"/>
              <a:t>用数组实现</a:t>
            </a:r>
            <a:r>
              <a:rPr lang="en-US" altLang="zh-CN"/>
              <a:t>P1</a:t>
            </a:r>
            <a:r>
              <a:rPr lang="zh-CN" altLang="en-US"/>
              <a:t>口</a:t>
            </a:r>
            <a:r>
              <a:rPr lang="en-US" altLang="zh-CN"/>
              <a:t>8</a:t>
            </a:r>
            <a:r>
              <a:rPr lang="zh-CN" altLang="en-US"/>
              <a:t>只</a:t>
            </a:r>
            <a:r>
              <a:rPr lang="en-US" altLang="zh-CN"/>
              <a:t>LED</a:t>
            </a:r>
            <a:r>
              <a:rPr lang="zh-CN" altLang="en-US"/>
              <a:t>显示状态</a:t>
            </a:r>
          </a:p>
        </p:txBody>
      </p:sp>
      <p:sp>
        <p:nvSpPr>
          <p:cNvPr id="185348" name="Text Box 2"/>
          <p:cNvSpPr txBox="1">
            <a:spLocks noChangeArrowheads="1"/>
          </p:cNvSpPr>
          <p:nvPr/>
        </p:nvSpPr>
        <p:spPr bwMode="auto">
          <a:xfrm>
            <a:off x="60245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3.5.1</a:t>
            </a:r>
            <a:r>
              <a:rPr lang="zh-CN" altLang="en-US" sz="2800" b="1"/>
              <a:t>任务</a:t>
            </a:r>
            <a:r>
              <a:rPr lang="en-US" altLang="zh-CN" sz="2800" b="1"/>
              <a:t>13-1</a:t>
            </a:r>
            <a:r>
              <a:rPr lang="zh-CN" altLang="en-US" sz="2800" b="1"/>
              <a:t>：用数组实现</a:t>
            </a:r>
            <a:endParaRPr lang="en-US" altLang="zh-CN" sz="2800" b="1"/>
          </a:p>
          <a:p>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35739730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5348"/>
                                        </p:tgtEl>
                                        <p:attrNameLst>
                                          <p:attrName>style.visibility</p:attrName>
                                        </p:attrNameLst>
                                      </p:cBhvr>
                                      <p:to>
                                        <p:strVal val="visible"/>
                                      </p:to>
                                    </p:set>
                                    <p:animEffect transition="in" filter="diamond(in)">
                                      <p:cBhvr>
                                        <p:cTn id="7" dur="1000"/>
                                        <p:tgtEl>
                                          <p:spTgt spid="185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8" grpId="0" autoUpdateAnimBg="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ext Box 2"/>
          <p:cNvSpPr txBox="1">
            <a:spLocks noChangeArrowheads="1"/>
          </p:cNvSpPr>
          <p:nvPr/>
        </p:nvSpPr>
        <p:spPr bwMode="auto">
          <a:xfrm>
            <a:off x="5695951" y="17145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
        <p:nvSpPr>
          <p:cNvPr id="185347" name="Text Box 3"/>
          <p:cNvSpPr txBox="1">
            <a:spLocks noChangeArrowheads="1"/>
          </p:cNvSpPr>
          <p:nvPr/>
        </p:nvSpPr>
        <p:spPr bwMode="auto">
          <a:xfrm>
            <a:off x="1682750" y="2276476"/>
            <a:ext cx="86614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概述</a:t>
            </a:r>
            <a:endParaRPr lang="zh-CN" altLang="en-US" sz="2800"/>
          </a:p>
          <a:p>
            <a:r>
              <a:rPr lang="zh-CN" altLang="en-US" sz="2800"/>
              <a:t>       在程序设计中，为了处理方便，把具有相同类型的若干变量按有序的形式组织起来。这些按序排列的同类型数据元素的集合称为</a:t>
            </a:r>
            <a:r>
              <a:rPr lang="zh-CN" altLang="en-US" sz="2800" b="1">
                <a:solidFill>
                  <a:srgbClr val="FF0000"/>
                </a:solidFill>
              </a:rPr>
              <a:t>数组</a:t>
            </a:r>
            <a:r>
              <a:rPr lang="zh-CN" altLang="en-US" sz="2800"/>
              <a:t>。</a:t>
            </a:r>
          </a:p>
          <a:p>
            <a:r>
              <a:rPr lang="en-US" altLang="zh-CN" sz="2800"/>
              <a:t>       </a:t>
            </a:r>
            <a:r>
              <a:rPr lang="zh-CN" altLang="en-US" sz="2800"/>
              <a:t>因此按数组元素的类型不同，数组又可分为</a:t>
            </a:r>
            <a:r>
              <a:rPr lang="zh-CN" altLang="en-US" sz="2800">
                <a:solidFill>
                  <a:srgbClr val="FF0000"/>
                </a:solidFill>
              </a:rPr>
              <a:t>数值数组、字符数组、指针数组、结构数组</a:t>
            </a:r>
            <a:r>
              <a:rPr lang="zh-CN" altLang="en-US" sz="2800"/>
              <a:t>等。</a:t>
            </a:r>
            <a:endParaRPr lang="zh-CN" altLang="en-US" sz="2800" b="1"/>
          </a:p>
        </p:txBody>
      </p:sp>
    </p:spTree>
    <p:extLst>
      <p:ext uri="{BB962C8B-B14F-4D97-AF65-F5344CB8AC3E}">
        <p14:creationId xmlns:p14="http://schemas.microsoft.com/office/powerpoint/2010/main" val="21536740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6370"/>
                                        </p:tgtEl>
                                        <p:attrNameLst>
                                          <p:attrName>style.visibility</p:attrName>
                                        </p:attrNameLst>
                                      </p:cBhvr>
                                      <p:to>
                                        <p:strVal val="visible"/>
                                      </p:to>
                                    </p:set>
                                    <p:animEffect transition="in" filter="diamond(in)">
                                      <p:cBhvr>
                                        <p:cTn id="7" dur="1000"/>
                                        <p:tgtEl>
                                          <p:spTgt spid="186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autoUpdateAnimBg="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ext Box 2"/>
          <p:cNvSpPr txBox="1">
            <a:spLocks noChangeArrowheads="1"/>
          </p:cNvSpPr>
          <p:nvPr/>
        </p:nvSpPr>
        <p:spPr bwMode="auto">
          <a:xfrm>
            <a:off x="5519739"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
        <p:nvSpPr>
          <p:cNvPr id="186371" name="Text Box 3"/>
          <p:cNvSpPr txBox="1">
            <a:spLocks noChangeArrowheads="1"/>
          </p:cNvSpPr>
          <p:nvPr/>
        </p:nvSpPr>
        <p:spPr bwMode="auto">
          <a:xfrm>
            <a:off x="1682750" y="2043113"/>
            <a:ext cx="8661400" cy="478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一维数组</a:t>
            </a:r>
            <a:endParaRPr lang="zh-CN" altLang="en-US" sz="2800"/>
          </a:p>
          <a:p>
            <a:r>
              <a:rPr lang="zh-CN" altLang="en-US" sz="2800"/>
              <a:t>（</a:t>
            </a:r>
            <a:r>
              <a:rPr lang="en-US" altLang="zh-CN" sz="2800"/>
              <a:t>1</a:t>
            </a:r>
            <a:r>
              <a:rPr lang="zh-CN" altLang="en-US" sz="2800"/>
              <a:t>）一维数组的定义方式</a:t>
            </a:r>
          </a:p>
          <a:p>
            <a:r>
              <a:rPr lang="zh-CN" altLang="en-US" sz="2800"/>
              <a:t>      </a:t>
            </a:r>
            <a:r>
              <a:rPr lang="zh-CN" altLang="en-US" sz="2800" b="1">
                <a:solidFill>
                  <a:srgbClr val="FF0000"/>
                </a:solidFill>
              </a:rPr>
              <a:t>类型说明符  数组名 [整型常量表达式</a:t>
            </a:r>
            <a:r>
              <a:rPr lang="en-US" altLang="zh-CN" sz="2800" b="1">
                <a:solidFill>
                  <a:srgbClr val="FF0000"/>
                </a:solidFill>
              </a:rPr>
              <a:t>]</a:t>
            </a:r>
            <a:r>
              <a:rPr lang="zh-CN" altLang="en-US" sz="2800" b="1">
                <a:solidFill>
                  <a:srgbClr val="FF0000"/>
                </a:solidFill>
              </a:rPr>
              <a:t>；</a:t>
            </a:r>
            <a:endParaRPr lang="en-US" altLang="zh-CN" sz="2800" b="1">
              <a:solidFill>
                <a:srgbClr val="FF0000"/>
              </a:solidFill>
            </a:endParaRPr>
          </a:p>
          <a:p>
            <a:r>
              <a:rPr lang="zh-CN" altLang="en-US" sz="2800"/>
              <a:t>例如：</a:t>
            </a:r>
          </a:p>
          <a:p>
            <a:r>
              <a:rPr lang="zh-CN" altLang="en-US" sz="2800"/>
              <a:t>      </a:t>
            </a:r>
            <a:r>
              <a:rPr lang="en-US" altLang="zh-CN" sz="2800"/>
              <a:t>int a[10];/</a:t>
            </a:r>
            <a:r>
              <a:rPr lang="zh-CN" altLang="en-US" sz="2800"/>
              <a:t>*定义整型数组</a:t>
            </a:r>
            <a:r>
              <a:rPr lang="en-US" altLang="zh-CN" sz="2800"/>
              <a:t>a</a:t>
            </a:r>
            <a:r>
              <a:rPr lang="zh-CN" altLang="en-US" sz="2800"/>
              <a:t>，它有</a:t>
            </a:r>
            <a:r>
              <a:rPr lang="en-US" altLang="zh-CN" sz="2800"/>
              <a:t>a[0]~a[9]</a:t>
            </a:r>
            <a:r>
              <a:rPr lang="zh-CN" altLang="en-US" sz="2800"/>
              <a:t>共</a:t>
            </a:r>
            <a:r>
              <a:rPr lang="en-US" altLang="zh-CN" sz="2800"/>
              <a:t>10</a:t>
            </a:r>
            <a:r>
              <a:rPr lang="zh-CN" altLang="en-US" sz="2800"/>
              <a:t>个元素，每个元素都是整型变量</a:t>
            </a:r>
            <a:r>
              <a:rPr lang="en-US" altLang="zh-CN" sz="2800"/>
              <a:t>*/</a:t>
            </a:r>
          </a:p>
          <a:p>
            <a:r>
              <a:rPr lang="zh-CN" altLang="en-US" sz="2800"/>
              <a:t>说明：</a:t>
            </a:r>
          </a:p>
          <a:p>
            <a:r>
              <a:rPr lang="zh-CN" altLang="en-US" sz="2800"/>
              <a:t>      ①数组名的命名规则和变量名相同，遵循标识符命名规则； </a:t>
            </a:r>
          </a:p>
          <a:p>
            <a:r>
              <a:rPr lang="zh-CN" altLang="en-US" sz="2800"/>
              <a:t>     ②数组名后是用</a:t>
            </a:r>
            <a:r>
              <a:rPr lang="zh-CN" altLang="en-US" sz="2800" b="1">
                <a:solidFill>
                  <a:srgbClr val="E73A17"/>
                </a:solidFill>
              </a:rPr>
              <a:t>方括号括</a:t>
            </a:r>
            <a:r>
              <a:rPr lang="zh-CN" altLang="en-US" sz="2800"/>
              <a:t>起来的常量表达式，</a:t>
            </a:r>
            <a:r>
              <a:rPr lang="zh-CN" altLang="en-US" sz="2800">
                <a:solidFill>
                  <a:srgbClr val="FF0000"/>
                </a:solidFill>
              </a:rPr>
              <a:t>不能用圆括弧</a:t>
            </a:r>
            <a:r>
              <a:rPr lang="zh-CN" altLang="en-US" sz="2800"/>
              <a:t>；</a:t>
            </a:r>
          </a:p>
        </p:txBody>
      </p:sp>
    </p:spTree>
    <p:extLst>
      <p:ext uri="{BB962C8B-B14F-4D97-AF65-F5344CB8AC3E}">
        <p14:creationId xmlns:p14="http://schemas.microsoft.com/office/powerpoint/2010/main" val="17440475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7394"/>
                                        </p:tgtEl>
                                        <p:attrNameLst>
                                          <p:attrName>style.visibility</p:attrName>
                                        </p:attrNameLst>
                                      </p:cBhvr>
                                      <p:to>
                                        <p:strVal val="visible"/>
                                      </p:to>
                                    </p:set>
                                    <p:animEffect transition="in" filter="diamond(in)">
                                      <p:cBhvr>
                                        <p:cTn id="7" dur="1000"/>
                                        <p:tgtEl>
                                          <p:spTgt spid="187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autoUpdateAnimBg="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 Box 2"/>
          <p:cNvSpPr txBox="1">
            <a:spLocks noChangeArrowheads="1"/>
          </p:cNvSpPr>
          <p:nvPr/>
        </p:nvSpPr>
        <p:spPr bwMode="auto">
          <a:xfrm>
            <a:off x="55911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
        <p:nvSpPr>
          <p:cNvPr id="187395" name="Text Box 3"/>
          <p:cNvSpPr txBox="1">
            <a:spLocks noChangeArrowheads="1"/>
          </p:cNvSpPr>
          <p:nvPr/>
        </p:nvSpPr>
        <p:spPr bwMode="auto">
          <a:xfrm>
            <a:off x="1697038" y="2420939"/>
            <a:ext cx="86614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③常量表达式表示元素的个数，即数组的长度。例如在</a:t>
            </a:r>
            <a:r>
              <a:rPr lang="en-US" altLang="zh-CN" sz="2800"/>
              <a:t>int a[10]</a:t>
            </a:r>
            <a:r>
              <a:rPr lang="zh-CN" altLang="en-US" sz="2800"/>
              <a:t>中，</a:t>
            </a:r>
            <a:r>
              <a:rPr lang="en-US" altLang="zh-CN" sz="2800"/>
              <a:t>10</a:t>
            </a:r>
            <a:r>
              <a:rPr lang="zh-CN" altLang="en-US" sz="2800"/>
              <a:t>表示</a:t>
            </a:r>
            <a:r>
              <a:rPr lang="en-US" altLang="zh-CN" sz="2800"/>
              <a:t>a</a:t>
            </a:r>
            <a:r>
              <a:rPr lang="zh-CN" altLang="en-US" sz="2800"/>
              <a:t>数组有</a:t>
            </a:r>
            <a:r>
              <a:rPr lang="en-US" altLang="zh-CN" sz="2800"/>
              <a:t>10</a:t>
            </a:r>
            <a:r>
              <a:rPr lang="zh-CN" altLang="en-US" sz="2800"/>
              <a:t>个数据元素，下标从</a:t>
            </a:r>
            <a:r>
              <a:rPr lang="en-US" altLang="zh-CN" sz="2800"/>
              <a:t>0</a:t>
            </a:r>
            <a:r>
              <a:rPr lang="zh-CN" altLang="en-US" sz="2800"/>
              <a:t>开始，这</a:t>
            </a:r>
            <a:r>
              <a:rPr lang="en-US" altLang="zh-CN" sz="2800"/>
              <a:t>10</a:t>
            </a:r>
            <a:r>
              <a:rPr lang="zh-CN" altLang="en-US" sz="2800"/>
              <a:t>个元素是：</a:t>
            </a:r>
            <a:r>
              <a:rPr lang="en-US" altLang="zh-CN" sz="2800"/>
              <a:t>a[0], a[1], a[2], a[3], a[4], a[5], a[6], a[7], a[8], a[9]</a:t>
            </a:r>
            <a:r>
              <a:rPr lang="zh-CN" altLang="en-US" sz="2800"/>
              <a:t>。</a:t>
            </a:r>
            <a:endParaRPr lang="en-US" altLang="zh-CN" sz="2800"/>
          </a:p>
          <a:p>
            <a:r>
              <a:rPr lang="zh-CN" altLang="en-US" sz="2800"/>
              <a:t>     ④常量表达式中可以包括常量和符号常量，不能包含变量。也就是说，</a:t>
            </a:r>
            <a:r>
              <a:rPr lang="en-US" altLang="zh-CN" sz="2800"/>
              <a:t>C51</a:t>
            </a:r>
            <a:r>
              <a:rPr lang="zh-CN" altLang="en-US" sz="2800"/>
              <a:t>不允许对数组的大小作动态定义，即数组大小不依赖于程序运行过程中变量的值；</a:t>
            </a:r>
          </a:p>
          <a:p>
            <a:endParaRPr lang="zh-CN" altLang="en-US" sz="2800"/>
          </a:p>
        </p:txBody>
      </p:sp>
    </p:spTree>
    <p:extLst>
      <p:ext uri="{BB962C8B-B14F-4D97-AF65-F5344CB8AC3E}">
        <p14:creationId xmlns:p14="http://schemas.microsoft.com/office/powerpoint/2010/main" val="37315674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8418"/>
                                        </p:tgtEl>
                                        <p:attrNameLst>
                                          <p:attrName>style.visibility</p:attrName>
                                        </p:attrNameLst>
                                      </p:cBhvr>
                                      <p:to>
                                        <p:strVal val="visible"/>
                                      </p:to>
                                    </p:set>
                                    <p:animEffect transition="in" filter="diamond(in)">
                                      <p:cBhvr>
                                        <p:cTn id="7" dur="1000"/>
                                        <p:tgtEl>
                                          <p:spTgt spid="188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autoUpdateAnimBg="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 Box 3"/>
          <p:cNvSpPr txBox="1">
            <a:spLocks noChangeArrowheads="1"/>
          </p:cNvSpPr>
          <p:nvPr/>
        </p:nvSpPr>
        <p:spPr bwMode="auto">
          <a:xfrm>
            <a:off x="1743076" y="2133601"/>
            <a:ext cx="8588375"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）一维数组的初始化</a:t>
            </a:r>
          </a:p>
          <a:p>
            <a:r>
              <a:rPr lang="zh-CN" altLang="en-US" sz="2800"/>
              <a:t>       对数组元素的初始化可以用以下方法实现：</a:t>
            </a:r>
          </a:p>
          <a:p>
            <a:r>
              <a:rPr lang="zh-CN" altLang="en-US" sz="2800"/>
              <a:t>      ①在定义数组时对数组元素赋予初值。</a:t>
            </a:r>
          </a:p>
          <a:p>
            <a:r>
              <a:rPr lang="zh-CN" altLang="en-US" sz="2800"/>
              <a:t>      例如：</a:t>
            </a:r>
            <a:r>
              <a:rPr lang="en-US" altLang="zh-CN" sz="2800"/>
              <a:t>int a[10]={0,1,2,3,4,5,6,7,8,9};</a:t>
            </a:r>
          </a:p>
          <a:p>
            <a:r>
              <a:rPr lang="zh-CN" altLang="en-US" sz="2800"/>
              <a:t>      将数组元素的初值依次放在一对花括弧内。经过上面的定义和初始化之后，</a:t>
            </a:r>
            <a:r>
              <a:rPr lang="en-US" altLang="zh-CN" sz="2800"/>
              <a:t>a[0]=0, a[1]=1, a[2]=2, a[3]=3, a[4]=4, a[5]=5, a[6]=6, a[7]=7, a[8]=8, a[9]=9</a:t>
            </a:r>
            <a:r>
              <a:rPr lang="zh-CN" altLang="en-US" sz="2800"/>
              <a:t>。</a:t>
            </a:r>
          </a:p>
        </p:txBody>
      </p:sp>
      <p:sp>
        <p:nvSpPr>
          <p:cNvPr id="189443" name="Text Box 2"/>
          <p:cNvSpPr txBox="1">
            <a:spLocks noChangeArrowheads="1"/>
          </p:cNvSpPr>
          <p:nvPr/>
        </p:nvSpPr>
        <p:spPr bwMode="auto">
          <a:xfrm>
            <a:off x="5519739" y="2016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8177393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9443"/>
                                        </p:tgtEl>
                                        <p:attrNameLst>
                                          <p:attrName>style.visibility</p:attrName>
                                        </p:attrNameLst>
                                      </p:cBhvr>
                                      <p:to>
                                        <p:strVal val="visible"/>
                                      </p:to>
                                    </p:set>
                                    <p:animEffect transition="in" filter="diamond(in)">
                                      <p:cBhvr>
                                        <p:cTn id="7" dur="1000"/>
                                        <p:tgtEl>
                                          <p:spTgt spid="189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autoUpdateAnimBg="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ext Box 3"/>
          <p:cNvSpPr txBox="1">
            <a:spLocks noChangeArrowheads="1"/>
          </p:cNvSpPr>
          <p:nvPr/>
        </p:nvSpPr>
        <p:spPr bwMode="auto">
          <a:xfrm>
            <a:off x="1739901" y="2133600"/>
            <a:ext cx="85883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②可以只给一部分元素赋值。</a:t>
            </a:r>
          </a:p>
          <a:p>
            <a:r>
              <a:rPr lang="zh-CN" altLang="en-US" sz="2800"/>
              <a:t>       例如：</a:t>
            </a:r>
            <a:r>
              <a:rPr lang="en-US" altLang="zh-CN" sz="2800"/>
              <a:t>int a[10]={0,1,2,3,4};</a:t>
            </a:r>
          </a:p>
          <a:p>
            <a:r>
              <a:rPr lang="zh-CN" altLang="en-US" sz="2800"/>
              <a:t>       定义</a:t>
            </a:r>
            <a:r>
              <a:rPr lang="en-US" altLang="zh-CN" sz="2800"/>
              <a:t>a</a:t>
            </a:r>
            <a:r>
              <a:rPr lang="zh-CN" altLang="en-US" sz="2800"/>
              <a:t>数组有</a:t>
            </a:r>
            <a:r>
              <a:rPr lang="en-US" altLang="zh-CN" sz="2800"/>
              <a:t>10</a:t>
            </a:r>
            <a:r>
              <a:rPr lang="zh-CN" altLang="en-US" sz="2800"/>
              <a:t>个元素，但花括弧内只提供五个初值，这表示只给前五个元素赋初值，后面的五个元素值为</a:t>
            </a:r>
            <a:r>
              <a:rPr lang="en-US" altLang="zh-CN" sz="2800"/>
              <a:t>0</a:t>
            </a:r>
            <a:r>
              <a:rPr lang="zh-CN" altLang="en-US" sz="2800"/>
              <a:t>。</a:t>
            </a:r>
            <a:endParaRPr lang="en-US" altLang="zh-CN" sz="2800"/>
          </a:p>
          <a:p>
            <a:r>
              <a:rPr lang="zh-CN" altLang="en-US" sz="2800"/>
              <a:t>       ③在对全部数组元素赋初值时，可以不指定数组的长度。</a:t>
            </a:r>
          </a:p>
          <a:p>
            <a:r>
              <a:rPr lang="zh-CN" altLang="en-US" sz="2800"/>
              <a:t>       例如： </a:t>
            </a:r>
            <a:r>
              <a:rPr lang="en-US" altLang="zh-CN" sz="2800"/>
              <a:t>int a[5]={1,2,3,4,5}</a:t>
            </a:r>
            <a:r>
              <a:rPr lang="zh-CN" altLang="en-US" sz="2800"/>
              <a:t>；</a:t>
            </a:r>
          </a:p>
          <a:p>
            <a:r>
              <a:rPr lang="zh-CN" altLang="en-US" sz="2800"/>
              <a:t>       也可以写成：  </a:t>
            </a:r>
            <a:r>
              <a:rPr lang="en-US" altLang="zh-CN" sz="2800"/>
              <a:t>int a[]={1,2,3,4,5};</a:t>
            </a:r>
          </a:p>
          <a:p>
            <a:endParaRPr lang="zh-CN" altLang="en-US" sz="2800"/>
          </a:p>
        </p:txBody>
      </p:sp>
      <p:sp>
        <p:nvSpPr>
          <p:cNvPr id="190467" name="Text Box 2"/>
          <p:cNvSpPr txBox="1">
            <a:spLocks noChangeArrowheads="1"/>
          </p:cNvSpPr>
          <p:nvPr/>
        </p:nvSpPr>
        <p:spPr bwMode="auto">
          <a:xfrm>
            <a:off x="5519739" y="2016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26532699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diamond(in)">
                                      <p:cBhvr>
                                        <p:cTn id="7" dur="1000"/>
                                        <p:tgtEl>
                                          <p:spTgt spid="190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autoUpdateAnimBg="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ext Box 3"/>
          <p:cNvSpPr txBox="1">
            <a:spLocks noChangeArrowheads="1"/>
          </p:cNvSpPr>
          <p:nvPr/>
        </p:nvSpPr>
        <p:spPr bwMode="auto">
          <a:xfrm>
            <a:off x="1771650" y="2420939"/>
            <a:ext cx="878840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）一维数组元素的引用</a:t>
            </a:r>
          </a:p>
          <a:p>
            <a:r>
              <a:rPr lang="zh-CN" altLang="en-US" sz="2800"/>
              <a:t>       数组必须先定义，后使用。</a:t>
            </a:r>
            <a:r>
              <a:rPr lang="en-US" altLang="zh-CN" sz="2800"/>
              <a:t>C51</a:t>
            </a:r>
            <a:r>
              <a:rPr lang="zh-CN" altLang="en-US" sz="2800"/>
              <a:t>规定只能逐个引用数组元素而不能一次引用整个数组。数组元素的表示形式为：</a:t>
            </a:r>
          </a:p>
          <a:p>
            <a:r>
              <a:rPr lang="zh-CN" altLang="en-US" sz="2800"/>
              <a:t>     数组名</a:t>
            </a:r>
            <a:r>
              <a:rPr lang="en-US" altLang="zh-CN" sz="2800"/>
              <a:t>[</a:t>
            </a:r>
            <a:r>
              <a:rPr lang="zh-CN" altLang="en-US" sz="2800"/>
              <a:t>下标</a:t>
            </a:r>
            <a:r>
              <a:rPr lang="en-US" altLang="zh-CN" sz="2800"/>
              <a:t>]   </a:t>
            </a:r>
            <a:r>
              <a:rPr lang="zh-CN" altLang="en-US" sz="2800"/>
              <a:t>下标可以是整型常量或整型表达式。</a:t>
            </a:r>
            <a:endParaRPr lang="en-US" altLang="zh-CN" sz="2800"/>
          </a:p>
          <a:p>
            <a:r>
              <a:rPr lang="zh-CN" altLang="en-US" sz="2800"/>
              <a:t> 如：</a:t>
            </a:r>
            <a:r>
              <a:rPr lang="en-US" altLang="zh-CN" sz="2800"/>
              <a:t>a[0]=a[5]+a[7]-a[2*3];</a:t>
            </a:r>
          </a:p>
          <a:p>
            <a:r>
              <a:rPr lang="en-US" altLang="zh-CN" sz="2800"/>
              <a:t>         P0=a[i];//</a:t>
            </a:r>
            <a:r>
              <a:rPr lang="zh-CN" altLang="en-US" sz="2800"/>
              <a:t>依次引用数组元素，并送</a:t>
            </a:r>
            <a:r>
              <a:rPr lang="en-US" altLang="zh-CN" sz="2800"/>
              <a:t>P0</a:t>
            </a:r>
            <a:r>
              <a:rPr lang="zh-CN" altLang="en-US" sz="2800"/>
              <a:t>口显示</a:t>
            </a:r>
          </a:p>
        </p:txBody>
      </p:sp>
      <p:sp>
        <p:nvSpPr>
          <p:cNvPr id="191491" name="Text Box 2"/>
          <p:cNvSpPr txBox="1">
            <a:spLocks noChangeArrowheads="1"/>
          </p:cNvSpPr>
          <p:nvPr/>
        </p:nvSpPr>
        <p:spPr bwMode="auto">
          <a:xfrm>
            <a:off x="51593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25563917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1491"/>
                                        </p:tgtEl>
                                        <p:attrNameLst>
                                          <p:attrName>style.visibility</p:attrName>
                                        </p:attrNameLst>
                                      </p:cBhvr>
                                      <p:to>
                                        <p:strVal val="visible"/>
                                      </p:to>
                                    </p:set>
                                    <p:animEffect transition="in" filter="diamond(in)">
                                      <p:cBhvr>
                                        <p:cTn id="7" dur="1000"/>
                                        <p:tgtEl>
                                          <p:spTgt spid="191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autoUpdateAnimBg="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ext Box 3"/>
          <p:cNvSpPr txBox="1">
            <a:spLocks noChangeArrowheads="1"/>
          </p:cNvSpPr>
          <p:nvPr/>
        </p:nvSpPr>
        <p:spPr bwMode="auto">
          <a:xfrm>
            <a:off x="1781176" y="2133600"/>
            <a:ext cx="8588375" cy="353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二维数组</a:t>
            </a:r>
            <a:endParaRPr lang="zh-CN" altLang="en-US" sz="2800"/>
          </a:p>
          <a:p>
            <a:r>
              <a:rPr lang="zh-CN" altLang="en-US" sz="2800"/>
              <a:t>   （</a:t>
            </a:r>
            <a:r>
              <a:rPr lang="en-US" altLang="zh-CN" sz="2800"/>
              <a:t>1</a:t>
            </a:r>
            <a:r>
              <a:rPr lang="zh-CN" altLang="en-US" sz="2800"/>
              <a:t>）二维数组定义的一般形式</a:t>
            </a:r>
          </a:p>
          <a:p>
            <a:r>
              <a:rPr lang="zh-CN" altLang="en-US" sz="2800" b="1">
                <a:solidFill>
                  <a:srgbClr val="FF0000"/>
                </a:solidFill>
              </a:rPr>
              <a:t>类型说明符  数组名</a:t>
            </a:r>
            <a:r>
              <a:rPr lang="en-US" altLang="zh-CN" sz="2800" b="1">
                <a:solidFill>
                  <a:srgbClr val="FF0000"/>
                </a:solidFill>
              </a:rPr>
              <a:t>[</a:t>
            </a:r>
            <a:r>
              <a:rPr lang="zh-CN" altLang="en-US" sz="2800" b="1">
                <a:solidFill>
                  <a:srgbClr val="FF0000"/>
                </a:solidFill>
              </a:rPr>
              <a:t>常量表达式</a:t>
            </a:r>
            <a:r>
              <a:rPr lang="en-US" altLang="zh-CN" sz="2800" b="1">
                <a:solidFill>
                  <a:srgbClr val="FF0000"/>
                </a:solidFill>
              </a:rPr>
              <a:t>][ </a:t>
            </a:r>
            <a:r>
              <a:rPr lang="zh-CN" altLang="en-US" sz="2800" b="1">
                <a:solidFill>
                  <a:srgbClr val="FF0000"/>
                </a:solidFill>
              </a:rPr>
              <a:t>常量表达式</a:t>
            </a:r>
            <a:r>
              <a:rPr lang="en-US" altLang="zh-CN" sz="2800" b="1">
                <a:solidFill>
                  <a:srgbClr val="FF0000"/>
                </a:solidFill>
              </a:rPr>
              <a:t>];</a:t>
            </a:r>
          </a:p>
          <a:p>
            <a:r>
              <a:rPr lang="zh-CN" altLang="en-US" sz="2800"/>
              <a:t> 例如： </a:t>
            </a:r>
            <a:r>
              <a:rPr lang="en-US" altLang="zh-CN" sz="2800"/>
              <a:t>int a[3][4],b[5][10];</a:t>
            </a:r>
          </a:p>
          <a:p>
            <a:r>
              <a:rPr lang="zh-CN" altLang="en-US" sz="2800"/>
              <a:t>     定义</a:t>
            </a:r>
            <a:r>
              <a:rPr lang="en-US" altLang="zh-CN" sz="2800"/>
              <a:t>a</a:t>
            </a:r>
            <a:r>
              <a:rPr lang="zh-CN" altLang="en-US" sz="2800"/>
              <a:t>为</a:t>
            </a:r>
            <a:r>
              <a:rPr lang="en-US" altLang="zh-CN" sz="2800"/>
              <a:t>3x4</a:t>
            </a:r>
            <a:r>
              <a:rPr lang="zh-CN" altLang="en-US" sz="2800"/>
              <a:t>（</a:t>
            </a:r>
            <a:r>
              <a:rPr lang="en-US" altLang="zh-CN" sz="2800"/>
              <a:t>3</a:t>
            </a:r>
            <a:r>
              <a:rPr lang="zh-CN" altLang="en-US" sz="2800"/>
              <a:t>行</a:t>
            </a:r>
            <a:r>
              <a:rPr lang="en-US" altLang="zh-CN" sz="2800"/>
              <a:t>4</a:t>
            </a:r>
            <a:r>
              <a:rPr lang="zh-CN" altLang="en-US" sz="2800"/>
              <a:t>列）的数组，</a:t>
            </a:r>
            <a:r>
              <a:rPr lang="en-US" altLang="zh-CN" sz="2800"/>
              <a:t>b</a:t>
            </a:r>
            <a:r>
              <a:rPr lang="zh-CN" altLang="en-US" sz="2800"/>
              <a:t>为</a:t>
            </a:r>
            <a:r>
              <a:rPr lang="en-US" altLang="zh-CN" sz="2800"/>
              <a:t>5x10</a:t>
            </a:r>
            <a:r>
              <a:rPr lang="zh-CN" altLang="en-US" sz="2800"/>
              <a:t>（</a:t>
            </a:r>
            <a:r>
              <a:rPr lang="en-US" altLang="zh-CN" sz="2800"/>
              <a:t>5</a:t>
            </a:r>
            <a:r>
              <a:rPr lang="zh-CN" altLang="en-US" sz="2800"/>
              <a:t>行</a:t>
            </a:r>
            <a:r>
              <a:rPr lang="en-US" altLang="zh-CN" sz="2800"/>
              <a:t>10</a:t>
            </a:r>
            <a:r>
              <a:rPr lang="zh-CN" altLang="en-US" sz="2800"/>
              <a:t>列）的数组。数组元素为</a:t>
            </a:r>
            <a:r>
              <a:rPr lang="en-US" altLang="zh-CN" sz="2800"/>
              <a:t>int</a:t>
            </a:r>
            <a:r>
              <a:rPr lang="zh-CN" altLang="en-US" sz="2800"/>
              <a:t>整型数据。</a:t>
            </a:r>
          </a:p>
          <a:p>
            <a:r>
              <a:rPr lang="zh-CN" altLang="en-US" sz="2800"/>
              <a:t>    </a:t>
            </a:r>
            <a:r>
              <a:rPr lang="zh-CN" altLang="en-US" sz="2800">
                <a:solidFill>
                  <a:srgbClr val="FF0000"/>
                </a:solidFill>
              </a:rPr>
              <a:t>注意不能写成：  </a:t>
            </a:r>
            <a:r>
              <a:rPr lang="en-US" altLang="zh-CN" sz="2800">
                <a:solidFill>
                  <a:srgbClr val="FF0000"/>
                </a:solidFill>
              </a:rPr>
              <a:t>int a[3,4],b[5,10];</a:t>
            </a:r>
          </a:p>
          <a:p>
            <a:r>
              <a:rPr lang="en-US" altLang="zh-CN" sz="2800"/>
              <a:t>     </a:t>
            </a:r>
            <a:endParaRPr lang="zh-CN" altLang="en-US" sz="2800"/>
          </a:p>
        </p:txBody>
      </p:sp>
      <p:sp>
        <p:nvSpPr>
          <p:cNvPr id="192515" name="Text Box 2"/>
          <p:cNvSpPr txBox="1">
            <a:spLocks noChangeArrowheads="1"/>
          </p:cNvSpPr>
          <p:nvPr/>
        </p:nvSpPr>
        <p:spPr bwMode="auto">
          <a:xfrm>
            <a:off x="55911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16502706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2515"/>
                                        </p:tgtEl>
                                        <p:attrNameLst>
                                          <p:attrName>style.visibility</p:attrName>
                                        </p:attrNameLst>
                                      </p:cBhvr>
                                      <p:to>
                                        <p:strVal val="visible"/>
                                      </p:to>
                                    </p:set>
                                    <p:animEffect transition="in" filter="diamond(in)">
                                      <p:cBhvr>
                                        <p:cTn id="7" dur="1000"/>
                                        <p:tgtEl>
                                          <p:spTgt spid="192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5" grpId="0" autoUpdateAnimBg="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 Box 3"/>
          <p:cNvSpPr txBox="1">
            <a:spLocks noChangeArrowheads="1"/>
          </p:cNvSpPr>
          <p:nvPr/>
        </p:nvSpPr>
        <p:spPr bwMode="auto">
          <a:xfrm>
            <a:off x="1755776" y="2276475"/>
            <a:ext cx="858837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我们可以把二维数组看作一种特殊的一维数组：它的元素又是一维数组。例如把</a:t>
            </a:r>
            <a:r>
              <a:rPr lang="en-US" altLang="zh-CN" sz="2800"/>
              <a:t>a</a:t>
            </a:r>
            <a:r>
              <a:rPr lang="zh-CN" altLang="en-US" sz="2800"/>
              <a:t>看做一个一维数组，它有</a:t>
            </a:r>
            <a:r>
              <a:rPr lang="en-US" altLang="zh-CN" sz="2800"/>
              <a:t>3</a:t>
            </a:r>
            <a:r>
              <a:rPr lang="zh-CN" altLang="en-US" sz="2800"/>
              <a:t>个元素：</a:t>
            </a:r>
            <a:r>
              <a:rPr lang="en-US" altLang="zh-CN" sz="2800"/>
              <a:t>a[0]</a:t>
            </a:r>
            <a:r>
              <a:rPr lang="zh-CN" altLang="en-US" sz="2800"/>
              <a:t>、</a:t>
            </a:r>
            <a:r>
              <a:rPr lang="en-US" altLang="zh-CN" sz="2800"/>
              <a:t>a[1]</a:t>
            </a:r>
            <a:r>
              <a:rPr lang="zh-CN" altLang="en-US" sz="2800"/>
              <a:t>、</a:t>
            </a:r>
            <a:r>
              <a:rPr lang="en-US" altLang="zh-CN" sz="2800"/>
              <a:t>a[2],</a:t>
            </a:r>
            <a:r>
              <a:rPr lang="zh-CN" altLang="en-US" sz="2800"/>
              <a:t>每一个元素又是一个包含</a:t>
            </a:r>
            <a:r>
              <a:rPr lang="en-US" altLang="zh-CN" sz="2800"/>
              <a:t>4</a:t>
            </a:r>
            <a:r>
              <a:rPr lang="zh-CN" altLang="en-US" sz="2800"/>
              <a:t>个元素的一维数组，如图</a:t>
            </a:r>
            <a:r>
              <a:rPr lang="en-US" altLang="zh-CN" sz="2800"/>
              <a:t>3-14</a:t>
            </a:r>
            <a:r>
              <a:rPr lang="zh-CN" altLang="en-US" sz="2800"/>
              <a:t>（</a:t>
            </a:r>
            <a:r>
              <a:rPr lang="en-US" altLang="zh-CN" sz="2800"/>
              <a:t>a</a:t>
            </a:r>
            <a:r>
              <a:rPr lang="zh-CN" altLang="en-US" sz="2800"/>
              <a:t>）、（</a:t>
            </a:r>
            <a:r>
              <a:rPr lang="en-US" altLang="zh-CN" sz="2800"/>
              <a:t>b</a:t>
            </a:r>
            <a:r>
              <a:rPr lang="zh-CN" altLang="en-US" sz="2800"/>
              <a:t>）所示。</a:t>
            </a:r>
          </a:p>
        </p:txBody>
      </p:sp>
      <p:sp>
        <p:nvSpPr>
          <p:cNvPr id="193539" name="Text Box 2"/>
          <p:cNvSpPr txBox="1">
            <a:spLocks noChangeArrowheads="1"/>
          </p:cNvSpPr>
          <p:nvPr/>
        </p:nvSpPr>
        <p:spPr bwMode="auto">
          <a:xfrm>
            <a:off x="55911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pic>
        <p:nvPicPr>
          <p:cNvPr id="1925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0014" y="4168776"/>
            <a:ext cx="6408737"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7" name="Rectangle 4"/>
          <p:cNvSpPr>
            <a:spLocks noChangeArrowheads="1"/>
          </p:cNvSpPr>
          <p:nvPr/>
        </p:nvSpPr>
        <p:spPr bwMode="auto">
          <a:xfrm>
            <a:off x="4151313" y="6064251"/>
            <a:ext cx="28003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图</a:t>
            </a:r>
            <a:r>
              <a:rPr lang="en-US" altLang="zh-CN" sz="2800"/>
              <a:t>3-14 </a:t>
            </a:r>
            <a:r>
              <a:rPr lang="zh-CN" altLang="en-US" sz="2800"/>
              <a:t>二维数组</a:t>
            </a:r>
          </a:p>
        </p:txBody>
      </p:sp>
    </p:spTree>
    <p:extLst>
      <p:ext uri="{BB962C8B-B14F-4D97-AF65-F5344CB8AC3E}">
        <p14:creationId xmlns:p14="http://schemas.microsoft.com/office/powerpoint/2010/main" val="9017029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3539"/>
                                        </p:tgtEl>
                                        <p:attrNameLst>
                                          <p:attrName>style.visibility</p:attrName>
                                        </p:attrNameLst>
                                      </p:cBhvr>
                                      <p:to>
                                        <p:strVal val="visible"/>
                                      </p:to>
                                    </p:set>
                                    <p:animEffect transition="in" filter="diamond(in)">
                                      <p:cBhvr>
                                        <p:cTn id="7" dur="1000"/>
                                        <p:tgtEl>
                                          <p:spTgt spid="193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926139"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3.1.1</a:t>
            </a:r>
            <a:r>
              <a:rPr lang="zh-CN" altLang="en-US" sz="2800" b="1"/>
              <a:t>任务</a:t>
            </a:r>
            <a:r>
              <a:rPr lang="en-US" altLang="zh-CN" sz="2800" b="1"/>
              <a:t>9-1</a:t>
            </a:r>
            <a:r>
              <a:rPr lang="zh-CN" altLang="en-US" sz="2800" b="1"/>
              <a:t>：了解</a:t>
            </a:r>
            <a:r>
              <a:rPr lang="en-US" altLang="zh-CN" sz="2800" b="1"/>
              <a:t>C51</a:t>
            </a:r>
          </a:p>
          <a:p>
            <a:r>
              <a:rPr lang="zh-CN" altLang="en-US" sz="2800" b="1"/>
              <a:t>编程结构</a:t>
            </a:r>
          </a:p>
        </p:txBody>
      </p:sp>
      <p:sp>
        <p:nvSpPr>
          <p:cNvPr id="18435" name="Text Box 3"/>
          <p:cNvSpPr txBox="1">
            <a:spLocks noChangeArrowheads="1"/>
          </p:cNvSpPr>
          <p:nvPr/>
        </p:nvSpPr>
        <p:spPr bwMode="auto">
          <a:xfrm>
            <a:off x="1774825" y="2565401"/>
            <a:ext cx="8301038"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4</a:t>
            </a:r>
            <a:r>
              <a:rPr lang="zh-CN" altLang="en-US" sz="2800"/>
              <a:t>）注释</a:t>
            </a:r>
          </a:p>
          <a:p>
            <a:r>
              <a:rPr lang="en-US" altLang="zh-CN" sz="2800"/>
              <a:t>       C</a:t>
            </a:r>
            <a:r>
              <a:rPr lang="zh-CN" altLang="en-US" sz="2800"/>
              <a:t>语言程序设计中的注释只是为了提高程序的可读性，在编译时，注释内容不会被执行。</a:t>
            </a:r>
            <a:r>
              <a:rPr lang="en-US" altLang="zh-CN" sz="2800"/>
              <a:t>C</a:t>
            </a:r>
            <a:r>
              <a:rPr lang="zh-CN" altLang="en-US" sz="2800"/>
              <a:t>语言的注释有两种：</a:t>
            </a:r>
            <a:endParaRPr lang="en-US" altLang="zh-CN" sz="2800"/>
          </a:p>
          <a:p>
            <a:r>
              <a:rPr lang="en-US" altLang="zh-CN" sz="2800"/>
              <a:t>        </a:t>
            </a:r>
            <a:r>
              <a:rPr lang="zh-CN" altLang="en-US" sz="2800"/>
              <a:t>一种是采用</a:t>
            </a:r>
            <a:r>
              <a:rPr lang="en-US" altLang="zh-CN" sz="2800"/>
              <a:t>/*……*/</a:t>
            </a:r>
            <a:r>
              <a:rPr lang="zh-CN" altLang="en-US" sz="2800"/>
              <a:t>表示；</a:t>
            </a:r>
            <a:endParaRPr lang="en-US" altLang="zh-CN" sz="2800"/>
          </a:p>
          <a:p>
            <a:r>
              <a:rPr lang="zh-CN" altLang="en-US" sz="2800"/>
              <a:t>        另一种采用“</a:t>
            </a:r>
            <a:r>
              <a:rPr lang="en-US" altLang="zh-CN" sz="2800"/>
              <a:t>//</a:t>
            </a:r>
            <a:r>
              <a:rPr lang="en-US" altLang="zh-CN" sz="2800">
                <a:latin typeface="宋体" panose="02010600030101010101" pitchFamily="2" charset="-122"/>
              </a:rPr>
              <a:t>”</a:t>
            </a:r>
            <a:r>
              <a:rPr lang="zh-CN" altLang="en-US" sz="2800"/>
              <a:t>表示。</a:t>
            </a:r>
            <a:endParaRPr lang="en-US" altLang="zh-CN" sz="2800"/>
          </a:p>
          <a:p>
            <a:r>
              <a:rPr lang="en-US" altLang="zh-CN" sz="2800"/>
              <a:t>        </a:t>
            </a:r>
            <a:r>
              <a:rPr lang="zh-CN" altLang="en-US" sz="2800" b="1">
                <a:solidFill>
                  <a:srgbClr val="FF0000"/>
                </a:solidFill>
              </a:rPr>
              <a:t>二者的区别是</a:t>
            </a:r>
            <a:r>
              <a:rPr lang="zh-CN" altLang="en-US" sz="2800"/>
              <a:t>：前一种可以注释多行内容，后一种只能注释一行内容。</a:t>
            </a:r>
          </a:p>
        </p:txBody>
      </p:sp>
    </p:spTree>
    <p:extLst>
      <p:ext uri="{BB962C8B-B14F-4D97-AF65-F5344CB8AC3E}">
        <p14:creationId xmlns:p14="http://schemas.microsoft.com/office/powerpoint/2010/main" val="8656937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amond(in)">
                                      <p:cBhvr>
                                        <p:cTn id="7"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ext Box 5"/>
          <p:cNvSpPr txBox="1">
            <a:spLocks noChangeArrowheads="1"/>
          </p:cNvSpPr>
          <p:nvPr/>
        </p:nvSpPr>
        <p:spPr bwMode="auto">
          <a:xfrm>
            <a:off x="1755775" y="2457451"/>
            <a:ext cx="86614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）二维数组的初始化</a:t>
            </a:r>
          </a:p>
          <a:p>
            <a:r>
              <a:rPr lang="zh-CN" altLang="en-US" sz="2800"/>
              <a:t>       ①按行赋初值</a:t>
            </a:r>
          </a:p>
          <a:p>
            <a:r>
              <a:rPr lang="zh-CN" altLang="en-US" sz="2800"/>
              <a:t>    </a:t>
            </a:r>
            <a:r>
              <a:rPr lang="zh-CN" altLang="en-US" sz="2800">
                <a:solidFill>
                  <a:srgbClr val="FF0000"/>
                </a:solidFill>
              </a:rPr>
              <a:t>数据类型 数组名</a:t>
            </a:r>
            <a:r>
              <a:rPr lang="en-US" altLang="zh-CN" sz="2800">
                <a:solidFill>
                  <a:srgbClr val="FF0000"/>
                </a:solidFill>
              </a:rPr>
              <a:t>[</a:t>
            </a:r>
            <a:r>
              <a:rPr lang="zh-CN" altLang="en-US" sz="2800">
                <a:solidFill>
                  <a:srgbClr val="FF0000"/>
                </a:solidFill>
              </a:rPr>
              <a:t>行常量表达式</a:t>
            </a:r>
            <a:r>
              <a:rPr lang="en-US" altLang="zh-CN" sz="2800">
                <a:solidFill>
                  <a:srgbClr val="FF0000"/>
                </a:solidFill>
              </a:rPr>
              <a:t>][</a:t>
            </a:r>
            <a:r>
              <a:rPr lang="zh-CN" altLang="en-US" sz="2800">
                <a:solidFill>
                  <a:srgbClr val="FF0000"/>
                </a:solidFill>
              </a:rPr>
              <a:t>列常量表达式</a:t>
            </a:r>
            <a:r>
              <a:rPr lang="en-US" altLang="zh-CN" sz="2800">
                <a:solidFill>
                  <a:srgbClr val="FF0000"/>
                </a:solidFill>
              </a:rPr>
              <a:t>]={{</a:t>
            </a:r>
            <a:r>
              <a:rPr lang="zh-CN" altLang="en-US" sz="2800">
                <a:solidFill>
                  <a:srgbClr val="FF0000"/>
                </a:solidFill>
              </a:rPr>
              <a:t>第</a:t>
            </a:r>
            <a:r>
              <a:rPr lang="en-US" altLang="zh-CN" sz="2800">
                <a:solidFill>
                  <a:srgbClr val="FF0000"/>
                </a:solidFill>
              </a:rPr>
              <a:t>0</a:t>
            </a:r>
            <a:r>
              <a:rPr lang="zh-CN" altLang="en-US" sz="2800">
                <a:solidFill>
                  <a:srgbClr val="FF0000"/>
                </a:solidFill>
              </a:rPr>
              <a:t>行初值表</a:t>
            </a:r>
            <a:r>
              <a:rPr lang="en-US" altLang="zh-CN" sz="2800">
                <a:solidFill>
                  <a:srgbClr val="FF0000"/>
                </a:solidFill>
              </a:rPr>
              <a:t>}</a:t>
            </a:r>
            <a:r>
              <a:rPr lang="zh-CN" altLang="en-US" sz="2800">
                <a:solidFill>
                  <a:srgbClr val="FF0000"/>
                </a:solidFill>
              </a:rPr>
              <a:t>，</a:t>
            </a:r>
            <a:r>
              <a:rPr lang="en-US" altLang="zh-CN" sz="2800">
                <a:solidFill>
                  <a:srgbClr val="FF0000"/>
                </a:solidFill>
              </a:rPr>
              <a:t>{</a:t>
            </a:r>
            <a:r>
              <a:rPr lang="zh-CN" altLang="en-US" sz="2800">
                <a:solidFill>
                  <a:srgbClr val="FF0000"/>
                </a:solidFill>
              </a:rPr>
              <a:t>第</a:t>
            </a:r>
            <a:r>
              <a:rPr lang="en-US" altLang="zh-CN" sz="2800">
                <a:solidFill>
                  <a:srgbClr val="FF0000"/>
                </a:solidFill>
              </a:rPr>
              <a:t>1</a:t>
            </a:r>
            <a:r>
              <a:rPr lang="zh-CN" altLang="en-US" sz="2800">
                <a:solidFill>
                  <a:srgbClr val="FF0000"/>
                </a:solidFill>
              </a:rPr>
              <a:t>行初值表</a:t>
            </a:r>
            <a:r>
              <a:rPr lang="en-US" altLang="zh-CN" sz="2800">
                <a:solidFill>
                  <a:srgbClr val="FF0000"/>
                </a:solidFill>
              </a:rPr>
              <a:t>}</a:t>
            </a:r>
            <a:r>
              <a:rPr lang="zh-CN" altLang="en-US" sz="2800">
                <a:solidFill>
                  <a:srgbClr val="FF0000"/>
                </a:solidFill>
              </a:rPr>
              <a:t>，</a:t>
            </a:r>
            <a:r>
              <a:rPr lang="en-US" altLang="zh-CN" sz="2800">
                <a:solidFill>
                  <a:srgbClr val="FF0000"/>
                </a:solidFill>
              </a:rPr>
              <a:t>…</a:t>
            </a:r>
            <a:r>
              <a:rPr lang="zh-CN" altLang="en-US" sz="2800">
                <a:solidFill>
                  <a:srgbClr val="FF0000"/>
                </a:solidFill>
              </a:rPr>
              <a:t>，</a:t>
            </a:r>
            <a:r>
              <a:rPr lang="en-US" altLang="zh-CN" sz="2800">
                <a:solidFill>
                  <a:srgbClr val="FF0000"/>
                </a:solidFill>
              </a:rPr>
              <a:t>{</a:t>
            </a:r>
            <a:r>
              <a:rPr lang="zh-CN" altLang="en-US" sz="2800">
                <a:solidFill>
                  <a:srgbClr val="FF0000"/>
                </a:solidFill>
              </a:rPr>
              <a:t>最后</a:t>
            </a:r>
            <a:r>
              <a:rPr lang="en-US" altLang="zh-CN" sz="2800">
                <a:solidFill>
                  <a:srgbClr val="FF0000"/>
                </a:solidFill>
              </a:rPr>
              <a:t>1</a:t>
            </a:r>
            <a:r>
              <a:rPr lang="zh-CN" altLang="en-US" sz="2800">
                <a:solidFill>
                  <a:srgbClr val="FF0000"/>
                </a:solidFill>
              </a:rPr>
              <a:t>行初值表</a:t>
            </a:r>
            <a:r>
              <a:rPr lang="en-US" altLang="zh-CN" sz="2800">
                <a:solidFill>
                  <a:srgbClr val="FF0000"/>
                </a:solidFill>
              </a:rPr>
              <a:t>}}</a:t>
            </a:r>
            <a:r>
              <a:rPr lang="zh-CN" altLang="en-US" sz="2800">
                <a:solidFill>
                  <a:srgbClr val="FF0000"/>
                </a:solidFill>
              </a:rPr>
              <a:t>；</a:t>
            </a:r>
            <a:endParaRPr lang="en-US" altLang="zh-CN" sz="2800">
              <a:solidFill>
                <a:srgbClr val="FF0000"/>
              </a:solidFill>
            </a:endParaRPr>
          </a:p>
          <a:p>
            <a:r>
              <a:rPr lang="zh-CN" altLang="en-US" sz="2800"/>
              <a:t>例如：</a:t>
            </a:r>
            <a:r>
              <a:rPr lang="en-US" altLang="zh-CN" sz="2800"/>
              <a:t>int a[3][4]={{0,1,2,3},</a:t>
            </a:r>
          </a:p>
          <a:p>
            <a:r>
              <a:rPr lang="en-US" altLang="zh-CN" sz="2800"/>
              <a:t>                             {4,5,6,7},</a:t>
            </a:r>
          </a:p>
          <a:p>
            <a:r>
              <a:rPr lang="en-US" altLang="zh-CN" sz="2800"/>
              <a:t>                             {8}};/</a:t>
            </a:r>
            <a:r>
              <a:rPr lang="zh-CN" altLang="en-US" sz="2800"/>
              <a:t>*最后三个元素，</a:t>
            </a:r>
            <a:r>
              <a:rPr lang="en-US" altLang="zh-CN" sz="2800"/>
              <a:t>a[2][1]</a:t>
            </a:r>
            <a:r>
              <a:rPr lang="zh-CN" altLang="en-US" sz="2800"/>
              <a:t>、</a:t>
            </a:r>
            <a:r>
              <a:rPr lang="en-US" altLang="zh-CN" sz="2800"/>
              <a:t> a[2][2]</a:t>
            </a:r>
            <a:r>
              <a:rPr lang="zh-CN" altLang="en-US" sz="2800"/>
              <a:t>和</a:t>
            </a:r>
            <a:r>
              <a:rPr lang="en-US" altLang="zh-CN" sz="2800"/>
              <a:t>a[2][3]</a:t>
            </a:r>
            <a:r>
              <a:rPr lang="zh-CN" altLang="en-US" sz="2800"/>
              <a:t>被默认为</a:t>
            </a:r>
            <a:r>
              <a:rPr lang="en-US" altLang="zh-CN" sz="2800"/>
              <a:t>0</a:t>
            </a:r>
            <a:r>
              <a:rPr lang="zh-CN" altLang="en-US" sz="2800"/>
              <a:t>*</a:t>
            </a:r>
            <a:r>
              <a:rPr lang="en-US" altLang="zh-CN" sz="2800"/>
              <a:t>/</a:t>
            </a:r>
          </a:p>
        </p:txBody>
      </p:sp>
      <p:sp>
        <p:nvSpPr>
          <p:cNvPr id="194563" name="Text Box 2"/>
          <p:cNvSpPr txBox="1">
            <a:spLocks noChangeArrowheads="1"/>
          </p:cNvSpPr>
          <p:nvPr/>
        </p:nvSpPr>
        <p:spPr bwMode="auto">
          <a:xfrm>
            <a:off x="5519739"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19289278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4563"/>
                                        </p:tgtEl>
                                        <p:attrNameLst>
                                          <p:attrName>style.visibility</p:attrName>
                                        </p:attrNameLst>
                                      </p:cBhvr>
                                      <p:to>
                                        <p:strVal val="visible"/>
                                      </p:to>
                                    </p:set>
                                    <p:animEffect transition="in" filter="diamond(in)">
                                      <p:cBhvr>
                                        <p:cTn id="7" dur="1000"/>
                                        <p:tgtEl>
                                          <p:spTgt spid="194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autoUpdateAnimBg="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 Box 5"/>
          <p:cNvSpPr txBox="1">
            <a:spLocks noChangeArrowheads="1"/>
          </p:cNvSpPr>
          <p:nvPr/>
        </p:nvSpPr>
        <p:spPr bwMode="auto">
          <a:xfrm>
            <a:off x="1720850" y="2349501"/>
            <a:ext cx="86614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②按二维数组在内存中的排列顺序给各元素赋初值</a:t>
            </a:r>
          </a:p>
          <a:p>
            <a:r>
              <a:rPr lang="zh-CN" altLang="en-US" sz="2800" b="1">
                <a:solidFill>
                  <a:srgbClr val="FF0000"/>
                </a:solidFill>
              </a:rPr>
              <a:t>数据类型  数组名 </a:t>
            </a:r>
            <a:r>
              <a:rPr lang="en-US" altLang="zh-CN" sz="2800" b="1">
                <a:solidFill>
                  <a:srgbClr val="FF0000"/>
                </a:solidFill>
              </a:rPr>
              <a:t>[</a:t>
            </a:r>
            <a:r>
              <a:rPr lang="zh-CN" altLang="en-US" sz="2800" b="1">
                <a:solidFill>
                  <a:srgbClr val="FF0000"/>
                </a:solidFill>
              </a:rPr>
              <a:t>行常量表达式</a:t>
            </a:r>
            <a:r>
              <a:rPr lang="en-US" altLang="zh-CN" sz="2800" b="1">
                <a:solidFill>
                  <a:srgbClr val="FF0000"/>
                </a:solidFill>
              </a:rPr>
              <a:t>][ </a:t>
            </a:r>
            <a:r>
              <a:rPr lang="zh-CN" altLang="en-US" sz="2800" b="1">
                <a:solidFill>
                  <a:srgbClr val="FF0000"/>
                </a:solidFill>
              </a:rPr>
              <a:t>列常量表达式</a:t>
            </a:r>
            <a:r>
              <a:rPr lang="en-US" altLang="zh-CN" sz="2800" b="1">
                <a:solidFill>
                  <a:srgbClr val="FF0000"/>
                </a:solidFill>
              </a:rPr>
              <a:t>]={</a:t>
            </a:r>
            <a:r>
              <a:rPr lang="zh-CN" altLang="en-US" sz="2800" b="1">
                <a:solidFill>
                  <a:srgbClr val="FF0000"/>
                </a:solidFill>
              </a:rPr>
              <a:t>初值表</a:t>
            </a:r>
            <a:r>
              <a:rPr lang="en-US" altLang="zh-CN" sz="2800" b="1">
                <a:solidFill>
                  <a:srgbClr val="FF0000"/>
                </a:solidFill>
              </a:rPr>
              <a:t>}</a:t>
            </a:r>
            <a:r>
              <a:rPr lang="zh-CN" altLang="en-US" sz="2800" b="1">
                <a:solidFill>
                  <a:srgbClr val="FF0000"/>
                </a:solidFill>
              </a:rPr>
              <a:t>；</a:t>
            </a:r>
            <a:endParaRPr lang="en-US" altLang="zh-CN" sz="2800" b="1">
              <a:solidFill>
                <a:srgbClr val="FF0000"/>
              </a:solidFill>
            </a:endParaRPr>
          </a:p>
          <a:p>
            <a:r>
              <a:rPr lang="zh-CN" altLang="en-US" sz="2800"/>
              <a:t>    例如：</a:t>
            </a:r>
            <a:r>
              <a:rPr lang="en-US" altLang="zh-CN" sz="2800"/>
              <a:t>int a[3][4]={0,1,2,3,4,5,6,7,8,9,10,11};</a:t>
            </a:r>
          </a:p>
          <a:p>
            <a:r>
              <a:rPr lang="zh-CN" altLang="en-US" sz="2800"/>
              <a:t>     如果是全部元素赋值，可以不指定行数，即</a:t>
            </a:r>
            <a:endParaRPr lang="en-US" altLang="zh-CN" sz="2800"/>
          </a:p>
          <a:p>
            <a:r>
              <a:rPr lang="en-US" altLang="zh-CN" sz="2800"/>
              <a:t>      int a[ ][4]={0,1,2,3,4,5,6,7,8,9,10,11};</a:t>
            </a:r>
          </a:p>
        </p:txBody>
      </p:sp>
      <p:sp>
        <p:nvSpPr>
          <p:cNvPr id="195587" name="Text Box 2"/>
          <p:cNvSpPr txBox="1">
            <a:spLocks noChangeArrowheads="1"/>
          </p:cNvSpPr>
          <p:nvPr/>
        </p:nvSpPr>
        <p:spPr bwMode="auto">
          <a:xfrm>
            <a:off x="5519739"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12688659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5587"/>
                                        </p:tgtEl>
                                        <p:attrNameLst>
                                          <p:attrName>style.visibility</p:attrName>
                                        </p:attrNameLst>
                                      </p:cBhvr>
                                      <p:to>
                                        <p:strVal val="visible"/>
                                      </p:to>
                                    </p:set>
                                    <p:animEffect transition="in" filter="diamond(in)">
                                      <p:cBhvr>
                                        <p:cTn id="7" dur="1000"/>
                                        <p:tgtEl>
                                          <p:spTgt spid="195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autoUpdateAnimBg="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3"/>
          <p:cNvSpPr txBox="1">
            <a:spLocks noChangeArrowheads="1"/>
          </p:cNvSpPr>
          <p:nvPr/>
        </p:nvSpPr>
        <p:spPr bwMode="auto">
          <a:xfrm>
            <a:off x="1755776" y="2349500"/>
            <a:ext cx="83724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4.</a:t>
            </a:r>
            <a:r>
              <a:rPr lang="zh-CN" altLang="en-US" sz="2800" b="1"/>
              <a:t>字符数组</a:t>
            </a:r>
            <a:endParaRPr lang="zh-CN" altLang="en-US" sz="2800"/>
          </a:p>
          <a:p>
            <a:r>
              <a:rPr lang="zh-CN" altLang="en-US" sz="2800"/>
              <a:t>     字符数组就是元素类型为字符型（</a:t>
            </a:r>
            <a:r>
              <a:rPr lang="en-US" altLang="zh-CN" sz="2800"/>
              <a:t>char</a:t>
            </a:r>
            <a:r>
              <a:rPr lang="zh-CN" altLang="en-US" sz="2800"/>
              <a:t>）的数组，字符数组是用来存放字符的。在字符数组中，一个元素存放一个字符，可以用字符数组来存储长度不同的字符串。</a:t>
            </a:r>
          </a:p>
          <a:p>
            <a:r>
              <a:rPr lang="zh-CN" altLang="en-US" sz="2800"/>
              <a:t>（</a:t>
            </a:r>
            <a:r>
              <a:rPr lang="en-US" altLang="zh-CN" sz="2800"/>
              <a:t>1</a:t>
            </a:r>
            <a:r>
              <a:rPr lang="zh-CN" altLang="en-US" sz="2800"/>
              <a:t>）字符数组的定义</a:t>
            </a:r>
          </a:p>
          <a:p>
            <a:r>
              <a:rPr lang="zh-CN" altLang="en-US" sz="2800"/>
              <a:t>   字符数组的定义和数组定义的方法类似。</a:t>
            </a:r>
          </a:p>
          <a:p>
            <a:r>
              <a:rPr lang="zh-CN" altLang="en-US" sz="2800"/>
              <a:t>   如 </a:t>
            </a:r>
            <a:r>
              <a:rPr lang="en-US" altLang="zh-CN" sz="2800"/>
              <a:t>char str[10], </a:t>
            </a:r>
            <a:r>
              <a:rPr lang="zh-CN" altLang="en-US" sz="2800"/>
              <a:t>定义</a:t>
            </a:r>
            <a:r>
              <a:rPr lang="en-US" altLang="zh-CN" sz="2800"/>
              <a:t>str</a:t>
            </a:r>
            <a:r>
              <a:rPr lang="zh-CN" altLang="en-US" sz="2800"/>
              <a:t>为一个有</a:t>
            </a:r>
            <a:r>
              <a:rPr lang="en-US" altLang="zh-CN" sz="2800"/>
              <a:t>10</a:t>
            </a:r>
            <a:r>
              <a:rPr lang="zh-CN" altLang="en-US" sz="2800"/>
              <a:t>个字符的一维数组。</a:t>
            </a:r>
          </a:p>
        </p:txBody>
      </p:sp>
      <p:sp>
        <p:nvSpPr>
          <p:cNvPr id="196611" name="Text Box 2"/>
          <p:cNvSpPr txBox="1">
            <a:spLocks noChangeArrowheads="1"/>
          </p:cNvSpPr>
          <p:nvPr/>
        </p:nvSpPr>
        <p:spPr bwMode="auto">
          <a:xfrm>
            <a:off x="5942014"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28260240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6611"/>
                                        </p:tgtEl>
                                        <p:attrNameLst>
                                          <p:attrName>style.visibility</p:attrName>
                                        </p:attrNameLst>
                                      </p:cBhvr>
                                      <p:to>
                                        <p:strVal val="visible"/>
                                      </p:to>
                                    </p:set>
                                    <p:animEffect transition="in" filter="diamond(in)">
                                      <p:cBhvr>
                                        <p:cTn id="7" dur="1000"/>
                                        <p:tgtEl>
                                          <p:spTgt spid="196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autoUpdateAnimBg="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 Box 3"/>
          <p:cNvSpPr txBox="1">
            <a:spLocks noChangeArrowheads="1"/>
          </p:cNvSpPr>
          <p:nvPr/>
        </p:nvSpPr>
        <p:spPr bwMode="auto">
          <a:xfrm>
            <a:off x="1738314" y="2349500"/>
            <a:ext cx="8732837"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）字符数组赋初值</a:t>
            </a:r>
          </a:p>
          <a:p>
            <a:r>
              <a:rPr lang="zh-CN" altLang="en-US" sz="2800"/>
              <a:t>   最直接的方法是将各字符逐个赋给数组中的各元素。例如：</a:t>
            </a:r>
          </a:p>
          <a:p>
            <a:r>
              <a:rPr lang="en-US" altLang="zh-CN" sz="2800"/>
              <a:t>char str[10]={'M','I','A','N',' ','Y','A','N','G','\0'};   /*  </a:t>
            </a:r>
            <a:r>
              <a:rPr lang="en-US" altLang="zh-CN" sz="2800" b="1">
                <a:solidFill>
                  <a:srgbClr val="FF0000"/>
                </a:solidFill>
              </a:rPr>
              <a:t>‘\0’</a:t>
            </a:r>
            <a:r>
              <a:rPr lang="zh-CN" altLang="en-US" sz="2800"/>
              <a:t>表示字符串的结束标志。*</a:t>
            </a:r>
            <a:r>
              <a:rPr lang="en-US" altLang="zh-CN" sz="2800"/>
              <a:t>/</a:t>
            </a:r>
          </a:p>
          <a:p>
            <a:r>
              <a:rPr lang="en-US" altLang="zh-CN" sz="2800"/>
              <a:t>    C</a:t>
            </a:r>
            <a:r>
              <a:rPr lang="zh-CN" altLang="en-US" sz="2800"/>
              <a:t>语言还允许用字符串直接给字符数组赋初值。其方法有以下两种形式：</a:t>
            </a:r>
          </a:p>
          <a:p>
            <a:r>
              <a:rPr lang="sv-SE" altLang="en-US" sz="2800"/>
              <a:t>     char str[10]={"Cheng Du"};  </a:t>
            </a:r>
          </a:p>
          <a:p>
            <a:r>
              <a:rPr lang="sv-SE" altLang="en-US" sz="2800"/>
              <a:t>     char str[10]=" Cheng Du";</a:t>
            </a:r>
            <a:endParaRPr lang="zh-CN" altLang="en-US" sz="2800"/>
          </a:p>
        </p:txBody>
      </p:sp>
      <p:sp>
        <p:nvSpPr>
          <p:cNvPr id="197635" name="Text Box 2"/>
          <p:cNvSpPr txBox="1">
            <a:spLocks noChangeArrowheads="1"/>
          </p:cNvSpPr>
          <p:nvPr/>
        </p:nvSpPr>
        <p:spPr bwMode="auto">
          <a:xfrm>
            <a:off x="5880101" y="25876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3.5.2</a:t>
            </a:r>
            <a:r>
              <a:rPr lang="zh-CN" altLang="en-US" sz="2800" b="1"/>
              <a:t>任务</a:t>
            </a:r>
            <a:r>
              <a:rPr lang="en-US" altLang="zh-CN" sz="2800" b="1"/>
              <a:t>13-2</a:t>
            </a:r>
            <a:r>
              <a:rPr lang="zh-CN" altLang="en-US" sz="2800" b="1"/>
              <a:t>：相关知识</a:t>
            </a:r>
          </a:p>
        </p:txBody>
      </p:sp>
    </p:spTree>
    <p:extLst>
      <p:ext uri="{BB962C8B-B14F-4D97-AF65-F5344CB8AC3E}">
        <p14:creationId xmlns:p14="http://schemas.microsoft.com/office/powerpoint/2010/main" val="3804050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diamond(in)">
                                      <p:cBhvr>
                                        <p:cTn id="7" dur="10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autoUpdateAnimBg="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矩形 1"/>
          <p:cNvSpPr>
            <a:spLocks noChangeArrowheads="1"/>
          </p:cNvSpPr>
          <p:nvPr/>
        </p:nvSpPr>
        <p:spPr bwMode="auto">
          <a:xfrm>
            <a:off x="2279650" y="2413001"/>
            <a:ext cx="6840538"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rPr>
              <a:t>小结：</a:t>
            </a:r>
            <a:endParaRPr lang="en-US" altLang="zh-CN" sz="2800">
              <a:solidFill>
                <a:srgbClr val="FF0000"/>
              </a:solidFill>
            </a:endParaRPr>
          </a:p>
          <a:p>
            <a:r>
              <a:rPr lang="zh-CN" altLang="en-US" sz="2800"/>
              <a:t>（</a:t>
            </a:r>
            <a:r>
              <a:rPr lang="en-US" altLang="zh-CN" sz="2800"/>
              <a:t>1</a:t>
            </a:r>
            <a:r>
              <a:rPr lang="zh-CN" altLang="en-US" sz="2800"/>
              <a:t>）掌握一维、二维数组；</a:t>
            </a:r>
          </a:p>
          <a:p>
            <a:r>
              <a:rPr lang="zh-CN" altLang="en-US" sz="2800"/>
              <a:t>（</a:t>
            </a:r>
            <a:r>
              <a:rPr lang="en-US" altLang="zh-CN" sz="2800"/>
              <a:t>2</a:t>
            </a:r>
            <a:r>
              <a:rPr lang="zh-CN" altLang="en-US" sz="2800"/>
              <a:t>）掌握字符数组。</a:t>
            </a:r>
            <a:endParaRPr lang="en-US" altLang="zh-CN" sz="2800"/>
          </a:p>
          <a:p>
            <a:endParaRPr lang="en-US" altLang="zh-CN" sz="2800"/>
          </a:p>
          <a:p>
            <a:r>
              <a:rPr lang="zh-CN" altLang="en-US" sz="2800" b="1"/>
              <a:t>课后练习</a:t>
            </a:r>
            <a:r>
              <a:rPr lang="en-US" altLang="zh-CN" sz="2800" b="1"/>
              <a:t>27</a:t>
            </a:r>
            <a:r>
              <a:rPr lang="zh-CN" altLang="en-US" sz="2800" b="1"/>
              <a:t>、</a:t>
            </a:r>
            <a:r>
              <a:rPr lang="en-US" altLang="zh-CN" sz="2800" b="1"/>
              <a:t>28</a:t>
            </a:r>
            <a:r>
              <a:rPr lang="zh-CN" altLang="en-US" sz="2800" b="1"/>
              <a:t>、</a:t>
            </a:r>
            <a:r>
              <a:rPr lang="en-US" altLang="zh-CN" sz="2800" b="1"/>
              <a:t>29</a:t>
            </a:r>
            <a:endParaRPr lang="zh-CN" altLang="en-US" sz="2800" b="1"/>
          </a:p>
        </p:txBody>
      </p:sp>
      <p:sp>
        <p:nvSpPr>
          <p:cNvPr id="198659" name="Text Box 2"/>
          <p:cNvSpPr txBox="1">
            <a:spLocks noChangeArrowheads="1"/>
          </p:cNvSpPr>
          <p:nvPr/>
        </p:nvSpPr>
        <p:spPr bwMode="auto">
          <a:xfrm>
            <a:off x="5448301" y="25876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3.5</a:t>
            </a:r>
            <a:r>
              <a:rPr lang="zh-CN" altLang="en-US" sz="2800" b="1"/>
              <a:t>项目</a:t>
            </a:r>
            <a:r>
              <a:rPr lang="en-US" altLang="zh-CN" sz="2800" b="1"/>
              <a:t>13</a:t>
            </a:r>
            <a:r>
              <a:rPr lang="zh-CN" altLang="en-US" sz="2800" b="1"/>
              <a:t>：认识</a:t>
            </a:r>
            <a:r>
              <a:rPr lang="en-US" altLang="zh-CN" sz="2800" b="1"/>
              <a:t>C51</a:t>
            </a:r>
            <a:r>
              <a:rPr lang="zh-CN" altLang="en-US" sz="2800" b="1"/>
              <a:t>的数组</a:t>
            </a:r>
          </a:p>
        </p:txBody>
      </p:sp>
    </p:spTree>
    <p:extLst>
      <p:ext uri="{BB962C8B-B14F-4D97-AF65-F5344CB8AC3E}">
        <p14:creationId xmlns:p14="http://schemas.microsoft.com/office/powerpoint/2010/main" val="8193278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8659"/>
                                        </p:tgtEl>
                                        <p:attrNameLst>
                                          <p:attrName>style.visibility</p:attrName>
                                        </p:attrNameLst>
                                      </p:cBhvr>
                                      <p:to>
                                        <p:strVal val="visible"/>
                                      </p:to>
                                    </p:set>
                                    <p:animEffect transition="in" filter="diamond(in)">
                                      <p:cBhvr>
                                        <p:cTn id="7" dur="1000"/>
                                        <p:tgtEl>
                                          <p:spTgt spid="198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autoUpdateAnimBg="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p:cNvSpPr txBox="1">
            <a:spLocks noChangeArrowheads="1"/>
          </p:cNvSpPr>
          <p:nvPr/>
        </p:nvSpPr>
        <p:spPr bwMode="auto">
          <a:xfrm>
            <a:off x="5591176"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a:t>
            </a:r>
            <a:r>
              <a:rPr lang="zh-CN" altLang="en-US" sz="2800" b="1"/>
              <a:t>项目</a:t>
            </a:r>
            <a:r>
              <a:rPr lang="en-US" altLang="zh-CN" sz="2800" b="1"/>
              <a:t>14</a:t>
            </a:r>
            <a:r>
              <a:rPr lang="zh-CN" altLang="en-US" sz="2800" b="1"/>
              <a:t>：认识</a:t>
            </a:r>
            <a:r>
              <a:rPr lang="en-US" altLang="zh-CN" sz="2800" b="1"/>
              <a:t>C51</a:t>
            </a:r>
            <a:r>
              <a:rPr lang="zh-CN" altLang="en-US" sz="2800" b="1"/>
              <a:t>的指针</a:t>
            </a:r>
          </a:p>
        </p:txBody>
      </p:sp>
      <p:sp>
        <p:nvSpPr>
          <p:cNvPr id="198659" name="Text Box 3"/>
          <p:cNvSpPr txBox="1">
            <a:spLocks noChangeArrowheads="1"/>
          </p:cNvSpPr>
          <p:nvPr/>
        </p:nvSpPr>
        <p:spPr bwMode="auto">
          <a:xfrm>
            <a:off x="1881189" y="1989138"/>
            <a:ext cx="8535987" cy="261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400"/>
          </a:p>
          <a:p>
            <a:r>
              <a:rPr lang="en-US" altLang="zh-CN" sz="2800" b="1"/>
              <a:t>3.6</a:t>
            </a:r>
            <a:r>
              <a:rPr lang="zh-CN" altLang="en-US" sz="2800" b="1"/>
              <a:t>项目</a:t>
            </a:r>
            <a:r>
              <a:rPr lang="en-US" altLang="zh-CN" sz="2800" b="1"/>
              <a:t>14</a:t>
            </a:r>
            <a:r>
              <a:rPr lang="zh-CN" altLang="en-US" sz="2800" b="1"/>
              <a:t>：认识</a:t>
            </a:r>
            <a:r>
              <a:rPr lang="en-US" altLang="zh-CN" sz="2800" b="1"/>
              <a:t>C51</a:t>
            </a:r>
            <a:r>
              <a:rPr lang="zh-CN" altLang="en-US" sz="2800" b="1"/>
              <a:t>的指针</a:t>
            </a:r>
          </a:p>
          <a:p>
            <a:r>
              <a:rPr lang="en-US" altLang="zh-CN" sz="2800"/>
              <a:t>3.6.1</a:t>
            </a:r>
            <a:r>
              <a:rPr lang="zh-CN" altLang="en-US" sz="2800"/>
              <a:t>任务</a:t>
            </a:r>
            <a:r>
              <a:rPr lang="en-US" altLang="zh-CN" sz="2800"/>
              <a:t>14-1</a:t>
            </a:r>
            <a:r>
              <a:rPr lang="zh-CN" altLang="en-US" sz="2800"/>
              <a:t>：用指针数组实现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3.6.2</a:t>
            </a:r>
            <a:r>
              <a:rPr lang="zh-CN" altLang="en-US" sz="2800"/>
              <a:t>任务</a:t>
            </a:r>
            <a:r>
              <a:rPr lang="en-US" altLang="zh-CN" sz="2800"/>
              <a:t>14-2</a:t>
            </a:r>
            <a:r>
              <a:rPr lang="zh-CN" altLang="en-US" sz="2800"/>
              <a:t>：用指针数组实现多状态显示</a:t>
            </a:r>
          </a:p>
          <a:p>
            <a:r>
              <a:rPr lang="en-US" altLang="zh-CN" sz="2800"/>
              <a:t>3.6.3</a:t>
            </a:r>
            <a:r>
              <a:rPr lang="zh-CN" altLang="en-US" sz="2800"/>
              <a:t>任务</a:t>
            </a:r>
            <a:r>
              <a:rPr lang="en-US" altLang="zh-CN" sz="2800"/>
              <a:t>14-3</a:t>
            </a:r>
            <a:r>
              <a:rPr lang="zh-CN" altLang="en-US" sz="2800"/>
              <a:t>：相关知识</a:t>
            </a:r>
          </a:p>
        </p:txBody>
      </p:sp>
    </p:spTree>
    <p:extLst>
      <p:ext uri="{BB962C8B-B14F-4D97-AF65-F5344CB8AC3E}">
        <p14:creationId xmlns:p14="http://schemas.microsoft.com/office/powerpoint/2010/main" val="3330334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9682"/>
                                        </p:tgtEl>
                                        <p:attrNameLst>
                                          <p:attrName>style.visibility</p:attrName>
                                        </p:attrNameLst>
                                      </p:cBhvr>
                                      <p:to>
                                        <p:strVal val="visible"/>
                                      </p:to>
                                    </p:set>
                                    <p:animEffect transition="in" filter="diamond(in)">
                                      <p:cBhvr>
                                        <p:cTn id="7" dur="1000"/>
                                        <p:tgtEl>
                                          <p:spTgt spid="199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autoUpdateAnimBg="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5591176"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a:t>
            </a:r>
            <a:r>
              <a:rPr lang="zh-CN" altLang="en-US" sz="2800" b="1"/>
              <a:t>项目</a:t>
            </a:r>
            <a:r>
              <a:rPr lang="en-US" altLang="zh-CN" sz="2800" b="1"/>
              <a:t>14</a:t>
            </a:r>
            <a:r>
              <a:rPr lang="zh-CN" altLang="en-US" sz="2800" b="1"/>
              <a:t>：认识</a:t>
            </a:r>
            <a:r>
              <a:rPr lang="en-US" altLang="zh-CN" sz="2800" b="1"/>
              <a:t>C51</a:t>
            </a:r>
            <a:r>
              <a:rPr lang="zh-CN" altLang="en-US" sz="2800" b="1"/>
              <a:t>的指针</a:t>
            </a:r>
          </a:p>
        </p:txBody>
      </p:sp>
      <p:sp>
        <p:nvSpPr>
          <p:cNvPr id="199683" name="Text Box 3"/>
          <p:cNvSpPr txBox="1">
            <a:spLocks noChangeArrowheads="1"/>
          </p:cNvSpPr>
          <p:nvPr/>
        </p:nvSpPr>
        <p:spPr bwMode="auto">
          <a:xfrm>
            <a:off x="1881189" y="1703388"/>
            <a:ext cx="8535987"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学习目的</a:t>
            </a:r>
            <a:endParaRPr lang="zh-CN" altLang="en-US" sz="2800">
              <a:solidFill>
                <a:srgbClr val="FF0000"/>
              </a:solidFill>
            </a:endParaRPr>
          </a:p>
          <a:p>
            <a:r>
              <a:rPr lang="zh-CN" altLang="en-US" sz="2800"/>
              <a:t>（</a:t>
            </a:r>
            <a:r>
              <a:rPr lang="en-US" altLang="zh-CN" sz="2800"/>
              <a:t>1</a:t>
            </a:r>
            <a:r>
              <a:rPr lang="zh-CN" altLang="en-US" sz="2800"/>
              <a:t>）了解指针的基本概念；</a:t>
            </a:r>
          </a:p>
          <a:p>
            <a:r>
              <a:rPr lang="zh-CN" altLang="en-US" sz="2800"/>
              <a:t>（</a:t>
            </a:r>
            <a:r>
              <a:rPr lang="en-US" altLang="zh-CN" sz="2800"/>
              <a:t>2</a:t>
            </a:r>
            <a:r>
              <a:rPr lang="zh-CN" altLang="en-US" sz="2800"/>
              <a:t>）掌握指针变量的使用；</a:t>
            </a:r>
          </a:p>
          <a:p>
            <a:r>
              <a:rPr lang="zh-CN" altLang="en-US" sz="2800"/>
              <a:t>（</a:t>
            </a:r>
            <a:r>
              <a:rPr lang="en-US" altLang="zh-CN" sz="2800"/>
              <a:t>3</a:t>
            </a:r>
            <a:r>
              <a:rPr lang="zh-CN" altLang="en-US" sz="2800"/>
              <a:t>）掌握数组指针和指向数组的指针变量；</a:t>
            </a:r>
          </a:p>
          <a:p>
            <a:r>
              <a:rPr lang="zh-CN" altLang="en-US" sz="2800"/>
              <a:t>（</a:t>
            </a:r>
            <a:r>
              <a:rPr lang="en-US" altLang="zh-CN" sz="2800"/>
              <a:t>4</a:t>
            </a:r>
            <a:r>
              <a:rPr lang="zh-CN" altLang="en-US" sz="2800"/>
              <a:t>）掌握指向多维数组的指针和指针变量；</a:t>
            </a:r>
          </a:p>
          <a:p>
            <a:r>
              <a:rPr lang="zh-CN" altLang="en-US" sz="2800"/>
              <a:t>（</a:t>
            </a:r>
            <a:r>
              <a:rPr lang="en-US" altLang="zh-CN" sz="2800"/>
              <a:t>5</a:t>
            </a:r>
            <a:r>
              <a:rPr lang="zh-CN" altLang="en-US" sz="2800"/>
              <a:t>）掌握关于</a:t>
            </a:r>
            <a:r>
              <a:rPr lang="en-US" altLang="zh-CN" sz="2800"/>
              <a:t>Keil C51</a:t>
            </a:r>
            <a:r>
              <a:rPr lang="zh-CN" altLang="en-US" sz="2800"/>
              <a:t>的指针类型。 </a:t>
            </a:r>
            <a:endParaRPr lang="zh-CN" altLang="en-US" sz="2800" b="1"/>
          </a:p>
          <a:p>
            <a:r>
              <a:rPr lang="zh-CN" altLang="en-US" sz="2800" b="1">
                <a:solidFill>
                  <a:srgbClr val="FF0000"/>
                </a:solidFill>
              </a:rPr>
              <a:t>学习重点和难点</a:t>
            </a:r>
            <a:endParaRPr lang="zh-CN" altLang="en-US" sz="2800">
              <a:solidFill>
                <a:srgbClr val="FF0000"/>
              </a:solidFill>
            </a:endParaRPr>
          </a:p>
          <a:p>
            <a:r>
              <a:rPr lang="zh-CN" altLang="en-US" sz="2800"/>
              <a:t>（</a:t>
            </a:r>
            <a:r>
              <a:rPr lang="en-US" altLang="zh-CN" sz="2800"/>
              <a:t>1</a:t>
            </a:r>
            <a:r>
              <a:rPr lang="zh-CN" altLang="en-US" sz="2800"/>
              <a:t>）指针变量的使用；</a:t>
            </a:r>
          </a:p>
          <a:p>
            <a:r>
              <a:rPr lang="zh-CN" altLang="en-US" sz="2800"/>
              <a:t>（</a:t>
            </a:r>
            <a:r>
              <a:rPr lang="en-US" altLang="zh-CN" sz="2800"/>
              <a:t>2</a:t>
            </a:r>
            <a:r>
              <a:rPr lang="zh-CN" altLang="en-US" sz="2800"/>
              <a:t>）数组指针和指向数组的指针变量；</a:t>
            </a:r>
          </a:p>
          <a:p>
            <a:r>
              <a:rPr lang="zh-CN" altLang="en-US" sz="2800"/>
              <a:t>（</a:t>
            </a:r>
            <a:r>
              <a:rPr lang="en-US" altLang="zh-CN" sz="2800"/>
              <a:t>3</a:t>
            </a:r>
            <a:r>
              <a:rPr lang="zh-CN" altLang="en-US" sz="2800"/>
              <a:t>）指向多维数组的指针和指针变量；</a:t>
            </a:r>
          </a:p>
          <a:p>
            <a:r>
              <a:rPr lang="zh-CN" altLang="en-US" sz="2800"/>
              <a:t>（</a:t>
            </a:r>
            <a:r>
              <a:rPr lang="en-US" altLang="zh-CN" sz="2800"/>
              <a:t>4</a:t>
            </a:r>
            <a:r>
              <a:rPr lang="zh-CN" altLang="en-US" sz="2800"/>
              <a:t>）关于</a:t>
            </a:r>
            <a:r>
              <a:rPr lang="en-US" altLang="zh-CN" sz="2800"/>
              <a:t>Keil C51</a:t>
            </a:r>
            <a:r>
              <a:rPr lang="zh-CN" altLang="en-US" sz="2800"/>
              <a:t>的指针类型。 </a:t>
            </a:r>
          </a:p>
        </p:txBody>
      </p:sp>
    </p:spTree>
    <p:extLst>
      <p:ext uri="{BB962C8B-B14F-4D97-AF65-F5344CB8AC3E}">
        <p14:creationId xmlns:p14="http://schemas.microsoft.com/office/powerpoint/2010/main" val="24912037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0706"/>
                                        </p:tgtEl>
                                        <p:attrNameLst>
                                          <p:attrName>style.visibility</p:attrName>
                                        </p:attrNameLst>
                                      </p:cBhvr>
                                      <p:to>
                                        <p:strVal val="visible"/>
                                      </p:to>
                                    </p:set>
                                    <p:animEffect transition="in" filter="diamond(in)">
                                      <p:cBhvr>
                                        <p:cTn id="7" dur="1000"/>
                                        <p:tgtEl>
                                          <p:spTgt spid="200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utoUpdateAnimBg="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 Box 2"/>
          <p:cNvSpPr txBox="1">
            <a:spLocks noChangeArrowheads="1"/>
          </p:cNvSpPr>
          <p:nvPr/>
        </p:nvSpPr>
        <p:spPr bwMode="auto">
          <a:xfrm>
            <a:off x="57356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200707" name="Text Box 3"/>
          <p:cNvSpPr txBox="1">
            <a:spLocks noChangeArrowheads="1"/>
          </p:cNvSpPr>
          <p:nvPr/>
        </p:nvSpPr>
        <p:spPr bwMode="auto">
          <a:xfrm>
            <a:off x="1762125" y="2276475"/>
            <a:ext cx="86614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）掌握指针的概念； </a:t>
            </a:r>
          </a:p>
          <a:p>
            <a:r>
              <a:rPr lang="zh-CN" altLang="en-US" sz="2800"/>
              <a:t>（</a:t>
            </a:r>
            <a:r>
              <a:rPr lang="en-US" altLang="zh-CN" sz="2800"/>
              <a:t>2</a:t>
            </a:r>
            <a:r>
              <a:rPr lang="zh-CN" altLang="en-US" sz="2800"/>
              <a:t>）掌握指针运算符“*”功能及编程；</a:t>
            </a:r>
          </a:p>
          <a:p>
            <a:r>
              <a:rPr lang="zh-CN" altLang="en-US" sz="2800"/>
              <a:t>（</a:t>
            </a:r>
            <a:r>
              <a:rPr lang="en-US" altLang="zh-CN" sz="2800"/>
              <a:t>3</a:t>
            </a:r>
            <a:r>
              <a:rPr lang="zh-CN" altLang="en-US" sz="2800"/>
              <a:t>）掌握无符号字符型数组功能及编程。</a:t>
            </a:r>
            <a:endParaRPr lang="zh-CN" altLang="en-US" sz="2800" b="1"/>
          </a:p>
        </p:txBody>
      </p:sp>
    </p:spTree>
    <p:extLst>
      <p:ext uri="{BB962C8B-B14F-4D97-AF65-F5344CB8AC3E}">
        <p14:creationId xmlns:p14="http://schemas.microsoft.com/office/powerpoint/2010/main" val="32716567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1730"/>
                                        </p:tgtEl>
                                        <p:attrNameLst>
                                          <p:attrName>style.visibility</p:attrName>
                                        </p:attrNameLst>
                                      </p:cBhvr>
                                      <p:to>
                                        <p:strVal val="visible"/>
                                      </p:to>
                                    </p:set>
                                    <p:animEffect transition="in" filter="diamond(in)">
                                      <p:cBhvr>
                                        <p:cTn id="7" dur="1000"/>
                                        <p:tgtEl>
                                          <p:spTgt spid="201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0" grpId="0" autoUpdateAnimBg="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ext Box 2"/>
          <p:cNvSpPr txBox="1">
            <a:spLocks noChangeArrowheads="1"/>
          </p:cNvSpPr>
          <p:nvPr/>
        </p:nvSpPr>
        <p:spPr bwMode="auto">
          <a:xfrm>
            <a:off x="57356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201731" name="Text Box 3"/>
          <p:cNvSpPr txBox="1">
            <a:spLocks noChangeArrowheads="1"/>
          </p:cNvSpPr>
          <p:nvPr/>
        </p:nvSpPr>
        <p:spPr bwMode="auto">
          <a:xfrm>
            <a:off x="1919288" y="2349500"/>
            <a:ext cx="8661400" cy="353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endParaRPr lang="zh-CN" altLang="en-US" sz="2800"/>
          </a:p>
          <a:p>
            <a:r>
              <a:rPr lang="zh-CN" altLang="en-US" sz="2800"/>
              <a:t>        用指针数组实现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显示状态。设计一个程序用指针数组实现以下功能：先设置一个变量</a:t>
            </a:r>
            <a:r>
              <a:rPr lang="en-US" altLang="zh-CN" sz="2800"/>
              <a:t>i</a:t>
            </a:r>
            <a:r>
              <a:rPr lang="zh-CN" altLang="en-US" sz="2800"/>
              <a:t>，当</a:t>
            </a:r>
            <a:r>
              <a:rPr lang="en-US" altLang="zh-CN" sz="2800"/>
              <a:t>i=1</a:t>
            </a:r>
            <a:r>
              <a:rPr lang="zh-CN" altLang="en-US" sz="2800"/>
              <a:t>时，</a:t>
            </a:r>
            <a:r>
              <a:rPr lang="en-US" altLang="zh-CN" sz="2800"/>
              <a:t>LED1</a:t>
            </a:r>
            <a:r>
              <a:rPr lang="zh-CN" altLang="en-US" sz="2800"/>
              <a:t>发光（被点亮）；当</a:t>
            </a:r>
            <a:r>
              <a:rPr lang="en-US" altLang="zh-CN" sz="2800"/>
              <a:t>i=2</a:t>
            </a:r>
            <a:r>
              <a:rPr lang="zh-CN" altLang="en-US" sz="2800"/>
              <a:t>时，</a:t>
            </a:r>
            <a:r>
              <a:rPr lang="en-US" altLang="zh-CN" sz="2800"/>
              <a:t>LED1</a:t>
            </a:r>
            <a:r>
              <a:rPr lang="zh-CN" altLang="en-US" sz="2800"/>
              <a:t>、</a:t>
            </a:r>
            <a:r>
              <a:rPr lang="en-US" altLang="zh-CN" sz="2800"/>
              <a:t>LED2</a:t>
            </a:r>
            <a:r>
              <a:rPr lang="zh-CN" altLang="en-US" sz="2800"/>
              <a:t>发光；当</a:t>
            </a:r>
            <a:r>
              <a:rPr lang="en-US" altLang="zh-CN" sz="2800"/>
              <a:t>i=3</a:t>
            </a:r>
            <a:r>
              <a:rPr lang="zh-CN" altLang="en-US" sz="2800"/>
              <a:t>时，</a:t>
            </a:r>
            <a:r>
              <a:rPr lang="en-US" altLang="zh-CN" sz="2800"/>
              <a:t>LED1</a:t>
            </a:r>
            <a:r>
              <a:rPr lang="zh-CN" altLang="en-US" sz="2800"/>
              <a:t>、</a:t>
            </a:r>
            <a:r>
              <a:rPr lang="en-US" altLang="zh-CN" sz="2800"/>
              <a:t>LED2</a:t>
            </a:r>
            <a:r>
              <a:rPr lang="zh-CN" altLang="en-US" sz="2800"/>
              <a:t>、</a:t>
            </a:r>
            <a:r>
              <a:rPr lang="en-US" altLang="zh-CN" sz="2800"/>
              <a:t>LED3</a:t>
            </a:r>
            <a:r>
              <a:rPr lang="zh-CN" altLang="en-US" sz="2800"/>
              <a:t>发光；</a:t>
            </a:r>
            <a:r>
              <a:rPr lang="en-US" altLang="zh-CN" sz="2800"/>
              <a:t>……</a:t>
            </a:r>
            <a:r>
              <a:rPr lang="zh-CN" altLang="en-US" sz="2800"/>
              <a:t>；当</a:t>
            </a:r>
            <a:r>
              <a:rPr lang="en-US" altLang="zh-CN" sz="2800"/>
              <a:t>i=8</a:t>
            </a:r>
            <a:r>
              <a:rPr lang="zh-CN" altLang="en-US" sz="2800"/>
              <a:t>时，</a:t>
            </a:r>
            <a:r>
              <a:rPr lang="en-US" altLang="zh-CN" sz="2800"/>
              <a:t>LED1</a:t>
            </a:r>
            <a:r>
              <a:rPr lang="zh-CN" altLang="en-US" sz="2800"/>
              <a:t>～</a:t>
            </a:r>
            <a:r>
              <a:rPr lang="en-US" altLang="zh-CN" sz="2800"/>
              <a:t>LED8</a:t>
            </a:r>
            <a:r>
              <a:rPr lang="zh-CN" altLang="en-US" sz="2800"/>
              <a:t>都发光，当</a:t>
            </a:r>
            <a:r>
              <a:rPr lang="en-US" altLang="zh-CN" sz="2800"/>
              <a:t>i=9</a:t>
            </a:r>
            <a:r>
              <a:rPr lang="zh-CN" altLang="en-US" sz="2800"/>
              <a:t>时，</a:t>
            </a:r>
            <a:r>
              <a:rPr lang="en-US" altLang="zh-CN" sz="2800"/>
              <a:t>LED1</a:t>
            </a:r>
            <a:r>
              <a:rPr lang="zh-CN" altLang="en-US" sz="2800"/>
              <a:t>～</a:t>
            </a:r>
            <a:r>
              <a:rPr lang="en-US" altLang="zh-CN" sz="2800"/>
              <a:t>LED8</a:t>
            </a:r>
            <a:r>
              <a:rPr lang="zh-CN" altLang="en-US" sz="2800"/>
              <a:t>都熄灭，当</a:t>
            </a:r>
            <a:r>
              <a:rPr lang="en-US" altLang="zh-CN" sz="2800"/>
              <a:t>i=1</a:t>
            </a:r>
            <a:r>
              <a:rPr lang="zh-CN" altLang="en-US" sz="2800"/>
              <a:t>时，</a:t>
            </a:r>
            <a:r>
              <a:rPr lang="en-US" altLang="zh-CN" sz="2800"/>
              <a:t>LED1</a:t>
            </a:r>
            <a:r>
              <a:rPr lang="zh-CN" altLang="en-US" sz="2800"/>
              <a:t>发光</a:t>
            </a:r>
            <a:r>
              <a:rPr lang="en-US" altLang="zh-CN" sz="2800"/>
              <a:t>……</a:t>
            </a:r>
            <a:r>
              <a:rPr lang="zh-CN" altLang="en-US" sz="2800"/>
              <a:t>依次循环。 </a:t>
            </a:r>
            <a:endParaRPr lang="zh-CN" altLang="en-US" sz="2800" b="1"/>
          </a:p>
        </p:txBody>
      </p:sp>
    </p:spTree>
    <p:extLst>
      <p:ext uri="{BB962C8B-B14F-4D97-AF65-F5344CB8AC3E}">
        <p14:creationId xmlns:p14="http://schemas.microsoft.com/office/powerpoint/2010/main" val="35985127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2754"/>
                                        </p:tgtEl>
                                        <p:attrNameLst>
                                          <p:attrName>style.visibility</p:attrName>
                                        </p:attrNameLst>
                                      </p:cBhvr>
                                      <p:to>
                                        <p:strVal val="visible"/>
                                      </p:to>
                                    </p:set>
                                    <p:animEffect transition="in" filter="diamond(in)">
                                      <p:cBhvr>
                                        <p:cTn id="7" dur="1000"/>
                                        <p:tgtEl>
                                          <p:spTgt spid="202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4" grpId="0" autoUpdateAnimBg="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5735639"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202755" name="Text Box 3"/>
          <p:cNvSpPr txBox="1">
            <a:spLocks noChangeArrowheads="1"/>
          </p:cNvSpPr>
          <p:nvPr/>
        </p:nvSpPr>
        <p:spPr bwMode="auto">
          <a:xfrm>
            <a:off x="1857376" y="2060575"/>
            <a:ext cx="88042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）分析</a:t>
            </a:r>
          </a:p>
          <a:p>
            <a:r>
              <a:rPr lang="zh-CN" altLang="en-US" sz="2800"/>
              <a:t>       用无符号字符型数组来定义控制码，其控制码值如下：</a:t>
            </a:r>
          </a:p>
          <a:p>
            <a:r>
              <a:rPr lang="en-US" altLang="zh-CN" sz="2800"/>
              <a:t>unsigned char code Tab[]={0xfe,0xfc,0xf8,0xf0,0xe0,0xc0,0x80,0x00,0xff};</a:t>
            </a:r>
          </a:p>
          <a:p>
            <a:r>
              <a:rPr lang="zh-CN" altLang="en-US" sz="2800"/>
              <a:t>      将其元素的地址依次存入如下指针数组：</a:t>
            </a:r>
          </a:p>
          <a:p>
            <a:r>
              <a:rPr lang="en-US" altLang="zh-CN" sz="2800"/>
              <a:t>unsigned char *p[]={&amp;Tab[0],&amp;Tab[1],&amp;Tab[2],&amp;Tab[3],&amp;Tab[4],&amp;Tab[5],&amp;Tab[6],&amp;Tab[7],&amp;Tab[8]}; </a:t>
            </a:r>
          </a:p>
        </p:txBody>
      </p:sp>
    </p:spTree>
    <p:extLst>
      <p:ext uri="{BB962C8B-B14F-4D97-AF65-F5344CB8AC3E}">
        <p14:creationId xmlns:p14="http://schemas.microsoft.com/office/powerpoint/2010/main" val="465119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3778"/>
                                        </p:tgtEl>
                                        <p:attrNameLst>
                                          <p:attrName>style.visibility</p:attrName>
                                        </p:attrNameLst>
                                      </p:cBhvr>
                                      <p:to>
                                        <p:strVal val="visible"/>
                                      </p:to>
                                    </p:set>
                                    <p:animEffect transition="in" filter="diamond(in)">
                                      <p:cBhvr>
                                        <p:cTn id="7" dur="1000"/>
                                        <p:tgtEl>
                                          <p:spTgt spid="203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9349" y="6033685"/>
            <a:ext cx="3195829" cy="534568"/>
          </a:xfrm>
          <a:prstGeom prst="rect">
            <a:avLst/>
          </a:prstGeom>
        </p:spPr>
      </p:pic>
      <p:sp>
        <p:nvSpPr>
          <p:cNvPr id="4" name="矩形 8"/>
          <p:cNvSpPr/>
          <p:nvPr/>
        </p:nvSpPr>
        <p:spPr>
          <a:xfrm>
            <a:off x="0" y="0"/>
            <a:ext cx="12192000" cy="6858000"/>
          </a:xfrm>
          <a:custGeom>
            <a:avLst/>
            <a:gdLst/>
            <a:ahLst/>
            <a:cxnLst/>
            <a:rect l="l" t="t" r="r" b="b"/>
            <a:pathLst>
              <a:path w="9144000" h="5143500">
                <a:moveTo>
                  <a:pt x="108000" y="105750"/>
                </a:moveTo>
                <a:lnTo>
                  <a:pt x="108000" y="5037750"/>
                </a:lnTo>
                <a:lnTo>
                  <a:pt x="4572000" y="5037750"/>
                </a:lnTo>
                <a:lnTo>
                  <a:pt x="9036000" y="5037750"/>
                </a:lnTo>
                <a:lnTo>
                  <a:pt x="9036000" y="105750"/>
                </a:lnTo>
                <a:lnTo>
                  <a:pt x="4572000" y="105750"/>
                </a:lnTo>
                <a:close/>
                <a:moveTo>
                  <a:pt x="0" y="0"/>
                </a:moveTo>
                <a:lnTo>
                  <a:pt x="4572000" y="0"/>
                </a:lnTo>
                <a:lnTo>
                  <a:pt x="9144000" y="0"/>
                </a:lnTo>
                <a:lnTo>
                  <a:pt x="9144000" y="5143500"/>
                </a:lnTo>
                <a:lnTo>
                  <a:pt x="4572000" y="5143500"/>
                </a:lnTo>
                <a:lnTo>
                  <a:pt x="0" y="5143500"/>
                </a:lnTo>
                <a:close/>
              </a:path>
            </a:pathLst>
          </a:custGeom>
          <a:solidFill>
            <a:srgbClr val="F85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 name="任意多边形 4"/>
          <p:cNvSpPr/>
          <p:nvPr/>
        </p:nvSpPr>
        <p:spPr>
          <a:xfrm>
            <a:off x="4024921" y="128313"/>
            <a:ext cx="4142161" cy="963147"/>
          </a:xfrm>
          <a:custGeom>
            <a:avLst/>
            <a:gdLst>
              <a:gd name="connsiteX0" fmla="*/ 0 w 2476500"/>
              <a:gd name="connsiteY0" fmla="*/ 0 h 906463"/>
              <a:gd name="connsiteX1" fmla="*/ 2476500 w 2476500"/>
              <a:gd name="connsiteY1" fmla="*/ 0 h 906463"/>
              <a:gd name="connsiteX2" fmla="*/ 2476500 w 2476500"/>
              <a:gd name="connsiteY2" fmla="*/ 679847 h 906463"/>
              <a:gd name="connsiteX3" fmla="*/ 1238250 w 2476500"/>
              <a:gd name="connsiteY3" fmla="*/ 906463 h 906463"/>
              <a:gd name="connsiteX4" fmla="*/ 0 w 2476500"/>
              <a:gd name="connsiteY4" fmla="*/ 679847 h 90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06463">
                <a:moveTo>
                  <a:pt x="0" y="0"/>
                </a:moveTo>
                <a:lnTo>
                  <a:pt x="2476500" y="0"/>
                </a:lnTo>
                <a:lnTo>
                  <a:pt x="2476500" y="679847"/>
                </a:lnTo>
                <a:lnTo>
                  <a:pt x="1238250" y="906463"/>
                </a:lnTo>
                <a:lnTo>
                  <a:pt x="0" y="679847"/>
                </a:lnTo>
                <a:close/>
              </a:path>
            </a:pathLst>
          </a:custGeom>
          <a:solidFill>
            <a:srgbClr val="FFC000"/>
          </a:solidFill>
          <a:ln w="12700" cap="flat" cmpd="sng" algn="ctr">
            <a:noFill/>
            <a:prstDash val="solid"/>
            <a:miter lim="800000"/>
          </a:ln>
          <a:effectLst/>
        </p:spPr>
        <p:txBody>
          <a:bodyPr anchor="ctr"/>
          <a:lstStyle/>
          <a:p>
            <a:pPr algn="ctr">
              <a:defRPr/>
            </a:pPr>
            <a:endParaRPr lang="en-US" altLang="zh-CN" sz="2400" kern="0" dirty="0">
              <a:solidFill>
                <a:srgbClr val="FFFFFF"/>
              </a:solidFill>
              <a:latin typeface="Tempus Sans ITC"/>
              <a:ea typeface="幼圆"/>
            </a:endParaRPr>
          </a:p>
        </p:txBody>
      </p:sp>
      <p:sp>
        <p:nvSpPr>
          <p:cNvPr id="6" name="任意多边形 5"/>
          <p:cNvSpPr/>
          <p:nvPr/>
        </p:nvSpPr>
        <p:spPr>
          <a:xfrm>
            <a:off x="4024920" y="47631"/>
            <a:ext cx="4142161" cy="963147"/>
          </a:xfrm>
          <a:custGeom>
            <a:avLst/>
            <a:gdLst>
              <a:gd name="connsiteX0" fmla="*/ 0 w 2476500"/>
              <a:gd name="connsiteY0" fmla="*/ 0 h 906463"/>
              <a:gd name="connsiteX1" fmla="*/ 2476500 w 2476500"/>
              <a:gd name="connsiteY1" fmla="*/ 0 h 906463"/>
              <a:gd name="connsiteX2" fmla="*/ 2476500 w 2476500"/>
              <a:gd name="connsiteY2" fmla="*/ 679847 h 906463"/>
              <a:gd name="connsiteX3" fmla="*/ 1238250 w 2476500"/>
              <a:gd name="connsiteY3" fmla="*/ 906463 h 906463"/>
              <a:gd name="connsiteX4" fmla="*/ 0 w 2476500"/>
              <a:gd name="connsiteY4" fmla="*/ 679847 h 90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06463">
                <a:moveTo>
                  <a:pt x="0" y="0"/>
                </a:moveTo>
                <a:lnTo>
                  <a:pt x="2476500" y="0"/>
                </a:lnTo>
                <a:lnTo>
                  <a:pt x="2476500" y="679847"/>
                </a:lnTo>
                <a:lnTo>
                  <a:pt x="1238250" y="906463"/>
                </a:lnTo>
                <a:lnTo>
                  <a:pt x="0" y="679847"/>
                </a:lnTo>
                <a:close/>
              </a:path>
            </a:pathLst>
          </a:custGeom>
          <a:solidFill>
            <a:srgbClr val="F85106"/>
          </a:solidFill>
          <a:ln w="12700" cap="flat" cmpd="sng" algn="ctr">
            <a:noFill/>
            <a:prstDash val="solid"/>
            <a:miter lim="800000"/>
          </a:ln>
          <a:effectLst/>
        </p:spPr>
        <p:txBody>
          <a:bodyPr anchor="ctr"/>
          <a:lstStyle/>
          <a:p>
            <a:pPr algn="ctr">
              <a:defRPr/>
            </a:pPr>
            <a:endParaRPr lang="en-US" altLang="zh-CN" sz="2400" kern="0" dirty="0">
              <a:solidFill>
                <a:srgbClr val="FFFFFF"/>
              </a:solidFill>
              <a:latin typeface="Tempus Sans ITC"/>
              <a:ea typeface="幼圆"/>
            </a:endParaRPr>
          </a:p>
        </p:txBody>
      </p:sp>
      <p:sp>
        <p:nvSpPr>
          <p:cNvPr id="7" name="Rectangle 4"/>
          <p:cNvSpPr>
            <a:spLocks noChangeArrowheads="1"/>
          </p:cNvSpPr>
          <p:nvPr/>
        </p:nvSpPr>
        <p:spPr bwMode="auto">
          <a:xfrm>
            <a:off x="1810840" y="1982859"/>
            <a:ext cx="7753290"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8" name="AutoShape 8"/>
          <p:cNvSpPr>
            <a:spLocks noChangeArrowheads="1"/>
          </p:cNvSpPr>
          <p:nvPr/>
        </p:nvSpPr>
        <p:spPr bwMode="auto">
          <a:xfrm>
            <a:off x="2100417" y="1658688"/>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01</a:t>
            </a:r>
            <a:r>
              <a:rPr lang="zh-CN" altLang="en-US"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9</a:t>
            </a:r>
            <a:r>
              <a:rPr lang="zh-CN" altLang="en-US" sz="3200" kern="0" dirty="0">
                <a:solidFill>
                  <a:srgbClr val="FFFFFF"/>
                </a:solidFill>
                <a:latin typeface="微软雅黑" panose="020B0503020204020204" pitchFamily="34" charset="-122"/>
                <a:ea typeface="微软雅黑" panose="020B0503020204020204" pitchFamily="34" charset="-122"/>
              </a:rPr>
              <a:t>：了解单片机</a:t>
            </a:r>
            <a:r>
              <a:rPr lang="en-US" altLang="zh-CN" sz="3200" kern="0" dirty="0">
                <a:solidFill>
                  <a:srgbClr val="FFFFFF"/>
                </a:solidFill>
                <a:latin typeface="微软雅黑" panose="020B0503020204020204" pitchFamily="34" charset="-122"/>
                <a:ea typeface="微软雅黑" panose="020B0503020204020204" pitchFamily="34" charset="-122"/>
              </a:rPr>
              <a:t>C</a:t>
            </a:r>
            <a:r>
              <a:rPr lang="zh-CN" altLang="en-US" sz="3200" kern="0" dirty="0">
                <a:solidFill>
                  <a:srgbClr val="FFFFFF"/>
                </a:solidFill>
                <a:latin typeface="微软雅黑" panose="020B0503020204020204" pitchFamily="34" charset="-122"/>
                <a:ea typeface="微软雅黑" panose="020B0503020204020204" pitchFamily="34" charset="-122"/>
              </a:rPr>
              <a:t>语言</a:t>
            </a:r>
            <a:endParaRPr lang="zh-CN" altLang="zh-CN" sz="3200" kern="0" dirty="0">
              <a:solidFill>
                <a:srgbClr val="FFFFFF"/>
              </a:solidFill>
              <a:latin typeface="微软雅黑" panose="020B0503020204020204" pitchFamily="34" charset="-122"/>
              <a:ea typeface="微软雅黑" panose="020B0503020204020204" pitchFamily="34" charset="-122"/>
            </a:endParaRPr>
          </a:p>
        </p:txBody>
      </p:sp>
      <p:sp>
        <p:nvSpPr>
          <p:cNvPr id="15" name="TextBox 29"/>
          <p:cNvSpPr txBox="1"/>
          <p:nvPr/>
        </p:nvSpPr>
        <p:spPr>
          <a:xfrm>
            <a:off x="4944678" y="45011"/>
            <a:ext cx="2302641" cy="839473"/>
          </a:xfrm>
          <a:prstGeom prst="rect">
            <a:avLst/>
          </a:prstGeom>
          <a:noFill/>
        </p:spPr>
        <p:txBody>
          <a:bodyPr wrap="square" lIns="99835" tIns="49917" rIns="99835" bIns="49917" rtlCol="0">
            <a:spAutoFit/>
          </a:bodyPr>
          <a:lstStyle/>
          <a:p>
            <a:pPr algn="ctr"/>
            <a:r>
              <a:rPr lang="zh-CN" altLang="en-US" sz="4800" b="1" spc="300" dirty="0">
                <a:solidFill>
                  <a:schemeClr val="bg1"/>
                </a:solidFill>
                <a:latin typeface="微软雅黑" pitchFamily="34" charset="-122"/>
                <a:ea typeface="微软雅黑" pitchFamily="34" charset="-122"/>
              </a:rPr>
              <a:t>目   录</a:t>
            </a:r>
          </a:p>
        </p:txBody>
      </p:sp>
      <p:sp>
        <p:nvSpPr>
          <p:cNvPr id="17" name="Rectangle 4"/>
          <p:cNvSpPr>
            <a:spLocks noChangeArrowheads="1"/>
          </p:cNvSpPr>
          <p:nvPr/>
        </p:nvSpPr>
        <p:spPr bwMode="auto">
          <a:xfrm>
            <a:off x="1810840" y="3018283"/>
            <a:ext cx="7753290"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18" name="AutoShape 8"/>
          <p:cNvSpPr>
            <a:spLocks noChangeArrowheads="1"/>
          </p:cNvSpPr>
          <p:nvPr/>
        </p:nvSpPr>
        <p:spPr bwMode="auto">
          <a:xfrm>
            <a:off x="2100417" y="2694112"/>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02</a:t>
            </a:r>
            <a:r>
              <a:rPr lang="zh-CN" altLang="en-US"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10</a:t>
            </a:r>
            <a:r>
              <a:rPr lang="zh-CN" altLang="en-US" sz="3200" kern="0" dirty="0">
                <a:solidFill>
                  <a:srgbClr val="FFFFFF"/>
                </a:solidFill>
                <a:latin typeface="微软雅黑" panose="020B0503020204020204" pitchFamily="34" charset="-122"/>
                <a:ea typeface="微软雅黑" panose="020B0503020204020204" pitchFamily="34" charset="-122"/>
              </a:rPr>
              <a:t>：认识</a:t>
            </a:r>
            <a:r>
              <a:rPr lang="en-US" altLang="zh-CN" sz="3200" kern="0" dirty="0">
                <a:solidFill>
                  <a:srgbClr val="FFFFFF"/>
                </a:solidFill>
                <a:latin typeface="微软雅黑" panose="020B0503020204020204" pitchFamily="34" charset="-122"/>
                <a:ea typeface="微软雅黑" panose="020B0503020204020204" pitchFamily="34" charset="-122"/>
              </a:rPr>
              <a:t> C51</a:t>
            </a:r>
            <a:r>
              <a:rPr lang="zh-CN" altLang="en-US" sz="3200" kern="0" dirty="0">
                <a:solidFill>
                  <a:srgbClr val="FFFFFF"/>
                </a:solidFill>
                <a:latin typeface="微软雅黑" panose="020B0503020204020204" pitchFamily="34" charset="-122"/>
                <a:ea typeface="微软雅黑" panose="020B0503020204020204" pitchFamily="34" charset="-122"/>
              </a:rPr>
              <a:t>的</a:t>
            </a:r>
            <a:r>
              <a:rPr lang="zh-CN" altLang="en-US" sz="3200" kern="0" dirty="0" smtClean="0">
                <a:solidFill>
                  <a:srgbClr val="FFFFFF"/>
                </a:solidFill>
                <a:latin typeface="微软雅黑" panose="020B0503020204020204" pitchFamily="34" charset="-122"/>
                <a:ea typeface="微软雅黑" panose="020B0503020204020204" pitchFamily="34" charset="-122"/>
              </a:rPr>
              <a:t>数据类型</a:t>
            </a:r>
            <a:endParaRPr lang="zh-CN" altLang="en-US" sz="3200" kern="0" dirty="0">
              <a:solidFill>
                <a:srgbClr val="FFFFFF"/>
              </a:solidFill>
              <a:latin typeface="微软雅黑" panose="020B0503020204020204" pitchFamily="34" charset="-122"/>
              <a:ea typeface="微软雅黑" panose="020B0503020204020204" pitchFamily="34" charset="-122"/>
            </a:endParaRPr>
          </a:p>
        </p:txBody>
      </p:sp>
      <p:sp>
        <p:nvSpPr>
          <p:cNvPr id="19" name="Rectangle 4"/>
          <p:cNvSpPr>
            <a:spLocks noChangeArrowheads="1"/>
          </p:cNvSpPr>
          <p:nvPr/>
        </p:nvSpPr>
        <p:spPr bwMode="auto">
          <a:xfrm>
            <a:off x="1810839" y="4080600"/>
            <a:ext cx="7753289"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20" name="AutoShape 8"/>
          <p:cNvSpPr>
            <a:spLocks noChangeArrowheads="1"/>
          </p:cNvSpPr>
          <p:nvPr/>
        </p:nvSpPr>
        <p:spPr bwMode="auto">
          <a:xfrm>
            <a:off x="2100417" y="3756430"/>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03</a:t>
            </a:r>
            <a:r>
              <a:rPr lang="zh-CN" altLang="en-US"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11</a:t>
            </a:r>
            <a:r>
              <a:rPr lang="zh-CN" altLang="en-US" sz="3200" kern="0" dirty="0">
                <a:solidFill>
                  <a:srgbClr val="FFFFFF"/>
                </a:solidFill>
                <a:latin typeface="微软雅黑" panose="020B0503020204020204" pitchFamily="34" charset="-122"/>
                <a:ea typeface="微软雅黑" panose="020B0503020204020204" pitchFamily="34" charset="-122"/>
              </a:rPr>
              <a:t>：认识 </a:t>
            </a:r>
            <a:r>
              <a:rPr lang="en-US" altLang="zh-CN" sz="3200" kern="0" dirty="0">
                <a:solidFill>
                  <a:srgbClr val="FFFFFF"/>
                </a:solidFill>
                <a:latin typeface="微软雅黑" panose="020B0503020204020204" pitchFamily="34" charset="-122"/>
                <a:ea typeface="微软雅黑" panose="020B0503020204020204" pitchFamily="34" charset="-122"/>
              </a:rPr>
              <a:t>C51</a:t>
            </a:r>
            <a:r>
              <a:rPr lang="zh-CN" altLang="en-US" sz="3200" kern="0" dirty="0">
                <a:solidFill>
                  <a:srgbClr val="FFFFFF"/>
                </a:solidFill>
                <a:latin typeface="微软雅黑" panose="020B0503020204020204" pitchFamily="34" charset="-122"/>
                <a:ea typeface="微软雅黑" panose="020B0503020204020204" pitchFamily="34" charset="-122"/>
              </a:rPr>
              <a:t>的运算符</a:t>
            </a:r>
            <a:endParaRPr lang="en-US" altLang="zh-CN" sz="3200" kern="0" dirty="0">
              <a:solidFill>
                <a:srgbClr val="FFFFFF"/>
              </a:solidFill>
              <a:latin typeface="微软雅黑" panose="020B0503020204020204" pitchFamily="34" charset="-122"/>
              <a:ea typeface="微软雅黑" panose="020B0503020204020204" pitchFamily="34" charset="-122"/>
            </a:endParaRPr>
          </a:p>
        </p:txBody>
      </p:sp>
      <p:sp>
        <p:nvSpPr>
          <p:cNvPr id="14" name="Rectangle 4"/>
          <p:cNvSpPr>
            <a:spLocks noChangeArrowheads="1"/>
          </p:cNvSpPr>
          <p:nvPr/>
        </p:nvSpPr>
        <p:spPr bwMode="auto">
          <a:xfrm>
            <a:off x="1804886" y="5111726"/>
            <a:ext cx="7759243"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13" name="AutoShape 8"/>
          <p:cNvSpPr>
            <a:spLocks noChangeArrowheads="1"/>
          </p:cNvSpPr>
          <p:nvPr/>
        </p:nvSpPr>
        <p:spPr bwMode="auto">
          <a:xfrm>
            <a:off x="2100417" y="4812719"/>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04</a:t>
            </a:r>
            <a:r>
              <a:rPr lang="zh-CN" altLang="en-US"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12</a:t>
            </a:r>
            <a:r>
              <a:rPr lang="zh-CN" altLang="en-US" sz="3200" kern="0" dirty="0">
                <a:solidFill>
                  <a:srgbClr val="FFFFFF"/>
                </a:solidFill>
                <a:latin typeface="微软雅黑" panose="020B0503020204020204" pitchFamily="34" charset="-122"/>
                <a:ea typeface="微软雅黑" panose="020B0503020204020204" pitchFamily="34" charset="-122"/>
              </a:rPr>
              <a:t>：认识</a:t>
            </a:r>
            <a:r>
              <a:rPr lang="en-US" altLang="zh-CN" sz="3200" kern="0" dirty="0">
                <a:solidFill>
                  <a:srgbClr val="FFFFFF"/>
                </a:solidFill>
                <a:latin typeface="微软雅黑" panose="020B0503020204020204" pitchFamily="34" charset="-122"/>
                <a:ea typeface="微软雅黑" panose="020B0503020204020204" pitchFamily="34" charset="-122"/>
              </a:rPr>
              <a:t>C51</a:t>
            </a:r>
            <a:r>
              <a:rPr lang="zh-CN" altLang="en-US" sz="3200" kern="0" dirty="0">
                <a:solidFill>
                  <a:srgbClr val="FFFFFF"/>
                </a:solidFill>
                <a:latin typeface="微软雅黑" panose="020B0503020204020204" pitchFamily="34" charset="-122"/>
                <a:ea typeface="微软雅黑" panose="020B0503020204020204" pitchFamily="34" charset="-122"/>
              </a:rPr>
              <a:t>流程控制语句</a:t>
            </a:r>
          </a:p>
        </p:txBody>
      </p:sp>
      <p:pic>
        <p:nvPicPr>
          <p:cNvPr id="3" name="图片 2"/>
          <p:cNvPicPr>
            <a:picLocks noChangeAspect="1"/>
          </p:cNvPicPr>
          <p:nvPr/>
        </p:nvPicPr>
        <p:blipFill>
          <a:blip r:embed="rId2"/>
          <a:stretch>
            <a:fillRect/>
          </a:stretch>
        </p:blipFill>
        <p:spPr>
          <a:xfrm>
            <a:off x="9168342" y="6049336"/>
            <a:ext cx="2742857" cy="644027"/>
          </a:xfrm>
          <a:prstGeom prst="rect">
            <a:avLst/>
          </a:prstGeom>
        </p:spPr>
      </p:pic>
    </p:spTree>
    <p:extLst>
      <p:ext uri="{BB962C8B-B14F-4D97-AF65-F5344CB8AC3E}">
        <p14:creationId xmlns:p14="http://schemas.microsoft.com/office/powerpoint/2010/main" val="728116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750"/>
                            </p:stCondLst>
                            <p:childTnLst>
                              <p:par>
                                <p:cTn id="27" presetID="22" presetClass="entr" presetSubtype="8" fill="hold" grpId="0" nodeType="after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75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250"/>
                            </p:stCondLst>
                            <p:childTnLst>
                              <p:par>
                                <p:cTn id="47" presetID="22" presetClass="entr" presetSubtype="8" fill="hold" grpId="0" nodeType="afterEffect">
                                  <p:stCondLst>
                                    <p:cond delay="25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7" grpId="0" animBg="1"/>
      <p:bldP spid="18" grpId="0" animBg="1"/>
      <p:bldP spid="19" grpId="0" animBg="1"/>
      <p:bldP spid="20" grpId="0" animBg="1"/>
      <p:bldP spid="14"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5591176"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19459" name="Text Box 3"/>
          <p:cNvSpPr txBox="1">
            <a:spLocks noChangeArrowheads="1"/>
          </p:cNvSpPr>
          <p:nvPr/>
        </p:nvSpPr>
        <p:spPr bwMode="auto">
          <a:xfrm>
            <a:off x="1792289" y="2708276"/>
            <a:ext cx="8301037"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a:p>
            <a:r>
              <a:rPr lang="en-US" altLang="zh-CN" sz="2800" b="1"/>
              <a:t>1.C51</a:t>
            </a:r>
            <a:r>
              <a:rPr lang="zh-CN" altLang="en-US" sz="2800" b="1"/>
              <a:t>程序开发概述</a:t>
            </a:r>
            <a:endParaRPr lang="zh-CN" altLang="en-US" sz="2800"/>
          </a:p>
          <a:p>
            <a:r>
              <a:rPr lang="zh-CN" altLang="en-US" sz="2800"/>
              <a:t>      单片机的</a:t>
            </a:r>
            <a:r>
              <a:rPr lang="en-US" altLang="zh-CN" sz="2800"/>
              <a:t>C</a:t>
            </a:r>
            <a:r>
              <a:rPr lang="zh-CN" altLang="en-US" sz="2800"/>
              <a:t>语言采用</a:t>
            </a:r>
            <a:r>
              <a:rPr lang="en-US" altLang="zh-CN" sz="2800"/>
              <a:t>C51</a:t>
            </a:r>
            <a:r>
              <a:rPr lang="zh-CN" altLang="en-US" sz="2800"/>
              <a:t>编译器</a:t>
            </a:r>
            <a:r>
              <a:rPr lang="en-US" altLang="zh-CN" sz="2800"/>
              <a:t>(</a:t>
            </a:r>
            <a:r>
              <a:rPr lang="zh-CN" altLang="en-US" sz="2800"/>
              <a:t>简称</a:t>
            </a:r>
            <a:r>
              <a:rPr lang="en-US" altLang="zh-CN" sz="2800"/>
              <a:t>C51)</a:t>
            </a:r>
            <a:r>
              <a:rPr lang="zh-CN" altLang="en-US" sz="2800"/>
              <a:t>。由</a:t>
            </a:r>
            <a:r>
              <a:rPr lang="en-US" altLang="zh-CN" sz="2800"/>
              <a:t>C51</a:t>
            </a:r>
            <a:r>
              <a:rPr lang="zh-CN" altLang="en-US" sz="2800"/>
              <a:t>产生的目标代码短、运行速度高、所需存储空间小、符合</a:t>
            </a:r>
            <a:r>
              <a:rPr lang="en-US" altLang="zh-CN" sz="2800"/>
              <a:t>C</a:t>
            </a:r>
            <a:r>
              <a:rPr lang="zh-CN" altLang="en-US" sz="2800"/>
              <a:t>语言的</a:t>
            </a:r>
            <a:r>
              <a:rPr lang="en-US" altLang="zh-CN" sz="2800"/>
              <a:t>ANSI</a:t>
            </a:r>
            <a:r>
              <a:rPr lang="zh-CN" altLang="en-US" sz="2800"/>
              <a:t>标准，生成的代码遵循</a:t>
            </a:r>
            <a:r>
              <a:rPr lang="en-US" altLang="zh-CN" sz="2800"/>
              <a:t>Intel</a:t>
            </a:r>
            <a:r>
              <a:rPr lang="zh-CN" altLang="en-US" sz="2800"/>
              <a:t>目标文件格式，而且可与</a:t>
            </a:r>
            <a:r>
              <a:rPr lang="en-US" altLang="zh-CN" sz="2800"/>
              <a:t>A51</a:t>
            </a:r>
            <a:r>
              <a:rPr lang="zh-CN" altLang="en-US" sz="2800"/>
              <a:t>汇编语言目标代码混和使用。</a:t>
            </a:r>
          </a:p>
        </p:txBody>
      </p:sp>
    </p:spTree>
    <p:extLst>
      <p:ext uri="{BB962C8B-B14F-4D97-AF65-F5344CB8AC3E}">
        <p14:creationId xmlns:p14="http://schemas.microsoft.com/office/powerpoint/2010/main" val="6680073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amond(in)">
                                      <p:cBhvr>
                                        <p:cTn id="7" dur="1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2"/>
          <p:cNvSpPr txBox="1">
            <a:spLocks noChangeArrowheads="1"/>
          </p:cNvSpPr>
          <p:nvPr/>
        </p:nvSpPr>
        <p:spPr bwMode="auto">
          <a:xfrm>
            <a:off x="5735639"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203779" name="Text Box 3"/>
          <p:cNvSpPr txBox="1">
            <a:spLocks noChangeArrowheads="1"/>
          </p:cNvSpPr>
          <p:nvPr/>
        </p:nvSpPr>
        <p:spPr bwMode="auto">
          <a:xfrm>
            <a:off x="1863726" y="2309814"/>
            <a:ext cx="8804275"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然后，利用指针运算符“*”取得各指针所指元素的值，送</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a:t>
            </a:r>
            <a:endParaRPr lang="en-US" altLang="zh-CN" sz="2800"/>
          </a:p>
          <a:p>
            <a:r>
              <a:rPr lang="zh-CN" altLang="en-US" sz="2800"/>
              <a:t>（</a:t>
            </a:r>
            <a:r>
              <a:rPr lang="en-US" altLang="zh-CN" sz="2800"/>
              <a:t>2</a:t>
            </a:r>
            <a:r>
              <a:rPr lang="zh-CN" altLang="en-US" sz="2800"/>
              <a:t>）程序设计</a:t>
            </a:r>
          </a:p>
          <a:p>
            <a:r>
              <a:rPr lang="zh-CN" altLang="en-US" sz="2800"/>
              <a:t>先建立文件夹“</a:t>
            </a:r>
            <a:r>
              <a:rPr lang="en-US" altLang="zh-CN" sz="2800"/>
              <a:t>XM14-1”,</a:t>
            </a:r>
            <a:r>
              <a:rPr lang="zh-CN" altLang="en-US" sz="2800"/>
              <a:t>然后建立“</a:t>
            </a:r>
            <a:r>
              <a:rPr lang="en-US" altLang="zh-CN" sz="2800"/>
              <a:t>XM14-1”</a:t>
            </a:r>
            <a:r>
              <a:rPr lang="zh-CN" altLang="en-US" sz="2800"/>
              <a:t>工程项目，最后建立源程序文件“</a:t>
            </a:r>
            <a:r>
              <a:rPr lang="en-US" altLang="zh-CN" sz="2800"/>
              <a:t>XM14-1.c”</a:t>
            </a:r>
            <a:r>
              <a:rPr lang="zh-CN" altLang="en-US" sz="2800"/>
              <a:t>，输入如下源程序：</a:t>
            </a:r>
          </a:p>
          <a:p>
            <a:r>
              <a:rPr lang="en-US" altLang="zh-CN" sz="2800"/>
              <a:t>#include&lt;reg51.h&gt;    //</a:t>
            </a:r>
            <a:r>
              <a:rPr lang="zh-CN" altLang="en-US" sz="2800"/>
              <a:t>包含单片机寄存器的头文件</a:t>
            </a:r>
          </a:p>
          <a:p>
            <a:endParaRPr lang="zh-CN" altLang="en-US" sz="2800"/>
          </a:p>
        </p:txBody>
      </p:sp>
    </p:spTree>
    <p:extLst>
      <p:ext uri="{BB962C8B-B14F-4D97-AF65-F5344CB8AC3E}">
        <p14:creationId xmlns:p14="http://schemas.microsoft.com/office/powerpoint/2010/main" val="3547594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4802"/>
                                        </p:tgtEl>
                                        <p:attrNameLst>
                                          <p:attrName>style.visibility</p:attrName>
                                        </p:attrNameLst>
                                      </p:cBhvr>
                                      <p:to>
                                        <p:strVal val="visible"/>
                                      </p:to>
                                    </p:set>
                                    <p:animEffect transition="in" filter="diamond(in)">
                                      <p:cBhvr>
                                        <p:cTn id="7" dur="1000"/>
                                        <p:tgtEl>
                                          <p:spTgt spid="204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autoUpdateAnimBg="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3"/>
          <p:cNvSpPr txBox="1">
            <a:spLocks noChangeArrowheads="1"/>
          </p:cNvSpPr>
          <p:nvPr/>
        </p:nvSpPr>
        <p:spPr bwMode="auto">
          <a:xfrm>
            <a:off x="1827214" y="1916114"/>
            <a:ext cx="83724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int i;</a:t>
            </a:r>
          </a:p>
          <a:p>
            <a:r>
              <a:rPr lang="en-US" altLang="zh-CN" sz="2800"/>
              <a:t>	for(i=0;i&lt;50000;i++)</a:t>
            </a:r>
          </a:p>
          <a:p>
            <a:r>
              <a:rPr lang="en-US" altLang="zh-CN" sz="2800"/>
              <a:t>	  ;</a:t>
            </a:r>
          </a:p>
          <a:p>
            <a:r>
              <a:rPr lang="en-US" altLang="zh-CN" sz="2800"/>
              <a:t>} </a:t>
            </a:r>
            <a:endParaRPr lang="zh-CN" altLang="en-US" sz="2800"/>
          </a:p>
        </p:txBody>
      </p:sp>
      <p:sp>
        <p:nvSpPr>
          <p:cNvPr id="205827" name="Text Box 2"/>
          <p:cNvSpPr txBox="1">
            <a:spLocks noChangeArrowheads="1"/>
          </p:cNvSpPr>
          <p:nvPr/>
        </p:nvSpPr>
        <p:spPr bwMode="auto">
          <a:xfrm>
            <a:off x="5591176" y="3333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642688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5827"/>
                                        </p:tgtEl>
                                        <p:attrNameLst>
                                          <p:attrName>style.visibility</p:attrName>
                                        </p:attrNameLst>
                                      </p:cBhvr>
                                      <p:to>
                                        <p:strVal val="visible"/>
                                      </p:to>
                                    </p:set>
                                    <p:animEffect transition="in" filter="diamond(in)">
                                      <p:cBhvr>
                                        <p:cTn id="7" dur="1000"/>
                                        <p:tgtEl>
                                          <p:spTgt spid="205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7" grpId="0" autoUpdateAnimBg="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 Box 3"/>
          <p:cNvSpPr txBox="1">
            <a:spLocks noChangeArrowheads="1"/>
          </p:cNvSpPr>
          <p:nvPr/>
        </p:nvSpPr>
        <p:spPr bwMode="auto">
          <a:xfrm>
            <a:off x="1827214" y="1989138"/>
            <a:ext cx="8372475" cy="489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a:t>
            </a:r>
          </a:p>
          <a:p>
            <a:r>
              <a:rPr lang="zh-CN" altLang="en-US" sz="2400"/>
              <a:t>函数功能：主函数 </a:t>
            </a:r>
          </a:p>
          <a:p>
            <a:r>
              <a:rPr lang="zh-CN" altLang="en-US" sz="2400"/>
              <a:t>********************************************************</a:t>
            </a:r>
            <a:r>
              <a:rPr lang="en-US" altLang="zh-CN" sz="2400"/>
              <a:t>/</a:t>
            </a:r>
          </a:p>
          <a:p>
            <a:r>
              <a:rPr lang="en-US" altLang="zh-CN" sz="2400"/>
              <a:t>void main(void) </a:t>
            </a:r>
          </a:p>
          <a:p>
            <a:r>
              <a:rPr lang="en-US" altLang="zh-CN" sz="2400"/>
              <a:t>{</a:t>
            </a:r>
          </a:p>
          <a:p>
            <a:r>
              <a:rPr lang="en-US" altLang="zh-CN" sz="2400"/>
              <a:t> unsigned char i ; //</a:t>
            </a:r>
            <a:r>
              <a:rPr lang="zh-CN" altLang="en-US" sz="2400"/>
              <a:t>定义无符号字符型数据</a:t>
            </a:r>
          </a:p>
          <a:p>
            <a:r>
              <a:rPr lang="en-US" altLang="zh-CN" sz="2400"/>
              <a:t>unsigned char code Tab[]={0xfe,0xfc,0xf8,0xf0,0xe0,0xc0,0x80,0x00,0xff};/*</a:t>
            </a:r>
            <a:r>
              <a:rPr lang="zh-CN" altLang="en-US" sz="2400"/>
              <a:t>定义无符号字符型数组，数组元素为点亮</a:t>
            </a:r>
            <a:r>
              <a:rPr lang="en-US" altLang="zh-CN" sz="2400"/>
              <a:t>LED</a:t>
            </a:r>
            <a:r>
              <a:rPr lang="zh-CN" altLang="en-US" sz="2400"/>
              <a:t>状态控制码*</a:t>
            </a:r>
            <a:r>
              <a:rPr lang="en-US" altLang="zh-CN" sz="2400"/>
              <a:t>/</a:t>
            </a:r>
          </a:p>
          <a:p>
            <a:r>
              <a:rPr lang="en-US" altLang="zh-CN" sz="2400"/>
              <a:t>unsigned char *p[]={&amp;Tab[0],&amp;Tab[1],&amp;Tab[2],&amp;Tab[3],&amp;Tab[4],&amp;Tab[5],&amp;Tab[6],&amp;Tab[7],&amp;Tab[8]};/</a:t>
            </a:r>
            <a:r>
              <a:rPr lang="zh-CN" altLang="en-US" sz="2400"/>
              <a:t>*取点亮</a:t>
            </a:r>
            <a:r>
              <a:rPr lang="en-US" altLang="zh-CN" sz="2400"/>
              <a:t>LED</a:t>
            </a:r>
            <a:r>
              <a:rPr lang="zh-CN" altLang="en-US" sz="2400"/>
              <a:t>状态控制码地址，初始化指针数组*</a:t>
            </a:r>
            <a:r>
              <a:rPr lang="en-US" altLang="zh-CN" sz="2400"/>
              <a:t>/</a:t>
            </a:r>
            <a:endParaRPr lang="zh-CN" altLang="en-US" sz="2400"/>
          </a:p>
        </p:txBody>
      </p:sp>
      <p:sp>
        <p:nvSpPr>
          <p:cNvPr id="206851" name="Text Box 2"/>
          <p:cNvSpPr txBox="1">
            <a:spLocks noChangeArrowheads="1"/>
          </p:cNvSpPr>
          <p:nvPr/>
        </p:nvSpPr>
        <p:spPr bwMode="auto">
          <a:xfrm>
            <a:off x="5735639" y="1841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9476607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6851"/>
                                        </p:tgtEl>
                                        <p:attrNameLst>
                                          <p:attrName>style.visibility</p:attrName>
                                        </p:attrNameLst>
                                      </p:cBhvr>
                                      <p:to>
                                        <p:strVal val="visible"/>
                                      </p:to>
                                    </p:set>
                                    <p:animEffect transition="in" filter="diamond(in)">
                                      <p:cBhvr>
                                        <p:cTn id="7" dur="1000"/>
                                        <p:tgtEl>
                                          <p:spTgt spid="206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autoUpdateAnimBg="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3"/>
          <p:cNvSpPr txBox="1">
            <a:spLocks noChangeArrowheads="1"/>
          </p:cNvSpPr>
          <p:nvPr/>
        </p:nvSpPr>
        <p:spPr bwMode="auto">
          <a:xfrm>
            <a:off x="1827214" y="2636838"/>
            <a:ext cx="8372475" cy="341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while(1)      //</a:t>
            </a:r>
            <a:r>
              <a:rPr lang="zh-CN" altLang="en-US" sz="2400"/>
              <a:t>无限循环</a:t>
            </a:r>
          </a:p>
          <a:p>
            <a:r>
              <a:rPr lang="en-US" altLang="zh-CN" sz="2400"/>
              <a:t>    { </a:t>
            </a:r>
          </a:p>
          <a:p>
            <a:r>
              <a:rPr lang="en-US" altLang="zh-CN" sz="2400"/>
              <a:t>      for</a:t>
            </a:r>
            <a:r>
              <a:rPr lang="zh-CN" altLang="en-US" sz="2400"/>
              <a:t>（</a:t>
            </a:r>
            <a:r>
              <a:rPr lang="en-US" altLang="zh-CN" sz="2400"/>
              <a:t>i=0; i&lt;9;i++</a:t>
            </a:r>
            <a:r>
              <a:rPr lang="zh-CN" altLang="en-US" sz="2400"/>
              <a:t>）</a:t>
            </a:r>
          </a:p>
          <a:p>
            <a:r>
              <a:rPr lang="zh-CN" altLang="en-US" sz="2400"/>
              <a:t>        </a:t>
            </a:r>
            <a:r>
              <a:rPr lang="en-US" altLang="zh-CN" sz="2400"/>
              <a:t>{</a:t>
            </a:r>
          </a:p>
          <a:p>
            <a:r>
              <a:rPr lang="en-US" altLang="zh-CN" sz="2400"/>
              <a:t>         P1=*p[i];//</a:t>
            </a:r>
            <a:r>
              <a:rPr lang="zh-CN" altLang="en-US" sz="2400"/>
              <a:t>将指针所指数组元素值，送</a:t>
            </a:r>
            <a:r>
              <a:rPr lang="en-US" altLang="zh-CN" sz="2400"/>
              <a:t>P1</a:t>
            </a:r>
            <a:r>
              <a:rPr lang="zh-CN" altLang="en-US" sz="2400"/>
              <a:t>口点亮</a:t>
            </a:r>
            <a:r>
              <a:rPr lang="en-US" altLang="zh-CN" sz="2400"/>
              <a:t>LED</a:t>
            </a:r>
          </a:p>
          <a:p>
            <a:r>
              <a:rPr lang="en-US" altLang="zh-CN" sz="2400"/>
              <a:t>         delay</a:t>
            </a:r>
            <a:r>
              <a:rPr lang="zh-CN" altLang="en-US" sz="2400"/>
              <a:t>（）</a:t>
            </a:r>
            <a:r>
              <a:rPr lang="en-US" altLang="zh-CN" sz="2400"/>
              <a:t>;//</a:t>
            </a:r>
            <a:r>
              <a:rPr lang="zh-CN" altLang="en-US" sz="2400"/>
              <a:t>延时</a:t>
            </a:r>
          </a:p>
          <a:p>
            <a:r>
              <a:rPr lang="en-US" altLang="zh-CN" sz="2400"/>
              <a:t>        }</a:t>
            </a:r>
          </a:p>
          <a:p>
            <a:r>
              <a:rPr lang="en-US" altLang="zh-CN" sz="2400"/>
              <a:t>     }</a:t>
            </a:r>
          </a:p>
          <a:p>
            <a:r>
              <a:rPr lang="en-US" altLang="zh-CN" sz="2400"/>
              <a:t>} </a:t>
            </a:r>
            <a:endParaRPr lang="zh-CN" altLang="en-US" sz="2400"/>
          </a:p>
        </p:txBody>
      </p:sp>
      <p:sp>
        <p:nvSpPr>
          <p:cNvPr id="207875" name="Text Box 2"/>
          <p:cNvSpPr txBox="1">
            <a:spLocks noChangeArrowheads="1"/>
          </p:cNvSpPr>
          <p:nvPr/>
        </p:nvSpPr>
        <p:spPr bwMode="auto">
          <a:xfrm>
            <a:off x="5735639" y="1841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8813769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7875"/>
                                        </p:tgtEl>
                                        <p:attrNameLst>
                                          <p:attrName>style.visibility</p:attrName>
                                        </p:attrNameLst>
                                      </p:cBhvr>
                                      <p:to>
                                        <p:strVal val="visible"/>
                                      </p:to>
                                    </p:set>
                                    <p:animEffect transition="in" filter="diamond(in)">
                                      <p:cBhvr>
                                        <p:cTn id="7" dur="1000"/>
                                        <p:tgtEl>
                                          <p:spTgt spid="207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autoUpdateAnimBg="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ext Box 3"/>
          <p:cNvSpPr txBox="1">
            <a:spLocks noChangeArrowheads="1"/>
          </p:cNvSpPr>
          <p:nvPr/>
        </p:nvSpPr>
        <p:spPr bwMode="auto">
          <a:xfrm>
            <a:off x="1709738" y="2349501"/>
            <a:ext cx="82804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XM14-1.hex”</a:t>
            </a:r>
            <a:r>
              <a:rPr lang="zh-CN" altLang="en-US" sz="2800"/>
              <a:t>文件加载到</a:t>
            </a:r>
            <a:r>
              <a:rPr lang="en-US" altLang="zh-CN" sz="2800"/>
              <a:t>AT89C51</a:t>
            </a:r>
            <a:r>
              <a:rPr lang="zh-CN" altLang="en-US" sz="2800"/>
              <a:t>里，然后启动仿真，就可以看到用指针数组实现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显示状态，效果图如图</a:t>
            </a:r>
            <a:r>
              <a:rPr lang="en-US" altLang="zh-CN" sz="2800"/>
              <a:t>3-15</a:t>
            </a:r>
            <a:r>
              <a:rPr lang="zh-CN" altLang="en-US" sz="2800"/>
              <a:t>所示。</a:t>
            </a:r>
          </a:p>
        </p:txBody>
      </p:sp>
      <p:sp>
        <p:nvSpPr>
          <p:cNvPr id="208899" name="Text Box 2"/>
          <p:cNvSpPr txBox="1">
            <a:spLocks noChangeArrowheads="1"/>
          </p:cNvSpPr>
          <p:nvPr/>
        </p:nvSpPr>
        <p:spPr bwMode="auto">
          <a:xfrm>
            <a:off x="5591176" y="242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
        <p:nvSpPr>
          <p:cNvPr id="207876" name="矩形 1"/>
          <p:cNvSpPr>
            <a:spLocks noChangeArrowheads="1"/>
          </p:cNvSpPr>
          <p:nvPr/>
        </p:nvSpPr>
        <p:spPr bwMode="auto">
          <a:xfrm>
            <a:off x="5843588" y="5199064"/>
            <a:ext cx="234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14-1</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634596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8899"/>
                                        </p:tgtEl>
                                        <p:attrNameLst>
                                          <p:attrName>style.visibility</p:attrName>
                                        </p:attrNameLst>
                                      </p:cBhvr>
                                      <p:to>
                                        <p:strVal val="visible"/>
                                      </p:to>
                                    </p:set>
                                    <p:animEffect transition="in" filter="diamond(in)">
                                      <p:cBhvr>
                                        <p:cTn id="7" dur="1000"/>
                                        <p:tgtEl>
                                          <p:spTgt spid="208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utoUpdateAnimBg="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2205038"/>
            <a:ext cx="8569325" cy="389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899" name="Rectangle 4"/>
          <p:cNvSpPr>
            <a:spLocks noChangeArrowheads="1"/>
          </p:cNvSpPr>
          <p:nvPr/>
        </p:nvSpPr>
        <p:spPr bwMode="auto">
          <a:xfrm>
            <a:off x="3206703" y="6386791"/>
            <a:ext cx="47371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3-15</a:t>
            </a:r>
            <a:r>
              <a:rPr lang="zh-CN" altLang="en-US"/>
              <a:t>用指针数组实现</a:t>
            </a:r>
            <a:r>
              <a:rPr lang="en-US" altLang="zh-CN"/>
              <a:t>P1</a:t>
            </a:r>
            <a:r>
              <a:rPr lang="zh-CN" altLang="en-US"/>
              <a:t>口</a:t>
            </a:r>
            <a:r>
              <a:rPr lang="en-US" altLang="zh-CN"/>
              <a:t>8</a:t>
            </a:r>
            <a:r>
              <a:rPr lang="zh-CN" altLang="en-US"/>
              <a:t>只</a:t>
            </a:r>
            <a:r>
              <a:rPr lang="en-US" altLang="zh-CN"/>
              <a:t>LED</a:t>
            </a:r>
            <a:r>
              <a:rPr lang="zh-CN" altLang="en-US"/>
              <a:t>显示状态</a:t>
            </a:r>
          </a:p>
        </p:txBody>
      </p:sp>
      <p:sp>
        <p:nvSpPr>
          <p:cNvPr id="209924" name="Text Box 2"/>
          <p:cNvSpPr txBox="1">
            <a:spLocks noChangeArrowheads="1"/>
          </p:cNvSpPr>
          <p:nvPr/>
        </p:nvSpPr>
        <p:spPr bwMode="auto">
          <a:xfrm>
            <a:off x="5735639"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3.6.1</a:t>
            </a:r>
            <a:r>
              <a:rPr lang="zh-CN" altLang="en-US" sz="2800" b="1"/>
              <a:t>任务</a:t>
            </a:r>
            <a:r>
              <a:rPr lang="en-US" altLang="zh-CN" sz="2800" b="1"/>
              <a:t>14-1</a:t>
            </a:r>
            <a:r>
              <a:rPr lang="zh-CN" altLang="en-US" sz="2800" b="1"/>
              <a:t>：用指针数组</a:t>
            </a:r>
            <a:endParaRPr lang="en-US" altLang="zh-CN" sz="2800" b="1"/>
          </a:p>
          <a:p>
            <a:r>
              <a:rPr lang="zh-CN" altLang="en-US" sz="2800" b="1"/>
              <a:t>实现</a:t>
            </a:r>
            <a:r>
              <a:rPr lang="en-US" altLang="zh-CN" sz="2800" b="1"/>
              <a:t>P1</a:t>
            </a:r>
            <a:r>
              <a:rPr lang="zh-CN" altLang="en-US" sz="2800" b="1"/>
              <a:t>口</a:t>
            </a:r>
            <a:r>
              <a:rPr lang="en-US" altLang="zh-CN" sz="2800" b="1"/>
              <a:t>8</a:t>
            </a:r>
            <a:r>
              <a:rPr lang="zh-CN" altLang="en-US" sz="2800" b="1"/>
              <a:t>只</a:t>
            </a:r>
            <a:r>
              <a:rPr lang="en-US" altLang="zh-CN" sz="2800" b="1"/>
              <a:t>LED</a:t>
            </a:r>
            <a:r>
              <a:rPr lang="zh-CN" altLang="en-US" sz="2800" b="1"/>
              <a:t>显示状态</a:t>
            </a:r>
          </a:p>
        </p:txBody>
      </p:sp>
    </p:spTree>
    <p:extLst>
      <p:ext uri="{BB962C8B-B14F-4D97-AF65-F5344CB8AC3E}">
        <p14:creationId xmlns:p14="http://schemas.microsoft.com/office/powerpoint/2010/main" val="2065669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9924"/>
                                        </p:tgtEl>
                                        <p:attrNameLst>
                                          <p:attrName>style.visibility</p:attrName>
                                        </p:attrNameLst>
                                      </p:cBhvr>
                                      <p:to>
                                        <p:strVal val="visible"/>
                                      </p:to>
                                    </p:set>
                                    <p:animEffect transition="in" filter="diamond(in)">
                                      <p:cBhvr>
                                        <p:cTn id="7" dur="1000"/>
                                        <p:tgtEl>
                                          <p:spTgt spid="209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autoUpdateAnimBg="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Box 2"/>
          <p:cNvSpPr txBox="1">
            <a:spLocks noChangeArrowheads="1"/>
          </p:cNvSpPr>
          <p:nvPr/>
        </p:nvSpPr>
        <p:spPr bwMode="auto">
          <a:xfrm>
            <a:off x="5735639" y="2032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
        <p:nvSpPr>
          <p:cNvPr id="209923" name="Text Box 4"/>
          <p:cNvSpPr txBox="1">
            <a:spLocks noChangeArrowheads="1"/>
          </p:cNvSpPr>
          <p:nvPr/>
        </p:nvSpPr>
        <p:spPr bwMode="auto">
          <a:xfrm>
            <a:off x="1712913" y="2205038"/>
            <a:ext cx="8661400"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）掌握指针运算符“*”功能及编程；</a:t>
            </a:r>
          </a:p>
          <a:p>
            <a:r>
              <a:rPr lang="zh-CN" altLang="en-US" sz="2800"/>
              <a:t>（</a:t>
            </a:r>
            <a:r>
              <a:rPr lang="en-US" altLang="zh-CN" sz="2800"/>
              <a:t>2</a:t>
            </a:r>
            <a:r>
              <a:rPr lang="zh-CN" altLang="en-US" sz="2800"/>
              <a:t>）掌握多状态显示利用指针数组编程优点；</a:t>
            </a:r>
          </a:p>
          <a:p>
            <a:r>
              <a:rPr lang="zh-CN" altLang="en-US" sz="2800"/>
              <a:t>（</a:t>
            </a:r>
            <a:r>
              <a:rPr lang="en-US" altLang="zh-CN" sz="2800"/>
              <a:t>2</a:t>
            </a:r>
            <a:r>
              <a:rPr lang="zh-CN" altLang="en-US" sz="2800"/>
              <a:t>）掌握数组关键字“</a:t>
            </a:r>
            <a:r>
              <a:rPr lang="en-US" altLang="zh-CN" sz="2800"/>
              <a:t>code”</a:t>
            </a:r>
            <a:r>
              <a:rPr lang="zh-CN" altLang="en-US" sz="2800"/>
              <a:t>功能及编程；</a:t>
            </a:r>
          </a:p>
          <a:p>
            <a:r>
              <a:rPr lang="zh-CN" altLang="en-US" sz="2800"/>
              <a:t>（</a:t>
            </a:r>
            <a:r>
              <a:rPr lang="en-US" altLang="zh-CN" sz="2800"/>
              <a:t>3</a:t>
            </a:r>
            <a:r>
              <a:rPr lang="zh-CN" altLang="en-US" sz="2800"/>
              <a:t>）掌握“</a:t>
            </a:r>
            <a:r>
              <a:rPr lang="en-US" altLang="zh-CN" sz="2800"/>
              <a:t>while”</a:t>
            </a:r>
            <a:r>
              <a:rPr lang="zh-CN" altLang="en-US" sz="2800"/>
              <a:t>语句功能及编程。</a:t>
            </a:r>
            <a:endParaRPr lang="zh-CN" altLang="en-US" sz="2800" b="1"/>
          </a:p>
        </p:txBody>
      </p:sp>
    </p:spTree>
    <p:extLst>
      <p:ext uri="{BB962C8B-B14F-4D97-AF65-F5344CB8AC3E}">
        <p14:creationId xmlns:p14="http://schemas.microsoft.com/office/powerpoint/2010/main" val="26011200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diamond(in)">
                                      <p:cBhvr>
                                        <p:cTn id="7" dur="1000"/>
                                        <p:tgtEl>
                                          <p:spTgt spid="210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autoUpdateAnimBg="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 Box 2"/>
          <p:cNvSpPr txBox="1">
            <a:spLocks noChangeArrowheads="1"/>
          </p:cNvSpPr>
          <p:nvPr/>
        </p:nvSpPr>
        <p:spPr bwMode="auto">
          <a:xfrm>
            <a:off x="5735639" y="2476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
        <p:nvSpPr>
          <p:cNvPr id="210947" name="Text Box 4"/>
          <p:cNvSpPr txBox="1">
            <a:spLocks noChangeArrowheads="1"/>
          </p:cNvSpPr>
          <p:nvPr/>
        </p:nvSpPr>
        <p:spPr bwMode="auto">
          <a:xfrm>
            <a:off x="1708150" y="2205039"/>
            <a:ext cx="86614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t>2.</a:t>
            </a:r>
            <a:r>
              <a:rPr lang="zh-CN" altLang="en-US" sz="2400" b="1"/>
              <a:t>任务描述</a:t>
            </a:r>
            <a:endParaRPr lang="zh-CN" altLang="en-US" sz="2400"/>
          </a:p>
          <a:p>
            <a:r>
              <a:rPr lang="zh-CN" altLang="en-US" sz="2400"/>
              <a:t>       用指针数组实现多状态显示。任务要求：（</a:t>
            </a:r>
            <a:r>
              <a:rPr lang="en-US" altLang="zh-CN" sz="2400"/>
              <a:t>1</a:t>
            </a:r>
            <a:r>
              <a:rPr lang="zh-CN" altLang="en-US" sz="2400"/>
              <a:t>）利用</a:t>
            </a:r>
            <a:r>
              <a:rPr lang="en-US" altLang="zh-CN" sz="2400"/>
              <a:t>P1</a:t>
            </a:r>
            <a:r>
              <a:rPr lang="zh-CN" altLang="en-US" sz="2400"/>
              <a:t>口</a:t>
            </a:r>
            <a:r>
              <a:rPr lang="en-US" altLang="zh-CN" sz="2400"/>
              <a:t>8</a:t>
            </a:r>
            <a:r>
              <a:rPr lang="zh-CN" altLang="en-US" sz="2400"/>
              <a:t>只</a:t>
            </a:r>
            <a:r>
              <a:rPr lang="en-US" altLang="zh-CN" sz="2400"/>
              <a:t>LED</a:t>
            </a:r>
            <a:r>
              <a:rPr lang="zh-CN" altLang="en-US" sz="2400"/>
              <a:t>显示状态；（</a:t>
            </a:r>
            <a:r>
              <a:rPr lang="en-US" altLang="zh-CN" sz="2400"/>
              <a:t>2</a:t>
            </a:r>
            <a:r>
              <a:rPr lang="zh-CN" altLang="en-US" sz="2400"/>
              <a:t>）设计一个程序用指针数组实现以下功能：先设置一个变量</a:t>
            </a:r>
            <a:r>
              <a:rPr lang="en-US" altLang="zh-CN" sz="2400"/>
              <a:t>i</a:t>
            </a:r>
            <a:r>
              <a:rPr lang="zh-CN" altLang="en-US" sz="2400"/>
              <a:t>，当</a:t>
            </a:r>
            <a:r>
              <a:rPr lang="en-US" altLang="zh-CN" sz="2400"/>
              <a:t>i=1</a:t>
            </a:r>
            <a:r>
              <a:rPr lang="zh-CN" altLang="en-US" sz="2400"/>
              <a:t>时，</a:t>
            </a:r>
            <a:r>
              <a:rPr lang="en-US" altLang="zh-CN" sz="2400"/>
              <a:t>LED1</a:t>
            </a:r>
            <a:r>
              <a:rPr lang="zh-CN" altLang="en-US" sz="2400"/>
              <a:t>发光（被点亮），当</a:t>
            </a:r>
            <a:r>
              <a:rPr lang="en-US" altLang="zh-CN" sz="2400"/>
              <a:t>i=2</a:t>
            </a:r>
            <a:r>
              <a:rPr lang="zh-CN" altLang="en-US" sz="2400"/>
              <a:t>时，</a:t>
            </a:r>
            <a:r>
              <a:rPr lang="en-US" altLang="zh-CN" sz="2400"/>
              <a:t>LED1</a:t>
            </a:r>
            <a:r>
              <a:rPr lang="zh-CN" altLang="en-US" sz="2400"/>
              <a:t>、</a:t>
            </a:r>
            <a:r>
              <a:rPr lang="en-US" altLang="zh-CN" sz="2400"/>
              <a:t>LED2</a:t>
            </a:r>
            <a:r>
              <a:rPr lang="zh-CN" altLang="en-US" sz="2400"/>
              <a:t>发光，当</a:t>
            </a:r>
            <a:r>
              <a:rPr lang="en-US" altLang="zh-CN" sz="2400"/>
              <a:t>i=3</a:t>
            </a:r>
            <a:r>
              <a:rPr lang="zh-CN" altLang="en-US" sz="2400"/>
              <a:t>时，</a:t>
            </a:r>
            <a:r>
              <a:rPr lang="en-US" altLang="zh-CN" sz="2400"/>
              <a:t>LED1</a:t>
            </a:r>
            <a:r>
              <a:rPr lang="zh-CN" altLang="en-US" sz="2400"/>
              <a:t>、</a:t>
            </a:r>
            <a:r>
              <a:rPr lang="en-US" altLang="zh-CN" sz="2400"/>
              <a:t>LED2</a:t>
            </a:r>
            <a:r>
              <a:rPr lang="zh-CN" altLang="en-US" sz="2400"/>
              <a:t>、</a:t>
            </a:r>
            <a:r>
              <a:rPr lang="en-US" altLang="zh-CN" sz="2400"/>
              <a:t>LED3</a:t>
            </a:r>
            <a:r>
              <a:rPr lang="zh-CN" altLang="en-US" sz="2400"/>
              <a:t>发光，</a:t>
            </a:r>
            <a:r>
              <a:rPr lang="en-US" altLang="zh-CN" sz="2400"/>
              <a:t>……</a:t>
            </a:r>
            <a:r>
              <a:rPr lang="zh-CN" altLang="en-US" sz="2400"/>
              <a:t>；当</a:t>
            </a:r>
            <a:r>
              <a:rPr lang="en-US" altLang="zh-CN" sz="2400"/>
              <a:t>i=8</a:t>
            </a:r>
            <a:r>
              <a:rPr lang="zh-CN" altLang="en-US" sz="2400"/>
              <a:t>时，</a:t>
            </a:r>
            <a:r>
              <a:rPr lang="en-US" altLang="zh-CN" sz="2400"/>
              <a:t>LED1</a:t>
            </a:r>
            <a:r>
              <a:rPr lang="zh-CN" altLang="en-US" sz="2400"/>
              <a:t>～</a:t>
            </a:r>
            <a:r>
              <a:rPr lang="en-US" altLang="zh-CN" sz="2400"/>
              <a:t>LED8</a:t>
            </a:r>
            <a:r>
              <a:rPr lang="zh-CN" altLang="en-US" sz="2400"/>
              <a:t>都发光，当</a:t>
            </a:r>
            <a:r>
              <a:rPr lang="en-US" altLang="zh-CN" sz="2400"/>
              <a:t>i=9</a:t>
            </a:r>
            <a:r>
              <a:rPr lang="zh-CN" altLang="en-US" sz="2400"/>
              <a:t>时，</a:t>
            </a:r>
            <a:r>
              <a:rPr lang="en-US" altLang="zh-CN" sz="2400"/>
              <a:t>LED1</a:t>
            </a:r>
            <a:r>
              <a:rPr lang="zh-CN" altLang="en-US" sz="2400"/>
              <a:t>～</a:t>
            </a:r>
            <a:r>
              <a:rPr lang="en-US" altLang="zh-CN" sz="2400"/>
              <a:t>LED8</a:t>
            </a:r>
            <a:r>
              <a:rPr lang="zh-CN" altLang="en-US" sz="2400"/>
              <a:t>都熄灭；当</a:t>
            </a:r>
            <a:r>
              <a:rPr lang="en-US" altLang="zh-CN" sz="2400"/>
              <a:t>i=10</a:t>
            </a:r>
            <a:r>
              <a:rPr lang="zh-CN" altLang="en-US" sz="2400"/>
              <a:t>时，</a:t>
            </a:r>
            <a:r>
              <a:rPr lang="en-US" altLang="zh-CN" sz="2400"/>
              <a:t>LED1</a:t>
            </a:r>
            <a:r>
              <a:rPr lang="zh-CN" altLang="en-US" sz="2400"/>
              <a:t>发光，当</a:t>
            </a:r>
            <a:r>
              <a:rPr lang="en-US" altLang="zh-CN" sz="2400"/>
              <a:t>i=11</a:t>
            </a:r>
            <a:r>
              <a:rPr lang="zh-CN" altLang="en-US" sz="2400"/>
              <a:t>时，</a:t>
            </a:r>
            <a:r>
              <a:rPr lang="en-US" altLang="zh-CN" sz="2400"/>
              <a:t>LED2</a:t>
            </a:r>
            <a:r>
              <a:rPr lang="zh-CN" altLang="en-US" sz="2400"/>
              <a:t>发光，当</a:t>
            </a:r>
            <a:r>
              <a:rPr lang="en-US" altLang="zh-CN" sz="2400"/>
              <a:t>i=12</a:t>
            </a:r>
            <a:r>
              <a:rPr lang="zh-CN" altLang="en-US" sz="2400"/>
              <a:t>时，</a:t>
            </a:r>
            <a:r>
              <a:rPr lang="en-US" altLang="zh-CN" sz="2400"/>
              <a:t>LED3</a:t>
            </a:r>
            <a:r>
              <a:rPr lang="zh-CN" altLang="en-US" sz="2400"/>
              <a:t>发光，当</a:t>
            </a:r>
            <a:r>
              <a:rPr lang="en-US" altLang="zh-CN" sz="2400"/>
              <a:t>i=13</a:t>
            </a:r>
            <a:r>
              <a:rPr lang="zh-CN" altLang="en-US" sz="2400"/>
              <a:t>时，</a:t>
            </a:r>
            <a:r>
              <a:rPr lang="en-US" altLang="zh-CN" sz="2400"/>
              <a:t>LED4</a:t>
            </a:r>
            <a:r>
              <a:rPr lang="zh-CN" altLang="en-US" sz="2400"/>
              <a:t>发光，当</a:t>
            </a:r>
            <a:r>
              <a:rPr lang="en-US" altLang="zh-CN" sz="2400"/>
              <a:t>i=14</a:t>
            </a:r>
            <a:r>
              <a:rPr lang="zh-CN" altLang="en-US" sz="2400"/>
              <a:t>时，</a:t>
            </a:r>
            <a:r>
              <a:rPr lang="en-US" altLang="zh-CN" sz="2400"/>
              <a:t>LED5</a:t>
            </a:r>
            <a:r>
              <a:rPr lang="zh-CN" altLang="en-US" sz="2400"/>
              <a:t>发光，当</a:t>
            </a:r>
            <a:r>
              <a:rPr lang="en-US" altLang="zh-CN" sz="2400"/>
              <a:t>i=15</a:t>
            </a:r>
            <a:r>
              <a:rPr lang="zh-CN" altLang="en-US" sz="2400"/>
              <a:t>时，</a:t>
            </a:r>
            <a:r>
              <a:rPr lang="en-US" altLang="zh-CN" sz="2400"/>
              <a:t>LED6</a:t>
            </a:r>
            <a:r>
              <a:rPr lang="zh-CN" altLang="en-US" sz="2400"/>
              <a:t>发光，当</a:t>
            </a:r>
            <a:r>
              <a:rPr lang="en-US" altLang="zh-CN" sz="2400"/>
              <a:t>i=16</a:t>
            </a:r>
            <a:r>
              <a:rPr lang="zh-CN" altLang="en-US" sz="2400"/>
              <a:t>时，</a:t>
            </a:r>
            <a:r>
              <a:rPr lang="en-US" altLang="zh-CN" sz="2400"/>
              <a:t>LED7</a:t>
            </a:r>
            <a:r>
              <a:rPr lang="zh-CN" altLang="en-US" sz="2400"/>
              <a:t>发光，当</a:t>
            </a:r>
            <a:r>
              <a:rPr lang="en-US" altLang="zh-CN" sz="2400"/>
              <a:t>i=17</a:t>
            </a:r>
            <a:r>
              <a:rPr lang="zh-CN" altLang="en-US" sz="2400"/>
              <a:t>时，</a:t>
            </a:r>
            <a:r>
              <a:rPr lang="en-US" altLang="zh-CN" sz="2400"/>
              <a:t>LED8</a:t>
            </a:r>
            <a:r>
              <a:rPr lang="zh-CN" altLang="en-US" sz="2400"/>
              <a:t>发光；当</a:t>
            </a:r>
            <a:r>
              <a:rPr lang="en-US" altLang="zh-CN" sz="2400"/>
              <a:t>i=18</a:t>
            </a:r>
            <a:r>
              <a:rPr lang="zh-CN" altLang="en-US" sz="2400"/>
              <a:t>时，</a:t>
            </a:r>
            <a:r>
              <a:rPr lang="en-US" altLang="zh-CN" sz="2400"/>
              <a:t>LED1</a:t>
            </a:r>
            <a:r>
              <a:rPr lang="zh-CN" altLang="en-US" sz="2400"/>
              <a:t>～</a:t>
            </a:r>
            <a:r>
              <a:rPr lang="en-US" altLang="zh-CN" sz="2400"/>
              <a:t>LED4</a:t>
            </a:r>
            <a:r>
              <a:rPr lang="zh-CN" altLang="en-US" sz="2400"/>
              <a:t>发光，当</a:t>
            </a:r>
            <a:r>
              <a:rPr lang="en-US" altLang="zh-CN" sz="2400"/>
              <a:t>i=19</a:t>
            </a:r>
            <a:r>
              <a:rPr lang="zh-CN" altLang="en-US" sz="2400"/>
              <a:t>时，</a:t>
            </a:r>
            <a:r>
              <a:rPr lang="en-US" altLang="zh-CN" sz="2400"/>
              <a:t>LED5</a:t>
            </a:r>
            <a:r>
              <a:rPr lang="zh-CN" altLang="en-US" sz="2400"/>
              <a:t>～</a:t>
            </a:r>
            <a:r>
              <a:rPr lang="en-US" altLang="zh-CN" sz="2400"/>
              <a:t>LED8</a:t>
            </a:r>
            <a:r>
              <a:rPr lang="zh-CN" altLang="en-US" sz="2400"/>
              <a:t>发光；当</a:t>
            </a:r>
            <a:r>
              <a:rPr lang="en-US" altLang="zh-CN" sz="2400"/>
              <a:t>i=20</a:t>
            </a:r>
            <a:r>
              <a:rPr lang="zh-CN" altLang="en-US" sz="2400"/>
              <a:t>时，</a:t>
            </a:r>
            <a:r>
              <a:rPr lang="en-US" altLang="zh-CN" sz="2400"/>
              <a:t>LED1</a:t>
            </a:r>
            <a:r>
              <a:rPr lang="zh-CN" altLang="en-US" sz="2400"/>
              <a:t>、</a:t>
            </a:r>
            <a:r>
              <a:rPr lang="en-US" altLang="zh-CN" sz="2400"/>
              <a:t>LED3</a:t>
            </a:r>
            <a:r>
              <a:rPr lang="zh-CN" altLang="en-US" sz="2400"/>
              <a:t>、</a:t>
            </a:r>
            <a:r>
              <a:rPr lang="en-US" altLang="zh-CN" sz="2400"/>
              <a:t>LED5</a:t>
            </a:r>
            <a:r>
              <a:rPr lang="zh-CN" altLang="en-US" sz="2400"/>
              <a:t>、</a:t>
            </a:r>
            <a:r>
              <a:rPr lang="en-US" altLang="zh-CN" sz="2400"/>
              <a:t>LED7</a:t>
            </a:r>
            <a:r>
              <a:rPr lang="zh-CN" altLang="en-US" sz="2400"/>
              <a:t>发光。 </a:t>
            </a:r>
          </a:p>
        </p:txBody>
      </p:sp>
    </p:spTree>
    <p:extLst>
      <p:ext uri="{BB962C8B-B14F-4D97-AF65-F5344CB8AC3E}">
        <p14:creationId xmlns:p14="http://schemas.microsoft.com/office/powerpoint/2010/main" val="1583809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1970"/>
                                        </p:tgtEl>
                                        <p:attrNameLst>
                                          <p:attrName>style.visibility</p:attrName>
                                        </p:attrNameLst>
                                      </p:cBhvr>
                                      <p:to>
                                        <p:strVal val="visible"/>
                                      </p:to>
                                    </p:set>
                                    <p:animEffect transition="in" filter="diamond(in)">
                                      <p:cBhvr>
                                        <p:cTn id="7" dur="1000"/>
                                        <p:tgtEl>
                                          <p:spTgt spid="211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0" grpId="0" autoUpdateAnimBg="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 Box 3"/>
          <p:cNvSpPr txBox="1">
            <a:spLocks noChangeArrowheads="1"/>
          </p:cNvSpPr>
          <p:nvPr/>
        </p:nvSpPr>
        <p:spPr bwMode="auto">
          <a:xfrm>
            <a:off x="1712913" y="2565400"/>
            <a:ext cx="8805862"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用无符号字符型数组来定义控制码，其控制码值如下：</a:t>
            </a:r>
          </a:p>
          <a:p>
            <a:r>
              <a:rPr lang="en-US" altLang="zh-CN" sz="2800"/>
              <a:t>unsigned char code Tab[]={0xfe,0xfc,0xf8,0xf0,0xe0</a:t>
            </a:r>
            <a:r>
              <a:rPr lang="zh-CN" altLang="en-US" sz="2800"/>
              <a:t>，</a:t>
            </a:r>
            <a:r>
              <a:rPr lang="en-US" altLang="zh-CN" sz="2800"/>
              <a:t>0xc0,0x80,0x00,0xff,0xfe,0xfd,0xfb,0xf7,0xef,0xdf,0x7f,0xf0,0x0f,0xaa};</a:t>
            </a:r>
          </a:p>
          <a:p>
            <a:r>
              <a:rPr lang="zh-CN" altLang="en-US" sz="2800"/>
              <a:t>将其元素的首地址赋给指针，通过指针引用数组元素值，送</a:t>
            </a:r>
            <a:r>
              <a:rPr lang="en-US" altLang="zh-CN" sz="2800"/>
              <a:t>P1</a:t>
            </a:r>
            <a:r>
              <a:rPr lang="zh-CN" altLang="en-US" sz="2800"/>
              <a:t>口点亮</a:t>
            </a:r>
            <a:r>
              <a:rPr lang="en-US" altLang="zh-CN" sz="2800"/>
              <a:t>LED</a:t>
            </a:r>
            <a:r>
              <a:rPr lang="zh-CN" altLang="en-US" sz="2800"/>
              <a:t>。</a:t>
            </a:r>
          </a:p>
        </p:txBody>
      </p:sp>
      <p:sp>
        <p:nvSpPr>
          <p:cNvPr id="212995" name="Text Box 2"/>
          <p:cNvSpPr txBox="1">
            <a:spLocks noChangeArrowheads="1"/>
          </p:cNvSpPr>
          <p:nvPr/>
        </p:nvSpPr>
        <p:spPr bwMode="auto">
          <a:xfrm>
            <a:off x="5591176" y="2778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40410533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2995"/>
                                        </p:tgtEl>
                                        <p:attrNameLst>
                                          <p:attrName>style.visibility</p:attrName>
                                        </p:attrNameLst>
                                      </p:cBhvr>
                                      <p:to>
                                        <p:strVal val="visible"/>
                                      </p:to>
                                    </p:set>
                                    <p:animEffect transition="in" filter="diamond(in)">
                                      <p:cBhvr>
                                        <p:cTn id="7" dur="1000"/>
                                        <p:tgtEl>
                                          <p:spTgt spid="212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autoUpdateAnimBg="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ext Box 3"/>
          <p:cNvSpPr txBox="1">
            <a:spLocks noChangeArrowheads="1"/>
          </p:cNvSpPr>
          <p:nvPr/>
        </p:nvSpPr>
        <p:spPr bwMode="auto">
          <a:xfrm>
            <a:off x="1847850" y="2205038"/>
            <a:ext cx="8301038"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先建立文件夹“</a:t>
            </a:r>
            <a:r>
              <a:rPr lang="en-US" altLang="zh-CN" sz="2800"/>
              <a:t>XM14-2”,</a:t>
            </a:r>
            <a:r>
              <a:rPr lang="zh-CN" altLang="en-US" sz="2800"/>
              <a:t>然后建立“</a:t>
            </a:r>
            <a:r>
              <a:rPr lang="en-US" altLang="zh-CN" sz="2800"/>
              <a:t>XM14-2”</a:t>
            </a:r>
            <a:r>
              <a:rPr lang="zh-CN" altLang="en-US" sz="2800"/>
              <a:t>工程项目，最后建立源程序文件“</a:t>
            </a:r>
            <a:r>
              <a:rPr lang="en-US" altLang="zh-CN" sz="2800"/>
              <a:t>XM14-2.c”</a:t>
            </a:r>
            <a:r>
              <a:rPr lang="zh-CN" altLang="en-US" sz="2800"/>
              <a:t>，输入如下源程序：</a:t>
            </a:r>
          </a:p>
          <a:p>
            <a:r>
              <a:rPr lang="en-US" altLang="zh-CN" sz="2800"/>
              <a:t>#include&lt;reg51.h&gt;    //</a:t>
            </a:r>
            <a:r>
              <a:rPr lang="zh-CN" altLang="en-US" sz="2800"/>
              <a:t>包含单片机寄存器的头文件</a:t>
            </a:r>
          </a:p>
        </p:txBody>
      </p:sp>
      <p:sp>
        <p:nvSpPr>
          <p:cNvPr id="214019" name="Text Box 2"/>
          <p:cNvSpPr txBox="1">
            <a:spLocks noChangeArrowheads="1"/>
          </p:cNvSpPr>
          <p:nvPr/>
        </p:nvSpPr>
        <p:spPr bwMode="auto">
          <a:xfrm>
            <a:off x="5591176" y="2174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2148742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4019"/>
                                        </p:tgtEl>
                                        <p:attrNameLst>
                                          <p:attrName>style.visibility</p:attrName>
                                        </p:attrNameLst>
                                      </p:cBhvr>
                                      <p:to>
                                        <p:strVal val="visible"/>
                                      </p:to>
                                    </p:set>
                                    <p:animEffect transition="in" filter="diamond(in)">
                                      <p:cBhvr>
                                        <p:cTn id="7" dur="1000"/>
                                        <p:tgtEl>
                                          <p:spTgt spid="214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5448301"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20483" name="Text Box 3"/>
          <p:cNvSpPr txBox="1">
            <a:spLocks noChangeArrowheads="1"/>
          </p:cNvSpPr>
          <p:nvPr/>
        </p:nvSpPr>
        <p:spPr bwMode="auto">
          <a:xfrm>
            <a:off x="1682750" y="2751139"/>
            <a:ext cx="8301038"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zh-CN" altLang="en-US" sz="2800"/>
              <a:t>采用</a:t>
            </a:r>
            <a:r>
              <a:rPr lang="en-US" altLang="zh-CN" sz="2800"/>
              <a:t>C51</a:t>
            </a:r>
            <a:r>
              <a:rPr lang="zh-CN" altLang="en-US" sz="2800"/>
              <a:t>的优点</a:t>
            </a:r>
            <a:r>
              <a:rPr lang="en-US" altLang="zh-CN" sz="2800"/>
              <a:t>:</a:t>
            </a:r>
            <a:endParaRPr lang="zh-CN" altLang="en-US" sz="2800"/>
          </a:p>
          <a:p>
            <a:r>
              <a:rPr lang="zh-CN" altLang="en-US" sz="2800"/>
              <a:t>       采用</a:t>
            </a:r>
            <a:r>
              <a:rPr lang="en-US" altLang="zh-CN" sz="2800"/>
              <a:t>C51</a:t>
            </a:r>
            <a:r>
              <a:rPr lang="zh-CN" altLang="en-US" sz="2800"/>
              <a:t>进行单片机应用系统的程序设计，编译器能</a:t>
            </a:r>
            <a:r>
              <a:rPr lang="zh-CN" altLang="en-US" sz="2800">
                <a:solidFill>
                  <a:srgbClr val="FF0000"/>
                </a:solidFill>
              </a:rPr>
              <a:t>自动完成变量的存储单元的分配</a:t>
            </a:r>
            <a:r>
              <a:rPr lang="zh-CN" altLang="en-US" sz="2800"/>
              <a:t>。</a:t>
            </a:r>
          </a:p>
        </p:txBody>
      </p:sp>
    </p:spTree>
    <p:extLst>
      <p:ext uri="{BB962C8B-B14F-4D97-AF65-F5344CB8AC3E}">
        <p14:creationId xmlns:p14="http://schemas.microsoft.com/office/powerpoint/2010/main" val="7321017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ext Box 3"/>
          <p:cNvSpPr txBox="1">
            <a:spLocks noChangeArrowheads="1"/>
          </p:cNvSpPr>
          <p:nvPr/>
        </p:nvSpPr>
        <p:spPr bwMode="auto">
          <a:xfrm>
            <a:off x="1774825" y="2276475"/>
            <a:ext cx="8301038"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   unsigned int i;</a:t>
            </a:r>
          </a:p>
          <a:p>
            <a:r>
              <a:rPr lang="en-US" altLang="zh-CN" sz="2800"/>
              <a:t>	for(i=0;i&lt;50000;i++)</a:t>
            </a:r>
          </a:p>
          <a:p>
            <a:r>
              <a:rPr lang="en-US" altLang="zh-CN" sz="2800"/>
              <a:t>		    ;</a:t>
            </a:r>
          </a:p>
          <a:p>
            <a:r>
              <a:rPr lang="en-US" altLang="zh-CN" sz="2800"/>
              <a:t>}</a:t>
            </a:r>
            <a:endParaRPr lang="zh-CN" altLang="en-US" sz="2800"/>
          </a:p>
        </p:txBody>
      </p:sp>
      <p:sp>
        <p:nvSpPr>
          <p:cNvPr id="215043" name="Text Box 2"/>
          <p:cNvSpPr txBox="1">
            <a:spLocks noChangeArrowheads="1"/>
          </p:cNvSpPr>
          <p:nvPr/>
        </p:nvSpPr>
        <p:spPr bwMode="auto">
          <a:xfrm>
            <a:off x="5591176" y="2349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12634309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5043"/>
                                        </p:tgtEl>
                                        <p:attrNameLst>
                                          <p:attrName>style.visibility</p:attrName>
                                        </p:attrNameLst>
                                      </p:cBhvr>
                                      <p:to>
                                        <p:strVal val="visible"/>
                                      </p:to>
                                    </p:set>
                                    <p:animEffect transition="in" filter="diamond(in)">
                                      <p:cBhvr>
                                        <p:cTn id="7" dur="1000"/>
                                        <p:tgtEl>
                                          <p:spTgt spid="215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autoUpdateAnimBg="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ext Box 3"/>
          <p:cNvSpPr txBox="1">
            <a:spLocks noChangeArrowheads="1"/>
          </p:cNvSpPr>
          <p:nvPr/>
        </p:nvSpPr>
        <p:spPr bwMode="auto">
          <a:xfrm>
            <a:off x="1774825" y="2014538"/>
            <a:ext cx="866140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 unsigned char i ; //</a:t>
            </a:r>
            <a:r>
              <a:rPr lang="zh-CN" altLang="en-US" sz="2800"/>
              <a:t>定义无符号字符型数据</a:t>
            </a:r>
          </a:p>
          <a:p>
            <a:r>
              <a:rPr lang="en-US" altLang="zh-CN" sz="2800"/>
              <a:t>unsigned char code Tab[]={0xfe,0xfc,0xf8,0xf0,0xe0,0xc0,0x80,0x00,0xff,0xfe,0xfd,0xfb,0xf7,0xef,0xdf,0x7f,0xf0,0x0f,0xaa};/*</a:t>
            </a:r>
            <a:r>
              <a:rPr lang="zh-CN" altLang="en-US" sz="2800"/>
              <a:t>定义</a:t>
            </a:r>
            <a:r>
              <a:rPr lang="en-US" altLang="zh-CN" sz="2800"/>
              <a:t>20</a:t>
            </a:r>
            <a:r>
              <a:rPr lang="zh-CN" altLang="en-US" sz="2800"/>
              <a:t>个无符号字符型数组，数组元素为点亮</a:t>
            </a:r>
            <a:r>
              <a:rPr lang="en-US" altLang="zh-CN" sz="2800"/>
              <a:t>LED</a:t>
            </a:r>
            <a:r>
              <a:rPr lang="zh-CN" altLang="en-US" sz="2800"/>
              <a:t>状态控制码</a:t>
            </a:r>
            <a:r>
              <a:rPr lang="en-US" altLang="zh-CN" sz="2800"/>
              <a:t>,</a:t>
            </a:r>
            <a:r>
              <a:rPr lang="zh-CN" altLang="en-US" sz="2800"/>
              <a:t>数组元素越多，越能体现指针的优势*</a:t>
            </a:r>
            <a:r>
              <a:rPr lang="en-US" altLang="zh-CN" sz="2800"/>
              <a:t>/</a:t>
            </a:r>
          </a:p>
        </p:txBody>
      </p:sp>
      <p:sp>
        <p:nvSpPr>
          <p:cNvPr id="216067" name="Text Box 2"/>
          <p:cNvSpPr txBox="1">
            <a:spLocks noChangeArrowheads="1"/>
          </p:cNvSpPr>
          <p:nvPr/>
        </p:nvSpPr>
        <p:spPr bwMode="auto">
          <a:xfrm>
            <a:off x="5664201" y="984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2240315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6067"/>
                                        </p:tgtEl>
                                        <p:attrNameLst>
                                          <p:attrName>style.visibility</p:attrName>
                                        </p:attrNameLst>
                                      </p:cBhvr>
                                      <p:to>
                                        <p:strVal val="visible"/>
                                      </p:to>
                                    </p:set>
                                    <p:animEffect transition="in" filter="diamond(in)">
                                      <p:cBhvr>
                                        <p:cTn id="7" dur="1000"/>
                                        <p:tgtEl>
                                          <p:spTgt spid="216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autoUpdateAnimBg="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 Box 3"/>
          <p:cNvSpPr txBox="1">
            <a:spLocks noChangeArrowheads="1"/>
          </p:cNvSpPr>
          <p:nvPr/>
        </p:nvSpPr>
        <p:spPr bwMode="auto">
          <a:xfrm>
            <a:off x="1685925" y="2133600"/>
            <a:ext cx="8661400" cy="452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unsigned char *p ; //</a:t>
            </a:r>
            <a:r>
              <a:rPr lang="zh-CN" altLang="en-US" sz="2400"/>
              <a:t>定义无符号字符型指针</a:t>
            </a:r>
          </a:p>
          <a:p>
            <a:r>
              <a:rPr lang="en-US" altLang="zh-CN" sz="2400"/>
              <a:t>p=Tab ; //</a:t>
            </a:r>
            <a:r>
              <a:rPr lang="zh-CN" altLang="en-US" sz="2400"/>
              <a:t>将数组首地址存入指针</a:t>
            </a:r>
            <a:r>
              <a:rPr lang="en-US" altLang="zh-CN" sz="2400"/>
              <a:t>p</a:t>
            </a:r>
          </a:p>
          <a:p>
            <a:r>
              <a:rPr lang="en-US" altLang="zh-CN" sz="2400"/>
              <a:t>while(1)      //</a:t>
            </a:r>
            <a:r>
              <a:rPr lang="zh-CN" altLang="en-US" sz="2400"/>
              <a:t>无限循环</a:t>
            </a:r>
          </a:p>
          <a:p>
            <a:r>
              <a:rPr lang="en-US" altLang="zh-CN" sz="2400"/>
              <a:t>  {</a:t>
            </a:r>
          </a:p>
          <a:p>
            <a:r>
              <a:rPr lang="en-US" altLang="zh-CN" sz="2400"/>
              <a:t>    for</a:t>
            </a:r>
            <a:r>
              <a:rPr lang="zh-CN" altLang="en-US" sz="2400"/>
              <a:t>（</a:t>
            </a:r>
            <a:r>
              <a:rPr lang="en-US" altLang="zh-CN" sz="2400"/>
              <a:t>i=0;i&lt;20;i++</a:t>
            </a:r>
            <a:r>
              <a:rPr lang="zh-CN" altLang="en-US" sz="2400"/>
              <a:t>）</a:t>
            </a:r>
            <a:r>
              <a:rPr lang="en-US" altLang="zh-CN" sz="2400"/>
              <a:t>//</a:t>
            </a:r>
            <a:r>
              <a:rPr lang="zh-CN" altLang="en-US" sz="2400"/>
              <a:t>共有</a:t>
            </a:r>
            <a:r>
              <a:rPr lang="en-US" altLang="zh-CN" sz="2400"/>
              <a:t>20</a:t>
            </a:r>
            <a:r>
              <a:rPr lang="zh-CN" altLang="en-US" sz="2400"/>
              <a:t>个控制码</a:t>
            </a:r>
          </a:p>
          <a:p>
            <a:r>
              <a:rPr lang="zh-CN" altLang="en-US" sz="2400"/>
              <a:t>       </a:t>
            </a:r>
            <a:r>
              <a:rPr lang="en-US" altLang="zh-CN" sz="2400"/>
              <a:t>{</a:t>
            </a:r>
          </a:p>
          <a:p>
            <a:r>
              <a:rPr lang="en-US" altLang="zh-CN" sz="2400"/>
              <a:t>         P1=*(p+i);/ *(p+i)</a:t>
            </a:r>
            <a:r>
              <a:rPr lang="zh-CN" altLang="en-US" sz="2400"/>
              <a:t>的值等于</a:t>
            </a:r>
            <a:r>
              <a:rPr lang="en-US" altLang="zh-CN" sz="2400"/>
              <a:t>a[i]</a:t>
            </a:r>
            <a:r>
              <a:rPr lang="zh-CN" altLang="en-US" sz="2400"/>
              <a:t>，通过指针引用数组元素值，送</a:t>
            </a:r>
            <a:r>
              <a:rPr lang="en-US" altLang="zh-CN" sz="2400"/>
              <a:t>P1</a:t>
            </a:r>
            <a:r>
              <a:rPr lang="zh-CN" altLang="en-US" sz="2400"/>
              <a:t>口点亮</a:t>
            </a:r>
            <a:r>
              <a:rPr lang="en-US" altLang="zh-CN" sz="2400"/>
              <a:t>LED*/</a:t>
            </a:r>
          </a:p>
          <a:p>
            <a:r>
              <a:rPr lang="en-US" altLang="zh-CN" sz="2400"/>
              <a:t>         delay</a:t>
            </a:r>
            <a:r>
              <a:rPr lang="zh-CN" altLang="en-US" sz="2400"/>
              <a:t>（）</a:t>
            </a:r>
            <a:r>
              <a:rPr lang="en-US" altLang="zh-CN" sz="2400"/>
              <a:t>;//</a:t>
            </a:r>
            <a:r>
              <a:rPr lang="zh-CN" altLang="en-US" sz="2400"/>
              <a:t>延时</a:t>
            </a:r>
          </a:p>
          <a:p>
            <a:r>
              <a:rPr lang="en-US" altLang="zh-CN" sz="2400"/>
              <a:t>        }</a:t>
            </a:r>
          </a:p>
          <a:p>
            <a:r>
              <a:rPr lang="en-US" altLang="zh-CN" sz="2400"/>
              <a:t>    }</a:t>
            </a:r>
          </a:p>
          <a:p>
            <a:r>
              <a:rPr lang="en-US" altLang="zh-CN" sz="2400"/>
              <a:t>}</a:t>
            </a:r>
            <a:endParaRPr lang="zh-CN" altLang="en-US" sz="2400"/>
          </a:p>
        </p:txBody>
      </p:sp>
      <p:sp>
        <p:nvSpPr>
          <p:cNvPr id="217091" name="Text Box 2"/>
          <p:cNvSpPr txBox="1">
            <a:spLocks noChangeArrowheads="1"/>
          </p:cNvSpPr>
          <p:nvPr/>
        </p:nvSpPr>
        <p:spPr bwMode="auto">
          <a:xfrm>
            <a:off x="5664201" y="2333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3432176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7091"/>
                                        </p:tgtEl>
                                        <p:attrNameLst>
                                          <p:attrName>style.visibility</p:attrName>
                                        </p:attrNameLst>
                                      </p:cBhvr>
                                      <p:to>
                                        <p:strVal val="visible"/>
                                      </p:to>
                                    </p:set>
                                    <p:animEffect transition="in" filter="diamond(in)">
                                      <p:cBhvr>
                                        <p:cTn id="7" dur="1000"/>
                                        <p:tgtEl>
                                          <p:spTgt spid="217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autoUpdateAnimBg="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3"/>
          <p:cNvSpPr txBox="1">
            <a:spLocks noChangeArrowheads="1"/>
          </p:cNvSpPr>
          <p:nvPr/>
        </p:nvSpPr>
        <p:spPr bwMode="auto">
          <a:xfrm>
            <a:off x="1847850" y="2420938"/>
            <a:ext cx="8516938"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XM14-2.hex”</a:t>
            </a:r>
            <a:r>
              <a:rPr lang="zh-CN" altLang="en-US" sz="2800"/>
              <a:t>文件加载到</a:t>
            </a:r>
            <a:r>
              <a:rPr lang="en-US" altLang="zh-CN" sz="2800"/>
              <a:t>AT89C51</a:t>
            </a:r>
            <a:r>
              <a:rPr lang="zh-CN" altLang="en-US" sz="2800"/>
              <a:t>里，然后启动仿真，就可以看到用指针数组实现多状态显示，效果图如图</a:t>
            </a:r>
            <a:r>
              <a:rPr lang="en-US" altLang="zh-CN" sz="2800"/>
              <a:t>3-16</a:t>
            </a:r>
            <a:r>
              <a:rPr lang="zh-CN" altLang="en-US" sz="2800"/>
              <a:t>所示。</a:t>
            </a:r>
          </a:p>
        </p:txBody>
      </p:sp>
      <p:sp>
        <p:nvSpPr>
          <p:cNvPr id="218115" name="Text Box 2"/>
          <p:cNvSpPr txBox="1">
            <a:spLocks noChangeArrowheads="1"/>
          </p:cNvSpPr>
          <p:nvPr/>
        </p:nvSpPr>
        <p:spPr bwMode="auto">
          <a:xfrm>
            <a:off x="6005514" y="2889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
        <p:nvSpPr>
          <p:cNvPr id="217092" name="矩形 1"/>
          <p:cNvSpPr>
            <a:spLocks noChangeArrowheads="1"/>
          </p:cNvSpPr>
          <p:nvPr/>
        </p:nvSpPr>
        <p:spPr bwMode="auto">
          <a:xfrm>
            <a:off x="6608763" y="5130801"/>
            <a:ext cx="234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14-2</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7433590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8115"/>
                                        </p:tgtEl>
                                        <p:attrNameLst>
                                          <p:attrName>style.visibility</p:attrName>
                                        </p:attrNameLst>
                                      </p:cBhvr>
                                      <p:to>
                                        <p:strVal val="visible"/>
                                      </p:to>
                                    </p:set>
                                    <p:animEffect transition="in" filter="diamond(in)">
                                      <p:cBhvr>
                                        <p:cTn id="7" dur="1000"/>
                                        <p:tgtEl>
                                          <p:spTgt spid="218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5" grpId="0" autoUpdateAnimBg="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1" y="2420938"/>
            <a:ext cx="8208963"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8115" name="Rectangle 4"/>
          <p:cNvSpPr>
            <a:spLocks noChangeArrowheads="1"/>
          </p:cNvSpPr>
          <p:nvPr/>
        </p:nvSpPr>
        <p:spPr bwMode="auto">
          <a:xfrm>
            <a:off x="3681874" y="6235978"/>
            <a:ext cx="364715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3-16</a:t>
            </a:r>
            <a:r>
              <a:rPr lang="zh-CN" altLang="en-US"/>
              <a:t>用指针数组实现多状态显示</a:t>
            </a:r>
          </a:p>
        </p:txBody>
      </p:sp>
      <p:sp>
        <p:nvSpPr>
          <p:cNvPr id="219140" name="Text Box 2"/>
          <p:cNvSpPr txBox="1">
            <a:spLocks noChangeArrowheads="1"/>
          </p:cNvSpPr>
          <p:nvPr/>
        </p:nvSpPr>
        <p:spPr bwMode="auto">
          <a:xfrm>
            <a:off x="5808664" y="571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3.6.2</a:t>
            </a:r>
            <a:r>
              <a:rPr lang="zh-CN" altLang="en-US" sz="2800" b="1"/>
              <a:t>任务</a:t>
            </a:r>
            <a:r>
              <a:rPr lang="en-US" altLang="zh-CN" sz="2800" b="1"/>
              <a:t>14-2</a:t>
            </a:r>
            <a:r>
              <a:rPr lang="zh-CN" altLang="en-US" sz="2800" b="1"/>
              <a:t>：用指针数组</a:t>
            </a:r>
            <a:endParaRPr lang="en-US" altLang="zh-CN" sz="2800" b="1"/>
          </a:p>
          <a:p>
            <a:r>
              <a:rPr lang="zh-CN" altLang="en-US" sz="2800" b="1"/>
              <a:t>实现多状态显示</a:t>
            </a:r>
          </a:p>
        </p:txBody>
      </p:sp>
    </p:spTree>
    <p:extLst>
      <p:ext uri="{BB962C8B-B14F-4D97-AF65-F5344CB8AC3E}">
        <p14:creationId xmlns:p14="http://schemas.microsoft.com/office/powerpoint/2010/main" val="20812201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9140"/>
                                        </p:tgtEl>
                                        <p:attrNameLst>
                                          <p:attrName>style.visibility</p:attrName>
                                        </p:attrNameLst>
                                      </p:cBhvr>
                                      <p:to>
                                        <p:strVal val="visible"/>
                                      </p:to>
                                    </p:set>
                                    <p:animEffect transition="in" filter="diamond(in)">
                                      <p:cBhvr>
                                        <p:cTn id="7" dur="1000"/>
                                        <p:tgtEl>
                                          <p:spTgt spid="219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0" grpId="0" autoUpdateAnimBg="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a:spLocks noChangeArrowheads="1"/>
          </p:cNvSpPr>
          <p:nvPr/>
        </p:nvSpPr>
        <p:spPr bwMode="auto">
          <a:xfrm>
            <a:off x="6240464" y="277813"/>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
        <p:nvSpPr>
          <p:cNvPr id="219139" name="Text Box 3"/>
          <p:cNvSpPr txBox="1">
            <a:spLocks noChangeArrowheads="1"/>
          </p:cNvSpPr>
          <p:nvPr/>
        </p:nvSpPr>
        <p:spPr bwMode="auto">
          <a:xfrm>
            <a:off x="1755775" y="2025650"/>
            <a:ext cx="866140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指针的基本概念</a:t>
            </a:r>
            <a:endParaRPr lang="zh-CN" altLang="en-US" sz="2800"/>
          </a:p>
          <a:p>
            <a:r>
              <a:rPr lang="zh-CN" altLang="en-US" sz="2800"/>
              <a:t>    （</a:t>
            </a:r>
            <a:r>
              <a:rPr lang="en-US" altLang="zh-CN" sz="2800"/>
              <a:t>1</a:t>
            </a:r>
            <a:r>
              <a:rPr lang="zh-CN" altLang="en-US" sz="2800"/>
              <a:t>）地址</a:t>
            </a:r>
          </a:p>
          <a:p>
            <a:r>
              <a:rPr lang="zh-CN" altLang="en-US" sz="2800"/>
              <a:t>       在程序中定义的变量都会在编译时分配对应的存储单元，变量的值存放在存储单元中，而存储单元都有相应的地址，访问变量首先要得到变量的存储单元地址，找到对应存储单元地址后，在进一步对其中的值进行访问。</a:t>
            </a:r>
            <a:endParaRPr lang="en-US" altLang="zh-CN" sz="2800"/>
          </a:p>
          <a:p>
            <a:r>
              <a:rPr lang="en-US" altLang="zh-CN" sz="2800"/>
              <a:t>      </a:t>
            </a:r>
            <a:r>
              <a:rPr lang="zh-CN" altLang="en-US" sz="2800"/>
              <a:t>对于内存单元，也要明确两个概念，一个是内存单元的</a:t>
            </a:r>
            <a:r>
              <a:rPr lang="zh-CN" altLang="en-US" sz="2800">
                <a:solidFill>
                  <a:srgbClr val="FF0000"/>
                </a:solidFill>
              </a:rPr>
              <a:t>地址</a:t>
            </a:r>
            <a:r>
              <a:rPr lang="zh-CN" altLang="en-US" sz="2800"/>
              <a:t>，一个是内存单元的</a:t>
            </a:r>
            <a:r>
              <a:rPr lang="zh-CN" altLang="en-US" sz="2800">
                <a:solidFill>
                  <a:srgbClr val="FF0000"/>
                </a:solidFill>
              </a:rPr>
              <a:t>内容</a:t>
            </a:r>
            <a:r>
              <a:rPr lang="zh-CN" altLang="en-US" sz="2800"/>
              <a:t>。前者是内存对该单元的编号，它表示该单元在整个内存中的位置。后者指的是在该内存单元中存放着的数据。</a:t>
            </a:r>
          </a:p>
        </p:txBody>
      </p:sp>
    </p:spTree>
    <p:extLst>
      <p:ext uri="{BB962C8B-B14F-4D97-AF65-F5344CB8AC3E}">
        <p14:creationId xmlns:p14="http://schemas.microsoft.com/office/powerpoint/2010/main" val="40475945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0162"/>
                                        </p:tgtEl>
                                        <p:attrNameLst>
                                          <p:attrName>style.visibility</p:attrName>
                                        </p:attrNameLst>
                                      </p:cBhvr>
                                      <p:to>
                                        <p:strVal val="visible"/>
                                      </p:to>
                                    </p:set>
                                    <p:animEffect transition="in" filter="diamond(in)">
                                      <p:cBhvr>
                                        <p:cTn id="7" dur="1000"/>
                                        <p:tgtEl>
                                          <p:spTgt spid="220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autoUpdateAnimBg="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ext Box 2"/>
          <p:cNvSpPr txBox="1">
            <a:spLocks noChangeArrowheads="1"/>
          </p:cNvSpPr>
          <p:nvPr/>
        </p:nvSpPr>
        <p:spPr bwMode="auto">
          <a:xfrm>
            <a:off x="4759326" y="180975"/>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0163" name="Text Box 3"/>
          <p:cNvSpPr txBox="1">
            <a:spLocks noChangeArrowheads="1"/>
          </p:cNvSpPr>
          <p:nvPr/>
        </p:nvSpPr>
        <p:spPr bwMode="auto">
          <a:xfrm>
            <a:off x="1768475" y="2276476"/>
            <a:ext cx="8661400"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）指针</a:t>
            </a:r>
          </a:p>
          <a:p>
            <a:r>
              <a:rPr lang="zh-CN" altLang="en-US" sz="2800"/>
              <a:t>       变量的地址称为变量的指针，指针的引入把地址形象化了，地址是找变量值的索引或指南，就像一根“指针”一样指向变量值所在的存储单元，因此</a:t>
            </a:r>
            <a:r>
              <a:rPr lang="zh-CN" altLang="en-US" sz="2800">
                <a:solidFill>
                  <a:srgbClr val="FF0000"/>
                </a:solidFill>
              </a:rPr>
              <a:t>指针即是地址</a:t>
            </a:r>
            <a:r>
              <a:rPr lang="zh-CN" altLang="en-US" sz="2800"/>
              <a:t>，是记录变量存储单元位置的正整数。</a:t>
            </a:r>
          </a:p>
        </p:txBody>
      </p:sp>
      <p:sp>
        <p:nvSpPr>
          <p:cNvPr id="221188" name="Text Box 2"/>
          <p:cNvSpPr txBox="1">
            <a:spLocks noChangeArrowheads="1"/>
          </p:cNvSpPr>
          <p:nvPr/>
        </p:nvSpPr>
        <p:spPr bwMode="auto">
          <a:xfrm>
            <a:off x="5951539" y="2063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2763224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1186"/>
                                        </p:tgtEl>
                                        <p:attrNameLst>
                                          <p:attrName>style.visibility</p:attrName>
                                        </p:attrNameLst>
                                      </p:cBhvr>
                                      <p:to>
                                        <p:strVal val="visible"/>
                                      </p:to>
                                    </p:set>
                                    <p:animEffect transition="in" filter="diamond(in)">
                                      <p:cBhvr>
                                        <p:cTn id="7" dur="1000"/>
                                        <p:tgtEl>
                                          <p:spTgt spid="22118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1188"/>
                                        </p:tgtEl>
                                        <p:attrNameLst>
                                          <p:attrName>style.visibility</p:attrName>
                                        </p:attrNameLst>
                                      </p:cBhvr>
                                      <p:to>
                                        <p:strVal val="visible"/>
                                      </p:to>
                                    </p:set>
                                    <p:animEffect transition="in" filter="diamond(in)">
                                      <p:cBhvr>
                                        <p:cTn id="11" dur="1000"/>
                                        <p:tgtEl>
                                          <p:spTgt spid="221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6" grpId="0" autoUpdateAnimBg="0"/>
      <p:bldP spid="221188" grpId="0" autoUpdateAnimBg="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a:spLocks noChangeArrowheads="1"/>
          </p:cNvSpPr>
          <p:nvPr/>
        </p:nvSpPr>
        <p:spPr bwMode="auto">
          <a:xfrm>
            <a:off x="5219701" y="180975"/>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1187" name="Text Box 3"/>
          <p:cNvSpPr txBox="1">
            <a:spLocks noChangeArrowheads="1"/>
          </p:cNvSpPr>
          <p:nvPr/>
        </p:nvSpPr>
        <p:spPr bwMode="auto">
          <a:xfrm>
            <a:off x="1905000" y="2205039"/>
            <a:ext cx="86614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）指针变量</a:t>
            </a:r>
          </a:p>
          <a:p>
            <a:r>
              <a:rPr lang="zh-CN" altLang="en-US" sz="2800"/>
              <a:t>        指针是反映变量地址的整型数据，可以把指针值存放在另一个变量中，以便通过这个变量对存放在其中的指针进行操作，这个变量被称为“指针变量”。</a:t>
            </a:r>
            <a:r>
              <a:rPr lang="zh-CN" altLang="en-US" sz="2800">
                <a:solidFill>
                  <a:srgbClr val="FF0000"/>
                </a:solidFill>
              </a:rPr>
              <a:t>指针变量是专门存放其他变量地址的变量。</a:t>
            </a:r>
            <a:endParaRPr lang="en-US" altLang="zh-CN" sz="2800">
              <a:solidFill>
                <a:srgbClr val="FF0000"/>
              </a:solidFill>
            </a:endParaRPr>
          </a:p>
          <a:p>
            <a:r>
              <a:rPr lang="zh-CN" altLang="en-US" sz="2800"/>
              <a:t>       如图</a:t>
            </a:r>
            <a:r>
              <a:rPr lang="en-US" altLang="zh-CN" sz="2800"/>
              <a:t>3-17</a:t>
            </a:r>
            <a:r>
              <a:rPr lang="zh-CN" altLang="en-US" sz="2800"/>
              <a:t>所示，先从指针变量</a:t>
            </a:r>
            <a:r>
              <a:rPr lang="en-US" altLang="zh-CN" sz="2800"/>
              <a:t>p</a:t>
            </a:r>
            <a:r>
              <a:rPr lang="zh-CN" altLang="en-US" sz="2800"/>
              <a:t>中得到存放在其中的指针，即变量</a:t>
            </a:r>
            <a:r>
              <a:rPr lang="en-US" altLang="zh-CN" sz="2800"/>
              <a:t>n</a:t>
            </a:r>
            <a:r>
              <a:rPr lang="zh-CN" altLang="en-US" sz="2800"/>
              <a:t>的地址，在根据这个指针（地址）寻址，找到对应的存储单元，实现对变量 </a:t>
            </a:r>
            <a:r>
              <a:rPr lang="en-US" altLang="zh-CN" sz="2800"/>
              <a:t>n</a:t>
            </a:r>
            <a:r>
              <a:rPr lang="zh-CN" altLang="en-US" sz="2800"/>
              <a:t>的访问。</a:t>
            </a:r>
          </a:p>
        </p:txBody>
      </p:sp>
      <p:sp>
        <p:nvSpPr>
          <p:cNvPr id="222212" name="Text Box 2"/>
          <p:cNvSpPr txBox="1">
            <a:spLocks noChangeArrowheads="1"/>
          </p:cNvSpPr>
          <p:nvPr/>
        </p:nvSpPr>
        <p:spPr bwMode="auto">
          <a:xfrm>
            <a:off x="6240464" y="2317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25825162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diamond(in)">
                                      <p:cBhvr>
                                        <p:cTn id="7" dur="1000"/>
                                        <p:tgtEl>
                                          <p:spTgt spid="22221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2212"/>
                                        </p:tgtEl>
                                        <p:attrNameLst>
                                          <p:attrName>style.visibility</p:attrName>
                                        </p:attrNameLst>
                                      </p:cBhvr>
                                      <p:to>
                                        <p:strVal val="visible"/>
                                      </p:to>
                                    </p:set>
                                    <p:animEffect transition="in" filter="diamond(in)">
                                      <p:cBhvr>
                                        <p:cTn id="11" dur="10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autoUpdateAnimBg="0"/>
      <p:bldP spid="222212" grpId="0" autoUpdateAnimBg="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5202239"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pic>
        <p:nvPicPr>
          <p:cNvPr id="222211"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25" y="2205039"/>
            <a:ext cx="6261100"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2" name="Rectangle 4"/>
          <p:cNvSpPr>
            <a:spLocks noChangeArrowheads="1"/>
          </p:cNvSpPr>
          <p:nvPr/>
        </p:nvSpPr>
        <p:spPr bwMode="auto">
          <a:xfrm>
            <a:off x="3313113" y="5943600"/>
            <a:ext cx="377825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图</a:t>
            </a:r>
            <a:r>
              <a:rPr lang="en-US" altLang="zh-CN" sz="2800"/>
              <a:t>3-17</a:t>
            </a:r>
            <a:r>
              <a:rPr lang="zh-CN" altLang="en-US" sz="2800"/>
              <a:t>指针与指针变量</a:t>
            </a:r>
          </a:p>
        </p:txBody>
      </p:sp>
      <p:sp>
        <p:nvSpPr>
          <p:cNvPr id="223237" name="Text Box 2"/>
          <p:cNvSpPr txBox="1">
            <a:spLocks noChangeArrowheads="1"/>
          </p:cNvSpPr>
          <p:nvPr/>
        </p:nvSpPr>
        <p:spPr bwMode="auto">
          <a:xfrm>
            <a:off x="6021389" y="215901"/>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4845445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3234"/>
                                        </p:tgtEl>
                                        <p:attrNameLst>
                                          <p:attrName>style.visibility</p:attrName>
                                        </p:attrNameLst>
                                      </p:cBhvr>
                                      <p:to>
                                        <p:strVal val="visible"/>
                                      </p:to>
                                    </p:set>
                                    <p:animEffect transition="in" filter="diamond(in)">
                                      <p:cBhvr>
                                        <p:cTn id="7" dur="1000"/>
                                        <p:tgtEl>
                                          <p:spTgt spid="22323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3237"/>
                                        </p:tgtEl>
                                        <p:attrNameLst>
                                          <p:attrName>style.visibility</p:attrName>
                                        </p:attrNameLst>
                                      </p:cBhvr>
                                      <p:to>
                                        <p:strVal val="visible"/>
                                      </p:to>
                                    </p:set>
                                    <p:animEffect transition="in" filter="diamond(in)">
                                      <p:cBhvr>
                                        <p:cTn id="11" dur="1000"/>
                                        <p:tgtEl>
                                          <p:spTgt spid="223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autoUpdateAnimBg="0"/>
      <p:bldP spid="223237" grpId="0" autoUpdateAnimBg="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5264151" y="180975"/>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3235" name="Text Box 5"/>
          <p:cNvSpPr txBox="1">
            <a:spLocks noChangeArrowheads="1"/>
          </p:cNvSpPr>
          <p:nvPr/>
        </p:nvSpPr>
        <p:spPr bwMode="auto">
          <a:xfrm>
            <a:off x="1676401" y="2420938"/>
            <a:ext cx="876776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指针变量的使用</a:t>
            </a:r>
            <a:endParaRPr lang="zh-CN" altLang="en-US" sz="2800"/>
          </a:p>
          <a:p>
            <a:r>
              <a:rPr lang="zh-CN" altLang="en-US" sz="2800"/>
              <a:t>    （</a:t>
            </a:r>
            <a:r>
              <a:rPr lang="en-US" altLang="zh-CN" sz="2800"/>
              <a:t>1</a:t>
            </a:r>
            <a:r>
              <a:rPr lang="zh-CN" altLang="en-US" sz="2800"/>
              <a:t>）指针变量的定义</a:t>
            </a:r>
          </a:p>
          <a:p>
            <a:r>
              <a:rPr lang="zh-CN" altLang="en-US" sz="2800"/>
              <a:t>      指针定义的一般形式为：  </a:t>
            </a:r>
            <a:endParaRPr lang="en-US" altLang="zh-CN" sz="2800"/>
          </a:p>
          <a:p>
            <a:r>
              <a:rPr lang="en-US" altLang="zh-CN" sz="2800" b="1">
                <a:solidFill>
                  <a:srgbClr val="FF0000"/>
                </a:solidFill>
              </a:rPr>
              <a:t>      </a:t>
            </a:r>
            <a:r>
              <a:rPr lang="zh-CN" altLang="en-US" sz="2800" b="1">
                <a:solidFill>
                  <a:srgbClr val="FF0000"/>
                </a:solidFill>
              </a:rPr>
              <a:t>类型识别符   *指针变量名；</a:t>
            </a:r>
          </a:p>
          <a:p>
            <a:r>
              <a:rPr lang="zh-CN" altLang="en-US" sz="2800"/>
              <a:t>例如：  </a:t>
            </a:r>
            <a:r>
              <a:rPr lang="en-US" altLang="zh-CN" sz="2800"/>
              <a:t>int   *ap;//</a:t>
            </a:r>
            <a:r>
              <a:rPr lang="zh-CN" altLang="en-US" sz="2800"/>
              <a:t>定义整型指针，名字为</a:t>
            </a:r>
            <a:r>
              <a:rPr lang="en-US" altLang="zh-CN" sz="2800"/>
              <a:t>ap</a:t>
            </a:r>
          </a:p>
          <a:p>
            <a:r>
              <a:rPr lang="en-US" altLang="zh-CN" sz="2800"/>
              <a:t>      float *pointer;//</a:t>
            </a:r>
            <a:r>
              <a:rPr lang="zh-CN" altLang="en-US" sz="2800"/>
              <a:t>定义浮点型指针，名字为</a:t>
            </a:r>
            <a:r>
              <a:rPr lang="en-US" altLang="zh-CN" sz="2800"/>
              <a:t>pointer</a:t>
            </a:r>
          </a:p>
          <a:p>
            <a:r>
              <a:rPr lang="en-US" altLang="zh-CN" sz="2800"/>
              <a:t> </a:t>
            </a:r>
            <a:r>
              <a:rPr lang="zh-CN" altLang="en-US" sz="2800"/>
              <a:t>注意：指针变量名前的“*”号表示该变量为指针变量。但指针变量名应该是</a:t>
            </a:r>
            <a:r>
              <a:rPr lang="en-US" altLang="zh-CN" sz="2800"/>
              <a:t>ap</a:t>
            </a:r>
            <a:r>
              <a:rPr lang="zh-CN" altLang="en-US" sz="2800"/>
              <a:t>，</a:t>
            </a:r>
            <a:r>
              <a:rPr lang="en-US" altLang="zh-CN" sz="2800"/>
              <a:t>pointer,</a:t>
            </a:r>
            <a:r>
              <a:rPr lang="zh-CN" altLang="en-US" sz="2800"/>
              <a:t>而不是*</a:t>
            </a:r>
            <a:r>
              <a:rPr lang="en-US" altLang="zh-CN" sz="2800"/>
              <a:t>ap</a:t>
            </a:r>
            <a:r>
              <a:rPr lang="zh-CN" altLang="en-US" sz="2800"/>
              <a:t>和*</a:t>
            </a:r>
            <a:r>
              <a:rPr lang="en-US" altLang="zh-CN" sz="2800"/>
              <a:t>pointer</a:t>
            </a:r>
            <a:r>
              <a:rPr lang="zh-CN" altLang="en-US" sz="2800"/>
              <a:t>。</a:t>
            </a:r>
          </a:p>
        </p:txBody>
      </p:sp>
      <p:sp>
        <p:nvSpPr>
          <p:cNvPr id="224260" name="Text Box 2"/>
          <p:cNvSpPr txBox="1">
            <a:spLocks noChangeArrowheads="1"/>
          </p:cNvSpPr>
          <p:nvPr/>
        </p:nvSpPr>
        <p:spPr bwMode="auto">
          <a:xfrm>
            <a:off x="6059489" y="184151"/>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28259145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4258"/>
                                        </p:tgtEl>
                                        <p:attrNameLst>
                                          <p:attrName>style.visibility</p:attrName>
                                        </p:attrNameLst>
                                      </p:cBhvr>
                                      <p:to>
                                        <p:strVal val="visible"/>
                                      </p:to>
                                    </p:set>
                                    <p:animEffect transition="in" filter="diamond(in)">
                                      <p:cBhvr>
                                        <p:cTn id="7" dur="1000"/>
                                        <p:tgtEl>
                                          <p:spTgt spid="22425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4260"/>
                                        </p:tgtEl>
                                        <p:attrNameLst>
                                          <p:attrName>style.visibility</p:attrName>
                                        </p:attrNameLst>
                                      </p:cBhvr>
                                      <p:to>
                                        <p:strVal val="visible"/>
                                      </p:to>
                                    </p:set>
                                    <p:animEffect transition="in" filter="diamond(in)">
                                      <p:cBhvr>
                                        <p:cTn id="11" dur="1000"/>
                                        <p:tgtEl>
                                          <p:spTgt spid="224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autoUpdateAnimBg="0"/>
      <p:bldP spid="22426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55911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21507" name="Text Box 4"/>
          <p:cNvSpPr txBox="1">
            <a:spLocks noChangeArrowheads="1"/>
          </p:cNvSpPr>
          <p:nvPr/>
        </p:nvSpPr>
        <p:spPr bwMode="auto">
          <a:xfrm>
            <a:off x="1900238" y="2276476"/>
            <a:ext cx="8228012"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2.C51</a:t>
            </a:r>
            <a:r>
              <a:rPr lang="zh-CN" altLang="en-US" sz="2800" b="1"/>
              <a:t>程序结构</a:t>
            </a:r>
            <a:endParaRPr lang="zh-CN" altLang="en-US" sz="2800"/>
          </a:p>
          <a:p>
            <a:r>
              <a:rPr lang="zh-CN" altLang="en-US" sz="2800"/>
              <a:t>　  与普通的</a:t>
            </a:r>
            <a:r>
              <a:rPr lang="en-US" altLang="zh-CN" sz="2800"/>
              <a:t>C</a:t>
            </a:r>
            <a:r>
              <a:rPr lang="zh-CN" altLang="en-US" sz="2800"/>
              <a:t>语言程序类似，</a:t>
            </a:r>
            <a:r>
              <a:rPr lang="en-US" altLang="zh-CN" sz="2800"/>
              <a:t>C51</a:t>
            </a:r>
            <a:r>
              <a:rPr lang="zh-CN" altLang="en-US" sz="2800"/>
              <a:t>程序是由若干模块化的函数构成。主程序</a:t>
            </a:r>
            <a:r>
              <a:rPr lang="en-US" altLang="zh-CN" sz="2800"/>
              <a:t>(main())</a:t>
            </a:r>
            <a:r>
              <a:rPr lang="zh-CN" altLang="en-US" sz="2800"/>
              <a:t>可以根据需要用来调用函数。当函数执行完毕时，就发出返回</a:t>
            </a:r>
            <a:r>
              <a:rPr lang="en-US" altLang="zh-CN" sz="2800"/>
              <a:t>(return)</a:t>
            </a:r>
            <a:r>
              <a:rPr lang="zh-CN" altLang="en-US" sz="2800"/>
              <a:t>指令，而主程序</a:t>
            </a:r>
            <a:r>
              <a:rPr lang="en-US" altLang="zh-CN" sz="2800"/>
              <a:t>main()</a:t>
            </a:r>
            <a:r>
              <a:rPr lang="zh-CN" altLang="en-US" sz="2800"/>
              <a:t>后面的指令来恢复主程序流的执行。同一个函数可以在不同的地方被调用，并且函数可以重复使用。</a:t>
            </a:r>
          </a:p>
        </p:txBody>
      </p:sp>
    </p:spTree>
    <p:extLst>
      <p:ext uri="{BB962C8B-B14F-4D97-AF65-F5344CB8AC3E}">
        <p14:creationId xmlns:p14="http://schemas.microsoft.com/office/powerpoint/2010/main" val="22710583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amond(in)">
                                      <p:cBhvr>
                                        <p:cTn id="7" dur="1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 Box 2"/>
          <p:cNvSpPr txBox="1">
            <a:spLocks noChangeArrowheads="1"/>
          </p:cNvSpPr>
          <p:nvPr/>
        </p:nvSpPr>
        <p:spPr bwMode="auto">
          <a:xfrm>
            <a:off x="5519739"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4259" name="Text Box 3"/>
          <p:cNvSpPr txBox="1">
            <a:spLocks noChangeArrowheads="1"/>
          </p:cNvSpPr>
          <p:nvPr/>
        </p:nvSpPr>
        <p:spPr bwMode="auto">
          <a:xfrm>
            <a:off x="1624013" y="2025650"/>
            <a:ext cx="8589962"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）指针变量的赋值</a:t>
            </a:r>
            <a:r>
              <a:rPr lang="en-US" altLang="zh-CN" sz="2800"/>
              <a:t>——</a:t>
            </a:r>
            <a:r>
              <a:rPr lang="zh-CN" altLang="en-US" sz="2800"/>
              <a:t>取地址运算符“</a:t>
            </a:r>
            <a:r>
              <a:rPr lang="en-US" altLang="zh-CN" sz="2800"/>
              <a:t>&amp;”</a:t>
            </a:r>
          </a:p>
          <a:p>
            <a:r>
              <a:rPr lang="zh-CN" altLang="en-US" sz="2800"/>
              <a:t>       对指针变量的赋值实质就是要确定指向关系，即指针变量中到底存放了哪个变量的地址。</a:t>
            </a:r>
          </a:p>
          <a:p>
            <a:r>
              <a:rPr lang="zh-CN" altLang="en-US" sz="2800"/>
              <a:t>       将指针变量指向某个变量的赋值格式通常是：</a:t>
            </a:r>
            <a:endParaRPr lang="en-US" altLang="zh-CN" sz="2800"/>
          </a:p>
          <a:p>
            <a:r>
              <a:rPr lang="en-US" altLang="zh-CN" sz="2800" b="1">
                <a:solidFill>
                  <a:srgbClr val="FF0000"/>
                </a:solidFill>
              </a:rPr>
              <a:t>        </a:t>
            </a:r>
            <a:r>
              <a:rPr lang="zh-CN" altLang="en-US" sz="2800" b="1">
                <a:solidFill>
                  <a:srgbClr val="FF0000"/>
                </a:solidFill>
              </a:rPr>
              <a:t>指针变量名</a:t>
            </a:r>
            <a:r>
              <a:rPr lang="en-US" altLang="zh-CN" sz="2800" b="1">
                <a:solidFill>
                  <a:srgbClr val="FF0000"/>
                </a:solidFill>
              </a:rPr>
              <a:t>=&amp;</a:t>
            </a:r>
            <a:r>
              <a:rPr lang="zh-CN" altLang="en-US" sz="2800" b="1">
                <a:solidFill>
                  <a:srgbClr val="FF0000"/>
                </a:solidFill>
              </a:rPr>
              <a:t>所指向的变量名</a:t>
            </a:r>
            <a:r>
              <a:rPr lang="en-US" altLang="zh-CN" sz="2800" b="1">
                <a:solidFill>
                  <a:srgbClr val="FF0000"/>
                </a:solidFill>
              </a:rPr>
              <a:t>;</a:t>
            </a:r>
          </a:p>
          <a:p>
            <a:r>
              <a:rPr lang="zh-CN" altLang="en-US" sz="2800"/>
              <a:t>例如：要建立图</a:t>
            </a:r>
            <a:r>
              <a:rPr lang="en-US" altLang="zh-CN" sz="2800"/>
              <a:t>3-17</a:t>
            </a:r>
            <a:r>
              <a:rPr lang="zh-CN" altLang="en-US" sz="2800"/>
              <a:t>所示中指针变量</a:t>
            </a:r>
            <a:r>
              <a:rPr lang="en-US" altLang="zh-CN" sz="2800"/>
              <a:t>p</a:t>
            </a:r>
            <a:r>
              <a:rPr lang="zh-CN" altLang="en-US" sz="2800"/>
              <a:t>与一般变量</a:t>
            </a:r>
            <a:r>
              <a:rPr lang="en-US" altLang="zh-CN" sz="2800"/>
              <a:t>n</a:t>
            </a:r>
            <a:r>
              <a:rPr lang="zh-CN" altLang="en-US" sz="2800"/>
              <a:t>的指向关系，则需要进行如下的定义和赋值。</a:t>
            </a:r>
          </a:p>
          <a:p>
            <a:r>
              <a:rPr lang="en-US" altLang="zh-CN" sz="2800"/>
              <a:t>         int *p,n=10; /</a:t>
            </a:r>
            <a:r>
              <a:rPr lang="zh-CN" altLang="en-US" sz="2800"/>
              <a:t>*定义整型指针，名字为</a:t>
            </a:r>
            <a:r>
              <a:rPr lang="en-US" altLang="zh-CN" sz="2800"/>
              <a:t>p</a:t>
            </a:r>
            <a:r>
              <a:rPr lang="zh-CN" altLang="en-US" sz="2800"/>
              <a:t>，定义一个整型变量</a:t>
            </a:r>
            <a:r>
              <a:rPr lang="en-US" altLang="zh-CN" sz="2800"/>
              <a:t>n</a:t>
            </a:r>
            <a:r>
              <a:rPr lang="zh-CN" altLang="en-US" sz="2800"/>
              <a:t>*</a:t>
            </a:r>
            <a:r>
              <a:rPr lang="en-US" altLang="zh-CN" sz="2800"/>
              <a:t>/</a:t>
            </a:r>
          </a:p>
          <a:p>
            <a:r>
              <a:rPr lang="en-US" altLang="zh-CN" sz="2800"/>
              <a:t>	p=&amp;n;/</a:t>
            </a:r>
            <a:r>
              <a:rPr lang="zh-CN" altLang="en-US" sz="2800"/>
              <a:t>*“</a:t>
            </a:r>
            <a:r>
              <a:rPr lang="en-US" altLang="zh-CN" sz="2800"/>
              <a:t>&amp;n</a:t>
            </a:r>
            <a:r>
              <a:rPr lang="zh-CN" altLang="en-US" sz="2800"/>
              <a:t>”表示取</a:t>
            </a:r>
            <a:r>
              <a:rPr lang="en-US" altLang="zh-CN" sz="2800"/>
              <a:t>n</a:t>
            </a:r>
            <a:r>
              <a:rPr lang="zh-CN" altLang="en-US" sz="2800"/>
              <a:t>的地址，将</a:t>
            </a:r>
            <a:r>
              <a:rPr lang="en-US" altLang="zh-CN" sz="2800"/>
              <a:t>n</a:t>
            </a:r>
            <a:r>
              <a:rPr lang="zh-CN" altLang="en-US" sz="2800"/>
              <a:t>的地址存放在指针变量</a:t>
            </a:r>
            <a:r>
              <a:rPr lang="en-US" altLang="zh-CN" sz="2800"/>
              <a:t>p</a:t>
            </a:r>
            <a:r>
              <a:rPr lang="zh-CN" altLang="en-US" sz="2800"/>
              <a:t>中*</a:t>
            </a:r>
            <a:r>
              <a:rPr lang="en-US" altLang="zh-CN" sz="2800"/>
              <a:t>/</a:t>
            </a:r>
          </a:p>
        </p:txBody>
      </p:sp>
      <p:sp>
        <p:nvSpPr>
          <p:cNvPr id="225284" name="Text Box 2"/>
          <p:cNvSpPr txBox="1">
            <a:spLocks noChangeArrowheads="1"/>
          </p:cNvSpPr>
          <p:nvPr/>
        </p:nvSpPr>
        <p:spPr bwMode="auto">
          <a:xfrm>
            <a:off x="5808664" y="233363"/>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18091628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5282"/>
                                        </p:tgtEl>
                                        <p:attrNameLst>
                                          <p:attrName>style.visibility</p:attrName>
                                        </p:attrNameLst>
                                      </p:cBhvr>
                                      <p:to>
                                        <p:strVal val="visible"/>
                                      </p:to>
                                    </p:set>
                                    <p:animEffect transition="in" filter="diamond(in)">
                                      <p:cBhvr>
                                        <p:cTn id="7" dur="1000"/>
                                        <p:tgtEl>
                                          <p:spTgt spid="22528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5284"/>
                                        </p:tgtEl>
                                        <p:attrNameLst>
                                          <p:attrName>style.visibility</p:attrName>
                                        </p:attrNameLst>
                                      </p:cBhvr>
                                      <p:to>
                                        <p:strVal val="visible"/>
                                      </p:to>
                                    </p:set>
                                    <p:animEffect transition="in" filter="diamond(in)">
                                      <p:cBhvr>
                                        <p:cTn id="11" dur="1000"/>
                                        <p:tgtEl>
                                          <p:spTgt spid="225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autoUpdateAnimBg="0"/>
      <p:bldP spid="225284" grpId="0" autoUpdateAnimBg="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5519739" y="219075"/>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5283" name="Text Box 3"/>
          <p:cNvSpPr txBox="1">
            <a:spLocks noChangeArrowheads="1"/>
          </p:cNvSpPr>
          <p:nvPr/>
        </p:nvSpPr>
        <p:spPr bwMode="auto">
          <a:xfrm>
            <a:off x="1800226" y="2205039"/>
            <a:ext cx="858996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）指针变量的引用</a:t>
            </a:r>
            <a:r>
              <a:rPr lang="en-US" altLang="zh-CN" sz="2800"/>
              <a:t>---</a:t>
            </a:r>
            <a:r>
              <a:rPr lang="zh-CN" altLang="en-US" sz="2800"/>
              <a:t>指针运算符“*”</a:t>
            </a:r>
          </a:p>
          <a:p>
            <a:r>
              <a:rPr lang="zh-CN" altLang="en-US" sz="2800"/>
              <a:t>       在进行了变量和指针变量的定义之后，如果对这些语句进行编译，</a:t>
            </a:r>
            <a:r>
              <a:rPr lang="en-US" altLang="zh-CN" sz="2800"/>
              <a:t>C</a:t>
            </a:r>
            <a:r>
              <a:rPr lang="zh-CN" altLang="en-US" sz="2800"/>
              <a:t>编译器就会为每个变量和指针变量在内存中安排相应的内存单元，</a:t>
            </a:r>
            <a:endParaRPr lang="en-US" altLang="zh-CN" sz="2800"/>
          </a:p>
          <a:p>
            <a:r>
              <a:rPr lang="en-US" altLang="zh-CN" sz="2800"/>
              <a:t>       </a:t>
            </a:r>
            <a:r>
              <a:rPr lang="zh-CN" altLang="en-US" sz="2800"/>
              <a:t>例如： 定义变量和指针变量</a:t>
            </a:r>
            <a:r>
              <a:rPr lang="en-US" altLang="zh-CN" sz="2800"/>
              <a:t>:</a:t>
            </a:r>
          </a:p>
          <a:p>
            <a:r>
              <a:rPr lang="en-US" altLang="zh-CN" sz="2800"/>
              <a:t>           int x=1,y=2,z=3;       /* </a:t>
            </a:r>
            <a:r>
              <a:rPr lang="zh-CN" altLang="en-US" sz="2800"/>
              <a:t>定义整型变量</a:t>
            </a:r>
            <a:r>
              <a:rPr lang="en-US" altLang="zh-CN" sz="2800"/>
              <a:t>x,y,z    */</a:t>
            </a:r>
          </a:p>
          <a:p>
            <a:r>
              <a:rPr lang="en-US" altLang="zh-CN" sz="2800"/>
              <a:t>           int *x_point;          /* </a:t>
            </a:r>
            <a:r>
              <a:rPr lang="zh-CN" altLang="en-US" sz="2800"/>
              <a:t>定义指针变量</a:t>
            </a:r>
            <a:r>
              <a:rPr lang="en-US" altLang="zh-CN" sz="2800"/>
              <a:t>x_point  */</a:t>
            </a:r>
          </a:p>
          <a:p>
            <a:r>
              <a:rPr lang="en-US" altLang="zh-CN" sz="2800"/>
              <a:t>           int *y_point;          /* </a:t>
            </a:r>
            <a:r>
              <a:rPr lang="zh-CN" altLang="en-US" sz="2800"/>
              <a:t>定义指针变量</a:t>
            </a:r>
            <a:r>
              <a:rPr lang="en-US" altLang="zh-CN" sz="2800"/>
              <a:t>y_point  */</a:t>
            </a:r>
          </a:p>
          <a:p>
            <a:r>
              <a:rPr lang="en-US" altLang="zh-CN" sz="2800"/>
              <a:t>           int *z_point;          /* </a:t>
            </a:r>
            <a:r>
              <a:rPr lang="zh-CN" altLang="en-US" sz="2800"/>
              <a:t>定义指针变量</a:t>
            </a:r>
            <a:r>
              <a:rPr lang="en-US" altLang="zh-CN" sz="2800"/>
              <a:t>z_point  */</a:t>
            </a:r>
            <a:endParaRPr lang="zh-CN" altLang="en-US" sz="2800"/>
          </a:p>
        </p:txBody>
      </p:sp>
      <p:sp>
        <p:nvSpPr>
          <p:cNvPr id="226308" name="Text Box 2"/>
          <p:cNvSpPr txBox="1">
            <a:spLocks noChangeArrowheads="1"/>
          </p:cNvSpPr>
          <p:nvPr/>
        </p:nvSpPr>
        <p:spPr bwMode="auto">
          <a:xfrm>
            <a:off x="6096001" y="439738"/>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1552223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6306"/>
                                        </p:tgtEl>
                                        <p:attrNameLst>
                                          <p:attrName>style.visibility</p:attrName>
                                        </p:attrNameLst>
                                      </p:cBhvr>
                                      <p:to>
                                        <p:strVal val="visible"/>
                                      </p:to>
                                    </p:set>
                                    <p:animEffect transition="in" filter="diamond(in)">
                                      <p:cBhvr>
                                        <p:cTn id="7" dur="1000"/>
                                        <p:tgtEl>
                                          <p:spTgt spid="22630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6308"/>
                                        </p:tgtEl>
                                        <p:attrNameLst>
                                          <p:attrName>style.visibility</p:attrName>
                                        </p:attrNameLst>
                                      </p:cBhvr>
                                      <p:to>
                                        <p:strVal val="visible"/>
                                      </p:to>
                                    </p:set>
                                    <p:animEffect transition="in" filter="diamond(in)">
                                      <p:cBhvr>
                                        <p:cTn id="11" dur="1000"/>
                                        <p:tgtEl>
                                          <p:spTgt spid="226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autoUpdateAnimBg="0"/>
      <p:bldP spid="226308" grpId="0" autoUpdateAnimBg="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5018089"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6307" name="Text Box 3"/>
          <p:cNvSpPr txBox="1">
            <a:spLocks noChangeArrowheads="1"/>
          </p:cNvSpPr>
          <p:nvPr/>
        </p:nvSpPr>
        <p:spPr bwMode="auto">
          <a:xfrm>
            <a:off x="1776414" y="1962150"/>
            <a:ext cx="8516937"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通过编译，</a:t>
            </a:r>
            <a:r>
              <a:rPr lang="en-US" altLang="zh-CN" sz="2800"/>
              <a:t>C</a:t>
            </a:r>
            <a:r>
              <a:rPr lang="zh-CN" altLang="en-US" sz="2800"/>
              <a:t>编译器就会在变量</a:t>
            </a:r>
            <a:r>
              <a:rPr lang="en-US" altLang="zh-CN" sz="2800"/>
              <a:t>x</a:t>
            </a:r>
            <a:r>
              <a:rPr lang="zh-CN" altLang="en-US" sz="2800"/>
              <a:t>、</a:t>
            </a:r>
            <a:r>
              <a:rPr lang="en-US" altLang="zh-CN" sz="2800"/>
              <a:t>y</a:t>
            </a:r>
            <a:r>
              <a:rPr lang="zh-CN" altLang="en-US" sz="2800"/>
              <a:t>、</a:t>
            </a:r>
            <a:r>
              <a:rPr lang="en-US" altLang="zh-CN" sz="2800"/>
              <a:t>z</a:t>
            </a:r>
            <a:r>
              <a:rPr lang="zh-CN" altLang="en-US" sz="2800"/>
              <a:t>对应的地址单元中装入初值</a:t>
            </a:r>
            <a:r>
              <a:rPr lang="en-US" altLang="zh-CN" sz="2800"/>
              <a:t>1</a:t>
            </a:r>
            <a:r>
              <a:rPr lang="zh-CN" altLang="en-US" sz="2800"/>
              <a:t>、</a:t>
            </a:r>
            <a:r>
              <a:rPr lang="en-US" altLang="zh-CN" sz="2800"/>
              <a:t>2</a:t>
            </a:r>
            <a:r>
              <a:rPr lang="zh-CN" altLang="en-US" sz="2800"/>
              <a:t>、</a:t>
            </a:r>
            <a:r>
              <a:rPr lang="en-US" altLang="zh-CN" sz="2800"/>
              <a:t>3</a:t>
            </a:r>
            <a:r>
              <a:rPr lang="zh-CN" altLang="en-US" sz="2800"/>
              <a:t>。如图</a:t>
            </a:r>
            <a:r>
              <a:rPr lang="en-US" altLang="zh-CN" sz="2800"/>
              <a:t>3-18(a) </a:t>
            </a:r>
            <a:r>
              <a:rPr lang="zh-CN" altLang="en-US" sz="2800"/>
              <a:t>所示。</a:t>
            </a:r>
            <a:r>
              <a:rPr lang="en-US" altLang="zh-CN" sz="2800"/>
              <a:t> </a:t>
            </a:r>
            <a:endParaRPr lang="zh-CN" altLang="en-US" sz="2800"/>
          </a:p>
        </p:txBody>
      </p:sp>
      <p:sp>
        <p:nvSpPr>
          <p:cNvPr id="227332" name="Text Box 2"/>
          <p:cNvSpPr txBox="1">
            <a:spLocks noChangeArrowheads="1"/>
          </p:cNvSpPr>
          <p:nvPr/>
        </p:nvSpPr>
        <p:spPr bwMode="auto">
          <a:xfrm>
            <a:off x="5808664" y="1809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pic>
        <p:nvPicPr>
          <p:cNvPr id="226309"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2924175"/>
            <a:ext cx="806450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10" name="Rectangle 5"/>
          <p:cNvSpPr>
            <a:spLocks noChangeArrowheads="1"/>
          </p:cNvSpPr>
          <p:nvPr/>
        </p:nvSpPr>
        <p:spPr bwMode="auto">
          <a:xfrm>
            <a:off x="3795714" y="6365876"/>
            <a:ext cx="360362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t>图 </a:t>
            </a:r>
            <a:r>
              <a:rPr lang="en-US" altLang="zh-CN" sz="2400"/>
              <a:t>3-18   </a:t>
            </a:r>
            <a:r>
              <a:rPr lang="zh-CN" altLang="en-US" sz="2400"/>
              <a:t>指针变量的引用</a:t>
            </a:r>
          </a:p>
        </p:txBody>
      </p:sp>
    </p:spTree>
    <p:extLst>
      <p:ext uri="{BB962C8B-B14F-4D97-AF65-F5344CB8AC3E}">
        <p14:creationId xmlns:p14="http://schemas.microsoft.com/office/powerpoint/2010/main" val="22900276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7330"/>
                                        </p:tgtEl>
                                        <p:attrNameLst>
                                          <p:attrName>style.visibility</p:attrName>
                                        </p:attrNameLst>
                                      </p:cBhvr>
                                      <p:to>
                                        <p:strVal val="visible"/>
                                      </p:to>
                                    </p:set>
                                    <p:animEffect transition="in" filter="diamond(in)">
                                      <p:cBhvr>
                                        <p:cTn id="7" dur="1000"/>
                                        <p:tgtEl>
                                          <p:spTgt spid="22733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7332"/>
                                        </p:tgtEl>
                                        <p:attrNameLst>
                                          <p:attrName>style.visibility</p:attrName>
                                        </p:attrNameLst>
                                      </p:cBhvr>
                                      <p:to>
                                        <p:strVal val="visible"/>
                                      </p:to>
                                    </p:set>
                                    <p:animEffect transition="in" filter="diamond(in)">
                                      <p:cBhvr>
                                        <p:cTn id="11" dur="1000"/>
                                        <p:tgtEl>
                                          <p:spTgt spid="227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utoUpdateAnimBg="0"/>
      <p:bldP spid="227332" grpId="0" autoUpdateAnimBg="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5018089"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7331" name="Text Box 3"/>
          <p:cNvSpPr txBox="1">
            <a:spLocks noChangeArrowheads="1"/>
          </p:cNvSpPr>
          <p:nvPr/>
        </p:nvSpPr>
        <p:spPr bwMode="auto">
          <a:xfrm>
            <a:off x="1755775" y="2276475"/>
            <a:ext cx="8516938"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但仍然没有对指针变量</a:t>
            </a:r>
            <a:r>
              <a:rPr lang="en-US" altLang="zh-CN" sz="2800"/>
              <a:t>x_point</a:t>
            </a:r>
            <a:r>
              <a:rPr lang="zh-CN" altLang="en-US" sz="2800"/>
              <a:t>、</a:t>
            </a:r>
            <a:r>
              <a:rPr lang="en-US" altLang="zh-CN" sz="2800"/>
              <a:t>y_point</a:t>
            </a:r>
            <a:r>
              <a:rPr lang="zh-CN" altLang="en-US" sz="2800"/>
              <a:t>、</a:t>
            </a:r>
            <a:r>
              <a:rPr lang="en-US" altLang="zh-CN" sz="2800"/>
              <a:t>z_point</a:t>
            </a:r>
            <a:r>
              <a:rPr lang="zh-CN" altLang="en-US" sz="2800"/>
              <a:t>赋值，所以它们所对应的地址单元仍为空白，即仍然没有被装入指针，它们没有指向。当执行：  </a:t>
            </a:r>
            <a:r>
              <a:rPr lang="en-US" altLang="zh-CN" sz="2800"/>
              <a:t>x_point=&amp;x</a:t>
            </a:r>
            <a:r>
              <a:rPr lang="zh-CN" altLang="en-US" sz="2800"/>
              <a:t>、</a:t>
            </a:r>
            <a:r>
              <a:rPr lang="en-US" altLang="zh-CN" sz="2800"/>
              <a:t>y_point=&amp;y</a:t>
            </a:r>
            <a:r>
              <a:rPr lang="zh-CN" altLang="en-US" sz="2800"/>
              <a:t>、</a:t>
            </a:r>
            <a:r>
              <a:rPr lang="en-US" altLang="zh-CN" sz="2800"/>
              <a:t>z_point=&amp;z</a:t>
            </a:r>
            <a:r>
              <a:rPr lang="zh-CN" altLang="en-US" sz="2800"/>
              <a:t>后，指针</a:t>
            </a:r>
            <a:r>
              <a:rPr lang="en-US" altLang="zh-CN" sz="2800"/>
              <a:t>x_point</a:t>
            </a:r>
            <a:r>
              <a:rPr lang="zh-CN" altLang="en-US" sz="2800"/>
              <a:t>指向</a:t>
            </a:r>
            <a:r>
              <a:rPr lang="en-US" altLang="zh-CN" sz="2800"/>
              <a:t>x</a:t>
            </a:r>
            <a:r>
              <a:rPr lang="zh-CN" altLang="en-US" sz="2800"/>
              <a:t>，即指针变量</a:t>
            </a:r>
            <a:r>
              <a:rPr lang="en-US" altLang="zh-CN" sz="2800"/>
              <a:t>x_point</a:t>
            </a:r>
            <a:r>
              <a:rPr lang="zh-CN" altLang="en-US" sz="2800"/>
              <a:t>所对应的内存地址单元中装入了变量</a:t>
            </a:r>
            <a:r>
              <a:rPr lang="en-US" altLang="zh-CN" sz="2800"/>
              <a:t>x</a:t>
            </a:r>
            <a:r>
              <a:rPr lang="zh-CN" altLang="en-US" sz="2800"/>
              <a:t>所对应的内存单元地址</a:t>
            </a:r>
            <a:r>
              <a:rPr lang="en-US" altLang="zh-CN" sz="2800"/>
              <a:t>1000</a:t>
            </a:r>
            <a:r>
              <a:rPr lang="zh-CN" altLang="en-US" sz="2800"/>
              <a:t>；指针变量</a:t>
            </a:r>
            <a:r>
              <a:rPr lang="en-US" altLang="zh-CN" sz="2800"/>
              <a:t>y_point</a:t>
            </a:r>
            <a:r>
              <a:rPr lang="zh-CN" altLang="en-US" sz="2800"/>
              <a:t>所对应的内存地址单元中装入了变量</a:t>
            </a:r>
            <a:r>
              <a:rPr lang="en-US" altLang="zh-CN" sz="2800"/>
              <a:t>y</a:t>
            </a:r>
            <a:r>
              <a:rPr lang="zh-CN" altLang="en-US" sz="2800"/>
              <a:t>所对应的内存单元地址</a:t>
            </a:r>
            <a:r>
              <a:rPr lang="en-US" altLang="zh-CN" sz="2800"/>
              <a:t>1002</a:t>
            </a:r>
            <a:r>
              <a:rPr lang="zh-CN" altLang="en-US" sz="2800"/>
              <a:t>；指针变量</a:t>
            </a:r>
            <a:r>
              <a:rPr lang="en-US" altLang="zh-CN" sz="2800"/>
              <a:t>z_point</a:t>
            </a:r>
            <a:r>
              <a:rPr lang="zh-CN" altLang="en-US" sz="2800"/>
              <a:t>所对应的内存地址单元中装入了变量</a:t>
            </a:r>
            <a:r>
              <a:rPr lang="en-US" altLang="zh-CN" sz="2800"/>
              <a:t>z</a:t>
            </a:r>
            <a:r>
              <a:rPr lang="zh-CN" altLang="en-US" sz="2800"/>
              <a:t>所对应的内存单元地址</a:t>
            </a:r>
            <a:r>
              <a:rPr lang="en-US" altLang="zh-CN" sz="2800"/>
              <a:t>1004</a:t>
            </a:r>
            <a:r>
              <a:rPr lang="zh-CN" altLang="en-US" sz="2800"/>
              <a:t>，如图</a:t>
            </a:r>
            <a:r>
              <a:rPr lang="en-US" altLang="zh-CN" sz="2800"/>
              <a:t>3-18(b) </a:t>
            </a:r>
            <a:r>
              <a:rPr lang="zh-CN" altLang="en-US" sz="2800"/>
              <a:t>所示。</a:t>
            </a:r>
          </a:p>
        </p:txBody>
      </p:sp>
      <p:sp>
        <p:nvSpPr>
          <p:cNvPr id="228356" name="Text Box 2"/>
          <p:cNvSpPr txBox="1">
            <a:spLocks noChangeArrowheads="1"/>
          </p:cNvSpPr>
          <p:nvPr/>
        </p:nvSpPr>
        <p:spPr bwMode="auto">
          <a:xfrm>
            <a:off x="5808664" y="1809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36194853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8354"/>
                                        </p:tgtEl>
                                        <p:attrNameLst>
                                          <p:attrName>style.visibility</p:attrName>
                                        </p:attrNameLst>
                                      </p:cBhvr>
                                      <p:to>
                                        <p:strVal val="visible"/>
                                      </p:to>
                                    </p:set>
                                    <p:animEffect transition="in" filter="diamond(in)">
                                      <p:cBhvr>
                                        <p:cTn id="7" dur="1000"/>
                                        <p:tgtEl>
                                          <p:spTgt spid="22835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8356"/>
                                        </p:tgtEl>
                                        <p:attrNameLst>
                                          <p:attrName>style.visibility</p:attrName>
                                        </p:attrNameLst>
                                      </p:cBhvr>
                                      <p:to>
                                        <p:strVal val="visible"/>
                                      </p:to>
                                    </p:set>
                                    <p:animEffect transition="in" filter="diamond(in)">
                                      <p:cBhvr>
                                        <p:cTn id="11" dur="1000"/>
                                        <p:tgtEl>
                                          <p:spTgt spid="228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autoUpdateAnimBg="0"/>
      <p:bldP spid="228356" grpId="0" autoUpdateAnimBg="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8355" name="Text Box 3"/>
          <p:cNvSpPr txBox="1">
            <a:spLocks noChangeArrowheads="1"/>
          </p:cNvSpPr>
          <p:nvPr/>
        </p:nvSpPr>
        <p:spPr bwMode="auto">
          <a:xfrm>
            <a:off x="1755775" y="2133600"/>
            <a:ext cx="86614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可以通过指针和指针变量来对内存进行间接访问，就要用到指针运算符（又称间接运算符）“*”。</a:t>
            </a:r>
          </a:p>
          <a:p>
            <a:r>
              <a:rPr lang="zh-CN" altLang="en-US" sz="2800"/>
              <a:t>如：要把整型变量</a:t>
            </a:r>
            <a:r>
              <a:rPr lang="en-US" altLang="zh-CN" sz="2800"/>
              <a:t>x</a:t>
            </a:r>
            <a:r>
              <a:rPr lang="zh-CN" altLang="en-US" sz="2800"/>
              <a:t>的值赋给整型变量</a:t>
            </a:r>
            <a:r>
              <a:rPr lang="en-US" altLang="zh-CN" sz="2800"/>
              <a:t>a</a:t>
            </a:r>
            <a:r>
              <a:rPr lang="zh-CN" altLang="en-US" sz="2800"/>
              <a:t>。</a:t>
            </a:r>
          </a:p>
          <a:p>
            <a:r>
              <a:rPr lang="zh-CN" altLang="en-US" sz="2800"/>
              <a:t>      用直接访问方式，则用：</a:t>
            </a:r>
            <a:r>
              <a:rPr lang="en-US" altLang="zh-CN" sz="2800"/>
              <a:t>a=x;</a:t>
            </a:r>
          </a:p>
          <a:p>
            <a:r>
              <a:rPr lang="en-US" altLang="zh-CN" sz="2800"/>
              <a:t>     </a:t>
            </a:r>
            <a:r>
              <a:rPr lang="zh-CN" altLang="en-US" sz="2800"/>
              <a:t>使用指针变量</a:t>
            </a:r>
            <a:r>
              <a:rPr lang="en-US" altLang="zh-CN" sz="2800"/>
              <a:t>x_point</a:t>
            </a:r>
            <a:r>
              <a:rPr lang="zh-CN" altLang="en-US" sz="2800"/>
              <a:t>进行间接访问，则用：          </a:t>
            </a:r>
            <a:r>
              <a:rPr lang="en-US" altLang="zh-CN" sz="2800"/>
              <a:t>a=*x_point; </a:t>
            </a:r>
          </a:p>
          <a:p>
            <a:r>
              <a:rPr lang="zh-CN" altLang="en-US" sz="2800"/>
              <a:t>      特别注意的是：“*”在指针变量定义时和在指针运算时所代表的含义是不同的。在指针定义时，*</a:t>
            </a:r>
            <a:r>
              <a:rPr lang="en-US" altLang="zh-CN" sz="2800"/>
              <a:t>x_point</a:t>
            </a:r>
            <a:r>
              <a:rPr lang="zh-CN" altLang="en-US" sz="2800"/>
              <a:t>中的“*”是指针变量的类型说明符；进行指针运算时，</a:t>
            </a:r>
            <a:r>
              <a:rPr lang="en-US" altLang="zh-CN" sz="2800"/>
              <a:t>a=*x_point</a:t>
            </a:r>
            <a:r>
              <a:rPr lang="zh-CN" altLang="en-US" sz="2800"/>
              <a:t>中的“*”是指针运算符。</a:t>
            </a:r>
            <a:endParaRPr lang="zh-CN" altLang="en-US" sz="2800" b="1"/>
          </a:p>
        </p:txBody>
      </p:sp>
      <p:sp>
        <p:nvSpPr>
          <p:cNvPr id="229380" name="Text Box 2"/>
          <p:cNvSpPr txBox="1">
            <a:spLocks noChangeArrowheads="1"/>
          </p:cNvSpPr>
          <p:nvPr/>
        </p:nvSpPr>
        <p:spPr bwMode="auto">
          <a:xfrm>
            <a:off x="6086476" y="247651"/>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32017749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9378"/>
                                        </p:tgtEl>
                                        <p:attrNameLst>
                                          <p:attrName>style.visibility</p:attrName>
                                        </p:attrNameLst>
                                      </p:cBhvr>
                                      <p:to>
                                        <p:strVal val="visible"/>
                                      </p:to>
                                    </p:set>
                                    <p:animEffect transition="in" filter="diamond(in)">
                                      <p:cBhvr>
                                        <p:cTn id="7" dur="1000"/>
                                        <p:tgtEl>
                                          <p:spTgt spid="22937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29380"/>
                                        </p:tgtEl>
                                        <p:attrNameLst>
                                          <p:attrName>style.visibility</p:attrName>
                                        </p:attrNameLst>
                                      </p:cBhvr>
                                      <p:to>
                                        <p:strVal val="visible"/>
                                      </p:to>
                                    </p:set>
                                    <p:animEffect transition="in" filter="diamond(in)">
                                      <p:cBhvr>
                                        <p:cTn id="11" dur="1000"/>
                                        <p:tgtEl>
                                          <p:spTgt spid="229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8" grpId="0" autoUpdateAnimBg="0"/>
      <p:bldP spid="229380" grpId="0" autoUpdateAnimBg="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Text Box 2"/>
          <p:cNvSpPr txBox="1">
            <a:spLocks noChangeArrowheads="1"/>
          </p:cNvSpPr>
          <p:nvPr/>
        </p:nvSpPr>
        <p:spPr bwMode="auto">
          <a:xfrm>
            <a:off x="5375276"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29379" name="Text Box 3"/>
          <p:cNvSpPr txBox="1">
            <a:spLocks noChangeArrowheads="1"/>
          </p:cNvSpPr>
          <p:nvPr/>
        </p:nvSpPr>
        <p:spPr bwMode="auto">
          <a:xfrm>
            <a:off x="1755775" y="2133600"/>
            <a:ext cx="85169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数组指针和指向数组的指针</a:t>
            </a:r>
          </a:p>
          <a:p>
            <a:r>
              <a:rPr lang="zh-CN" altLang="en-US" sz="2800"/>
              <a:t>       指针既然可以指向变量，当然也可以指向数组。所谓数组指针，就是数组的起始地址。若有一个变量用来存放一个数组的起始地址（指针），则称它为指向数组的指针。</a:t>
            </a:r>
            <a:endParaRPr lang="en-US" altLang="zh-CN" sz="2800"/>
          </a:p>
          <a:p>
            <a:r>
              <a:rPr lang="en-US" altLang="zh-CN" sz="2800"/>
              <a:t>      (1)</a:t>
            </a:r>
            <a:r>
              <a:rPr lang="zh-CN" altLang="en-US" sz="2800"/>
              <a:t>数组指针</a:t>
            </a:r>
            <a:endParaRPr lang="en-US" altLang="zh-CN" sz="2800"/>
          </a:p>
          <a:p>
            <a:r>
              <a:rPr lang="zh-CN" altLang="en-US" sz="2800"/>
              <a:t>       数组指针定义的一般格式如下：</a:t>
            </a:r>
            <a:endParaRPr lang="en-US" altLang="zh-CN" sz="2800"/>
          </a:p>
          <a:p>
            <a:r>
              <a:rPr lang="zh-CN" altLang="en-US" sz="2800" b="1">
                <a:solidFill>
                  <a:srgbClr val="FF0000"/>
                </a:solidFill>
              </a:rPr>
              <a:t>    类型说明符   *数组指针名</a:t>
            </a:r>
            <a:r>
              <a:rPr lang="en-US" altLang="zh-CN" sz="2800" b="1">
                <a:solidFill>
                  <a:srgbClr val="FF0000"/>
                </a:solidFill>
              </a:rPr>
              <a:t>[</a:t>
            </a:r>
            <a:r>
              <a:rPr lang="zh-CN" altLang="en-US" sz="2800" b="1">
                <a:solidFill>
                  <a:srgbClr val="FF0000"/>
                </a:solidFill>
              </a:rPr>
              <a:t>元素个数</a:t>
            </a:r>
            <a:r>
              <a:rPr lang="en-US" altLang="zh-CN" sz="2800" b="1">
                <a:solidFill>
                  <a:srgbClr val="FF0000"/>
                </a:solidFill>
              </a:rPr>
              <a:t>];</a:t>
            </a:r>
          </a:p>
          <a:p>
            <a:r>
              <a:rPr lang="zh-CN" altLang="en-US" sz="2800"/>
              <a:t>例如： </a:t>
            </a:r>
            <a:r>
              <a:rPr lang="en-US" altLang="zh-CN" sz="2800"/>
              <a:t>int  </a:t>
            </a:r>
            <a:r>
              <a:rPr lang="zh-CN" altLang="en-US" sz="2800"/>
              <a:t>*</a:t>
            </a:r>
            <a:r>
              <a:rPr lang="en-US" altLang="zh-CN" sz="2800"/>
              <a:t>p[2];/*p[2]</a:t>
            </a:r>
            <a:r>
              <a:rPr lang="zh-CN" altLang="en-US" sz="2800"/>
              <a:t>是含有</a:t>
            </a:r>
            <a:r>
              <a:rPr lang="en-US" altLang="zh-CN" sz="2800"/>
              <a:t>p[0]</a:t>
            </a:r>
            <a:r>
              <a:rPr lang="zh-CN" altLang="en-US" sz="2800"/>
              <a:t>和</a:t>
            </a:r>
            <a:r>
              <a:rPr lang="en-US" altLang="zh-CN" sz="2800"/>
              <a:t>p[1]</a:t>
            </a:r>
            <a:r>
              <a:rPr lang="zh-CN" altLang="en-US" sz="2800"/>
              <a:t>两个指针的数组指针，指向</a:t>
            </a:r>
            <a:r>
              <a:rPr lang="en-US" altLang="zh-CN" sz="2800"/>
              <a:t>int</a:t>
            </a:r>
            <a:r>
              <a:rPr lang="zh-CN" altLang="en-US" sz="2800"/>
              <a:t>型数据*</a:t>
            </a:r>
            <a:r>
              <a:rPr lang="en-US" altLang="zh-CN" sz="2800"/>
              <a:t>/</a:t>
            </a:r>
          </a:p>
        </p:txBody>
      </p:sp>
      <p:sp>
        <p:nvSpPr>
          <p:cNvPr id="230404" name="Text Box 2"/>
          <p:cNvSpPr txBox="1">
            <a:spLocks noChangeArrowheads="1"/>
          </p:cNvSpPr>
          <p:nvPr/>
        </p:nvSpPr>
        <p:spPr bwMode="auto">
          <a:xfrm>
            <a:off x="6167439" y="254001"/>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29906107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0402"/>
                                        </p:tgtEl>
                                        <p:attrNameLst>
                                          <p:attrName>style.visibility</p:attrName>
                                        </p:attrNameLst>
                                      </p:cBhvr>
                                      <p:to>
                                        <p:strVal val="visible"/>
                                      </p:to>
                                    </p:set>
                                    <p:animEffect transition="in" filter="diamond(in)">
                                      <p:cBhvr>
                                        <p:cTn id="7" dur="1000"/>
                                        <p:tgtEl>
                                          <p:spTgt spid="23040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0404"/>
                                        </p:tgtEl>
                                        <p:attrNameLst>
                                          <p:attrName>style.visibility</p:attrName>
                                        </p:attrNameLst>
                                      </p:cBhvr>
                                      <p:to>
                                        <p:strVal val="visible"/>
                                      </p:to>
                                    </p:set>
                                    <p:animEffect transition="in" filter="diamond(in)">
                                      <p:cBhvr>
                                        <p:cTn id="11" dur="1000"/>
                                        <p:tgtEl>
                                          <p:spTgt spid="230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2" grpId="0" autoUpdateAnimBg="0"/>
      <p:bldP spid="230404" grpId="0" autoUpdateAnimBg="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30403" name="Text Box 3"/>
          <p:cNvSpPr txBox="1">
            <a:spLocks noChangeArrowheads="1"/>
          </p:cNvSpPr>
          <p:nvPr/>
        </p:nvSpPr>
        <p:spPr bwMode="auto">
          <a:xfrm>
            <a:off x="1682751" y="1600200"/>
            <a:ext cx="8805863"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a:t> </a:t>
            </a:r>
            <a:endParaRPr lang="zh-CN" altLang="en-US"/>
          </a:p>
        </p:txBody>
      </p:sp>
      <p:sp>
        <p:nvSpPr>
          <p:cNvPr id="231428" name="Text Box 2"/>
          <p:cNvSpPr txBox="1">
            <a:spLocks noChangeArrowheads="1"/>
          </p:cNvSpPr>
          <p:nvPr/>
        </p:nvSpPr>
        <p:spPr bwMode="auto">
          <a:xfrm>
            <a:off x="6046789" y="26352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
        <p:nvSpPr>
          <p:cNvPr id="230405" name="矩形 1"/>
          <p:cNvSpPr>
            <a:spLocks noChangeArrowheads="1"/>
          </p:cNvSpPr>
          <p:nvPr/>
        </p:nvSpPr>
        <p:spPr bwMode="auto">
          <a:xfrm>
            <a:off x="1822451" y="2205039"/>
            <a:ext cx="8450263"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数组指针的初始化可以在定义时同时进行。</a:t>
            </a:r>
            <a:endParaRPr lang="en-US" altLang="zh-CN" sz="2800"/>
          </a:p>
          <a:p>
            <a:r>
              <a:rPr lang="zh-CN" altLang="en-US" sz="2800"/>
              <a:t>例如：</a:t>
            </a:r>
            <a:r>
              <a:rPr lang="en-US" altLang="zh-CN" sz="2800"/>
              <a:t>unsigned  char a[ ]={0,1,2,3};</a:t>
            </a:r>
          </a:p>
          <a:p>
            <a:r>
              <a:rPr lang="en-US" altLang="zh-CN"/>
              <a:t>           </a:t>
            </a:r>
            <a:r>
              <a:rPr lang="en-US" altLang="zh-CN" sz="2800"/>
              <a:t>unsigned  char*p[4]={&amp;a[0],&amp;a[1],&amp;a[2],&amp;[3]};/*</a:t>
            </a:r>
            <a:r>
              <a:rPr lang="zh-CN" altLang="en-US" sz="2800"/>
              <a:t>存放的元素必须为地址</a:t>
            </a:r>
            <a:r>
              <a:rPr lang="en-US" altLang="zh-CN" sz="2800"/>
              <a:t>*/</a:t>
            </a:r>
          </a:p>
          <a:p>
            <a:r>
              <a:rPr lang="zh-CN" altLang="en-US" sz="2800"/>
              <a:t>   （</a:t>
            </a:r>
            <a:r>
              <a:rPr lang="en-US" altLang="zh-CN" sz="2800"/>
              <a:t>2</a:t>
            </a:r>
            <a:r>
              <a:rPr lang="zh-CN" altLang="en-US" sz="2800"/>
              <a:t>）指向数组的指针</a:t>
            </a:r>
          </a:p>
          <a:p>
            <a:r>
              <a:rPr lang="zh-CN" altLang="en-US" sz="2800"/>
              <a:t>       一个变量有地址，一个数组元素也有地址，所以可以用一个指针指向一个数组元素。如果一个指针存放了某数组的第一个元素的地址，就说该指针是指向这一数组的指针。</a:t>
            </a:r>
            <a:r>
              <a:rPr lang="zh-CN" altLang="en-US" sz="2800" b="1">
                <a:solidFill>
                  <a:srgbClr val="FF0000"/>
                </a:solidFill>
              </a:rPr>
              <a:t>数组的指针即数组的起始地址</a:t>
            </a:r>
            <a:r>
              <a:rPr lang="zh-CN" altLang="en-US" sz="2800"/>
              <a:t>。</a:t>
            </a:r>
            <a:endParaRPr lang="en-US" altLang="zh-CN" sz="2800"/>
          </a:p>
        </p:txBody>
      </p:sp>
    </p:spTree>
    <p:extLst>
      <p:ext uri="{BB962C8B-B14F-4D97-AF65-F5344CB8AC3E}">
        <p14:creationId xmlns:p14="http://schemas.microsoft.com/office/powerpoint/2010/main" val="22542178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1426"/>
                                        </p:tgtEl>
                                        <p:attrNameLst>
                                          <p:attrName>style.visibility</p:attrName>
                                        </p:attrNameLst>
                                      </p:cBhvr>
                                      <p:to>
                                        <p:strVal val="visible"/>
                                      </p:to>
                                    </p:set>
                                    <p:animEffect transition="in" filter="diamond(in)">
                                      <p:cBhvr>
                                        <p:cTn id="7" dur="1000"/>
                                        <p:tgtEl>
                                          <p:spTgt spid="23142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1428"/>
                                        </p:tgtEl>
                                        <p:attrNameLst>
                                          <p:attrName>style.visibility</p:attrName>
                                        </p:attrNameLst>
                                      </p:cBhvr>
                                      <p:to>
                                        <p:strVal val="visible"/>
                                      </p:to>
                                    </p:set>
                                    <p:animEffect transition="in" filter="diamond(in)">
                                      <p:cBhvr>
                                        <p:cTn id="11" dur="1000"/>
                                        <p:tgtEl>
                                          <p:spTgt spid="231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autoUpdateAnimBg="0"/>
      <p:bldP spid="231428" grpId="0" autoUpdateAnimBg="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32451" name="Text Box 2"/>
          <p:cNvSpPr txBox="1">
            <a:spLocks noChangeArrowheads="1"/>
          </p:cNvSpPr>
          <p:nvPr/>
        </p:nvSpPr>
        <p:spPr bwMode="auto">
          <a:xfrm>
            <a:off x="5880101" y="198438"/>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
        <p:nvSpPr>
          <p:cNvPr id="231428" name="Rectangle 4"/>
          <p:cNvSpPr>
            <a:spLocks noChangeArrowheads="1"/>
          </p:cNvSpPr>
          <p:nvPr/>
        </p:nvSpPr>
        <p:spPr bwMode="auto">
          <a:xfrm>
            <a:off x="1798639" y="2205038"/>
            <a:ext cx="8713787"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例如：</a:t>
            </a:r>
            <a:r>
              <a:rPr lang="en-US" altLang="zh-CN" sz="2800"/>
              <a:t>unsigned  char a[ ]={0,1,2,3};</a:t>
            </a:r>
          </a:p>
          <a:p>
            <a:pPr eaLnBrk="1" hangingPunct="1"/>
            <a:r>
              <a:rPr lang="en-US" altLang="zh-CN" sz="2800"/>
              <a:t>           unsigned  char </a:t>
            </a:r>
            <a:r>
              <a:rPr lang="zh-CN" altLang="en-US" sz="2800"/>
              <a:t>*</a:t>
            </a:r>
            <a:r>
              <a:rPr lang="en-US" altLang="zh-CN" sz="2800"/>
              <a:t>p;</a:t>
            </a:r>
          </a:p>
          <a:p>
            <a:pPr eaLnBrk="1" hangingPunct="1"/>
            <a:r>
              <a:rPr lang="en-US" altLang="zh-CN" sz="2800"/>
              <a:t>           p=&amp;a[0];/</a:t>
            </a:r>
            <a:r>
              <a:rPr lang="zh-CN" altLang="en-US" sz="2800"/>
              <a:t>*将数组</a:t>
            </a:r>
            <a:r>
              <a:rPr lang="en-US" altLang="zh-CN" sz="2800"/>
              <a:t>a</a:t>
            </a:r>
            <a:r>
              <a:rPr lang="zh-CN" altLang="en-US" sz="2800"/>
              <a:t>的首地址存放在指针变量</a:t>
            </a:r>
            <a:r>
              <a:rPr lang="en-US" altLang="zh-CN" sz="2800"/>
              <a:t>p</a:t>
            </a:r>
            <a:r>
              <a:rPr lang="zh-CN" altLang="en-US" sz="2800"/>
              <a:t>中*</a:t>
            </a:r>
            <a:r>
              <a:rPr lang="en-US" altLang="zh-CN" sz="2800"/>
              <a:t>/</a:t>
            </a:r>
          </a:p>
          <a:p>
            <a:pPr eaLnBrk="1" hangingPunct="1"/>
            <a:r>
              <a:rPr lang="zh-CN" altLang="en-US" sz="2800"/>
              <a:t>      经过上面定义后，指针</a:t>
            </a:r>
            <a:r>
              <a:rPr lang="en-US" altLang="zh-CN" sz="2800"/>
              <a:t>p</a:t>
            </a:r>
            <a:r>
              <a:rPr lang="zh-CN" altLang="en-US" sz="2800"/>
              <a:t>就是数组</a:t>
            </a:r>
            <a:r>
              <a:rPr lang="en-US" altLang="zh-CN" sz="2800"/>
              <a:t>a</a:t>
            </a:r>
            <a:r>
              <a:rPr lang="zh-CN" altLang="en-US" sz="2800"/>
              <a:t>的指针。</a:t>
            </a:r>
            <a:endParaRPr lang="en-US" altLang="zh-CN" sz="2800"/>
          </a:p>
        </p:txBody>
      </p:sp>
    </p:spTree>
    <p:extLst>
      <p:ext uri="{BB962C8B-B14F-4D97-AF65-F5344CB8AC3E}">
        <p14:creationId xmlns:p14="http://schemas.microsoft.com/office/powerpoint/2010/main" val="4393895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2450"/>
                                        </p:tgtEl>
                                        <p:attrNameLst>
                                          <p:attrName>style.visibility</p:attrName>
                                        </p:attrNameLst>
                                      </p:cBhvr>
                                      <p:to>
                                        <p:strVal val="visible"/>
                                      </p:to>
                                    </p:set>
                                    <p:animEffect transition="in" filter="diamond(in)">
                                      <p:cBhvr>
                                        <p:cTn id="7" dur="1000"/>
                                        <p:tgtEl>
                                          <p:spTgt spid="23245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2451"/>
                                        </p:tgtEl>
                                        <p:attrNameLst>
                                          <p:attrName>style.visibility</p:attrName>
                                        </p:attrNameLst>
                                      </p:cBhvr>
                                      <p:to>
                                        <p:strVal val="visible"/>
                                      </p:to>
                                    </p:set>
                                    <p:animEffect transition="in" filter="diamond(in)">
                                      <p:cBhvr>
                                        <p:cTn id="11" dur="1000"/>
                                        <p:tgtEl>
                                          <p:spTgt spid="232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autoUpdateAnimBg="0"/>
      <p:bldP spid="232451" grpId="0" autoUpdateAnimBg="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33475" name="Text Box 2"/>
          <p:cNvSpPr txBox="1">
            <a:spLocks noChangeArrowheads="1"/>
          </p:cNvSpPr>
          <p:nvPr/>
        </p:nvSpPr>
        <p:spPr bwMode="auto">
          <a:xfrm>
            <a:off x="5880101" y="198438"/>
            <a:ext cx="59086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
        <p:nvSpPr>
          <p:cNvPr id="232452" name="Rectangle 4"/>
          <p:cNvSpPr>
            <a:spLocks noChangeArrowheads="1"/>
          </p:cNvSpPr>
          <p:nvPr/>
        </p:nvSpPr>
        <p:spPr bwMode="auto">
          <a:xfrm>
            <a:off x="1774825" y="2447926"/>
            <a:ext cx="8713788"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FF0000"/>
                </a:solidFill>
              </a:rPr>
              <a:t>      C</a:t>
            </a:r>
            <a:r>
              <a:rPr lang="zh-CN" altLang="en-US" sz="2800" b="1">
                <a:solidFill>
                  <a:srgbClr val="FF0000"/>
                </a:solidFill>
              </a:rPr>
              <a:t>语言规定：</a:t>
            </a:r>
            <a:r>
              <a:rPr lang="zh-CN" altLang="en-US" sz="2800"/>
              <a:t>数组名代表数组的首地址，也就是第一个元素的地址。例如，下面两个语句等价：</a:t>
            </a:r>
            <a:endParaRPr lang="en-US" altLang="zh-CN" sz="2800"/>
          </a:p>
          <a:p>
            <a:pPr eaLnBrk="1" hangingPunct="1"/>
            <a:r>
              <a:rPr lang="en-US" altLang="zh-CN" sz="2800"/>
              <a:t>   p=&amp;a[0];</a:t>
            </a:r>
          </a:p>
          <a:p>
            <a:pPr eaLnBrk="1" hangingPunct="1"/>
            <a:r>
              <a:rPr lang="en-US" altLang="zh-CN" sz="2800"/>
              <a:t>   p=a;</a:t>
            </a:r>
            <a:endParaRPr lang="zh-CN" altLang="en-US" sz="2800"/>
          </a:p>
          <a:p>
            <a:pPr eaLnBrk="1" hangingPunct="1"/>
            <a:r>
              <a:rPr lang="en-US" altLang="zh-CN" sz="2800" b="1">
                <a:solidFill>
                  <a:srgbClr val="FF0000"/>
                </a:solidFill>
              </a:rPr>
              <a:t>      C</a:t>
            </a:r>
            <a:r>
              <a:rPr lang="zh-CN" altLang="en-US" sz="2800" b="1">
                <a:solidFill>
                  <a:srgbClr val="FF0000"/>
                </a:solidFill>
              </a:rPr>
              <a:t>语言规定：</a:t>
            </a:r>
            <a:r>
              <a:rPr lang="en-US" altLang="zh-CN" sz="2800"/>
              <a:t>p</a:t>
            </a:r>
            <a:r>
              <a:rPr lang="zh-CN" altLang="en-US" sz="2800"/>
              <a:t>指向数组</a:t>
            </a:r>
            <a:r>
              <a:rPr lang="en-US" altLang="zh-CN" sz="2800"/>
              <a:t>a</a:t>
            </a:r>
            <a:r>
              <a:rPr lang="zh-CN" altLang="en-US" sz="2800"/>
              <a:t>的首地址后，</a:t>
            </a:r>
            <a:r>
              <a:rPr lang="en-US" altLang="zh-CN" sz="2800"/>
              <a:t>p+1</a:t>
            </a:r>
            <a:r>
              <a:rPr lang="zh-CN" altLang="en-US" sz="2800"/>
              <a:t>就指向数组的第二个元素</a:t>
            </a:r>
            <a:r>
              <a:rPr lang="en-US" altLang="zh-CN" sz="2800"/>
              <a:t>a[1]</a:t>
            </a:r>
            <a:r>
              <a:rPr lang="zh-CN" altLang="en-US" sz="2800"/>
              <a:t>，</a:t>
            </a:r>
            <a:r>
              <a:rPr lang="en-US" altLang="zh-CN" sz="2800"/>
              <a:t>p+2</a:t>
            </a:r>
            <a:r>
              <a:rPr lang="zh-CN" altLang="en-US" sz="2800"/>
              <a:t>指向</a:t>
            </a:r>
            <a:r>
              <a:rPr lang="en-US" altLang="zh-CN" sz="2800"/>
              <a:t>a[2]</a:t>
            </a:r>
            <a:r>
              <a:rPr lang="zh-CN" altLang="en-US" sz="2800"/>
              <a:t>，以此类推，</a:t>
            </a:r>
            <a:r>
              <a:rPr lang="en-US" altLang="zh-CN" sz="2800"/>
              <a:t>p+i</a:t>
            </a:r>
            <a:r>
              <a:rPr lang="zh-CN" altLang="en-US" sz="2800"/>
              <a:t>指向</a:t>
            </a:r>
            <a:r>
              <a:rPr lang="en-US" altLang="zh-CN" sz="2800"/>
              <a:t>a[i]</a:t>
            </a:r>
            <a:r>
              <a:rPr lang="zh-CN" altLang="en-US" sz="2800"/>
              <a:t>。</a:t>
            </a:r>
            <a:endParaRPr lang="en-US" altLang="zh-CN" sz="2800"/>
          </a:p>
        </p:txBody>
      </p:sp>
    </p:spTree>
    <p:extLst>
      <p:ext uri="{BB962C8B-B14F-4D97-AF65-F5344CB8AC3E}">
        <p14:creationId xmlns:p14="http://schemas.microsoft.com/office/powerpoint/2010/main" val="116719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3474"/>
                                        </p:tgtEl>
                                        <p:attrNameLst>
                                          <p:attrName>style.visibility</p:attrName>
                                        </p:attrNameLst>
                                      </p:cBhvr>
                                      <p:to>
                                        <p:strVal val="visible"/>
                                      </p:to>
                                    </p:set>
                                    <p:animEffect transition="in" filter="diamond(in)">
                                      <p:cBhvr>
                                        <p:cTn id="7" dur="1000"/>
                                        <p:tgtEl>
                                          <p:spTgt spid="23347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3475"/>
                                        </p:tgtEl>
                                        <p:attrNameLst>
                                          <p:attrName>style.visibility</p:attrName>
                                        </p:attrNameLst>
                                      </p:cBhvr>
                                      <p:to>
                                        <p:strVal val="visible"/>
                                      </p:to>
                                    </p:set>
                                    <p:animEffect transition="in" filter="diamond(in)">
                                      <p:cBhvr>
                                        <p:cTn id="11" dur="1000"/>
                                        <p:tgtEl>
                                          <p:spTgt spid="233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autoUpdateAnimBg="0"/>
      <p:bldP spid="233475" grpId="0" autoUpdateAnimBg="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ext Box 2"/>
          <p:cNvSpPr txBox="1">
            <a:spLocks noChangeArrowheads="1"/>
          </p:cNvSpPr>
          <p:nvPr/>
        </p:nvSpPr>
        <p:spPr bwMode="auto">
          <a:xfrm>
            <a:off x="5018089"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33475" name="Text Box 3"/>
          <p:cNvSpPr txBox="1">
            <a:spLocks noChangeArrowheads="1"/>
          </p:cNvSpPr>
          <p:nvPr/>
        </p:nvSpPr>
        <p:spPr bwMode="auto">
          <a:xfrm>
            <a:off x="1682750" y="2133601"/>
            <a:ext cx="86614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引用数组元素可以用下标（如</a:t>
            </a:r>
            <a:r>
              <a:rPr lang="en-US" altLang="zh-CN" sz="2800"/>
              <a:t>a[3]</a:t>
            </a:r>
            <a:r>
              <a:rPr lang="zh-CN" altLang="en-US" sz="2800"/>
              <a:t>），但使用指针速度更快，且占用内存少。这正是使用指针的优点。</a:t>
            </a:r>
            <a:endParaRPr lang="en-US" altLang="zh-CN" sz="2800"/>
          </a:p>
          <a:p>
            <a:r>
              <a:rPr lang="en-US" altLang="zh-CN" sz="2800"/>
              <a:t>       </a:t>
            </a:r>
            <a:r>
              <a:rPr lang="zh-CN" altLang="en-US" sz="2800"/>
              <a:t>对于二维数组，</a:t>
            </a:r>
            <a:r>
              <a:rPr lang="en-US" altLang="zh-CN" sz="2800" b="1"/>
              <a:t> C</a:t>
            </a:r>
            <a:r>
              <a:rPr lang="zh-CN" altLang="en-US" sz="2800" b="1"/>
              <a:t>语言规定：如果</a:t>
            </a:r>
            <a:r>
              <a:rPr lang="zh-CN" altLang="en-US" sz="2800"/>
              <a:t>指针</a:t>
            </a:r>
            <a:r>
              <a:rPr lang="en-US" altLang="zh-CN" sz="2800"/>
              <a:t>p</a:t>
            </a:r>
            <a:r>
              <a:rPr lang="zh-CN" altLang="en-US" sz="2800"/>
              <a:t>指向该二维数组的首地址（可以用</a:t>
            </a:r>
            <a:r>
              <a:rPr lang="en-US" altLang="zh-CN" sz="2800"/>
              <a:t>a</a:t>
            </a:r>
            <a:r>
              <a:rPr lang="zh-CN" altLang="en-US" sz="2800"/>
              <a:t>表示，也可以用</a:t>
            </a:r>
            <a:r>
              <a:rPr lang="en-US" altLang="zh-CN" sz="2800"/>
              <a:t>&amp;a[0][0]</a:t>
            </a:r>
            <a:r>
              <a:rPr lang="zh-CN" altLang="en-US" sz="2800"/>
              <a:t>表示），那么</a:t>
            </a:r>
            <a:r>
              <a:rPr lang="en-US" altLang="zh-CN" sz="2800"/>
              <a:t>p[i]+j</a:t>
            </a:r>
            <a:r>
              <a:rPr lang="zh-CN" altLang="en-US" sz="2800"/>
              <a:t>指向的</a:t>
            </a:r>
            <a:r>
              <a:rPr lang="en-US" altLang="zh-CN" sz="2800"/>
              <a:t>	</a:t>
            </a:r>
            <a:r>
              <a:rPr lang="zh-CN" altLang="en-US" sz="2800"/>
              <a:t>元素就是</a:t>
            </a:r>
            <a:r>
              <a:rPr lang="en-US" altLang="zh-CN" sz="2800"/>
              <a:t>a[i][j]</a:t>
            </a:r>
            <a:r>
              <a:rPr lang="zh-CN" altLang="en-US" sz="2800"/>
              <a:t>。这里</a:t>
            </a:r>
            <a:r>
              <a:rPr lang="en-US" altLang="zh-CN" sz="2800"/>
              <a:t>i</a:t>
            </a:r>
            <a:r>
              <a:rPr lang="zh-CN" altLang="en-US" sz="2800"/>
              <a:t>，</a:t>
            </a:r>
            <a:r>
              <a:rPr lang="en-US" altLang="zh-CN" sz="2800"/>
              <a:t>j</a:t>
            </a:r>
            <a:r>
              <a:rPr lang="zh-CN" altLang="en-US" sz="2800"/>
              <a:t>分别表示二维数组的第</a:t>
            </a:r>
            <a:r>
              <a:rPr lang="en-US" altLang="zh-CN" sz="2800"/>
              <a:t>i</a:t>
            </a:r>
            <a:r>
              <a:rPr lang="zh-CN" altLang="en-US" sz="2800"/>
              <a:t>行和第</a:t>
            </a:r>
            <a:r>
              <a:rPr lang="en-US" altLang="zh-CN" sz="2800"/>
              <a:t>j</a:t>
            </a:r>
            <a:r>
              <a:rPr lang="zh-CN" altLang="en-US" sz="2800"/>
              <a:t>列。</a:t>
            </a:r>
          </a:p>
        </p:txBody>
      </p:sp>
      <p:sp>
        <p:nvSpPr>
          <p:cNvPr id="234500" name="Text Box 2"/>
          <p:cNvSpPr txBox="1">
            <a:spLocks noChangeArrowheads="1"/>
          </p:cNvSpPr>
          <p:nvPr/>
        </p:nvSpPr>
        <p:spPr bwMode="auto">
          <a:xfrm>
            <a:off x="6167439" y="18097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3.6.3</a:t>
            </a:r>
            <a:r>
              <a:rPr lang="zh-CN" altLang="en-US" sz="2800" b="1"/>
              <a:t>任务</a:t>
            </a:r>
            <a:r>
              <a:rPr lang="en-US" altLang="zh-CN" sz="2800" b="1"/>
              <a:t>14-3</a:t>
            </a:r>
            <a:r>
              <a:rPr lang="zh-CN" altLang="en-US" sz="2800" b="1"/>
              <a:t>：相关知识</a:t>
            </a:r>
            <a:endParaRPr lang="en-US" altLang="zh-CN" sz="2800"/>
          </a:p>
        </p:txBody>
      </p:sp>
    </p:spTree>
    <p:extLst>
      <p:ext uri="{BB962C8B-B14F-4D97-AF65-F5344CB8AC3E}">
        <p14:creationId xmlns:p14="http://schemas.microsoft.com/office/powerpoint/2010/main" val="1134412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4498"/>
                                        </p:tgtEl>
                                        <p:attrNameLst>
                                          <p:attrName>style.visibility</p:attrName>
                                        </p:attrNameLst>
                                      </p:cBhvr>
                                      <p:to>
                                        <p:strVal val="visible"/>
                                      </p:to>
                                    </p:set>
                                    <p:animEffect transition="in" filter="diamond(in)">
                                      <p:cBhvr>
                                        <p:cTn id="7" dur="1000"/>
                                        <p:tgtEl>
                                          <p:spTgt spid="23449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4500"/>
                                        </p:tgtEl>
                                        <p:attrNameLst>
                                          <p:attrName>style.visibility</p:attrName>
                                        </p:attrNameLst>
                                      </p:cBhvr>
                                      <p:to>
                                        <p:strVal val="visible"/>
                                      </p:to>
                                    </p:set>
                                    <p:animEffect transition="in" filter="diamond(in)">
                                      <p:cBhvr>
                                        <p:cTn id="11" dur="1000"/>
                                        <p:tgtEl>
                                          <p:spTgt spid="234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autoUpdateAnimBg="0"/>
      <p:bldP spid="23450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5735639" y="16986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22531" name="Text Box 4"/>
          <p:cNvSpPr txBox="1">
            <a:spLocks noChangeArrowheads="1"/>
          </p:cNvSpPr>
          <p:nvPr/>
        </p:nvSpPr>
        <p:spPr bwMode="auto">
          <a:xfrm>
            <a:off x="1900238" y="2276475"/>
            <a:ext cx="8228012"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C</a:t>
            </a:r>
            <a:r>
              <a:rPr lang="zh-CN" altLang="en-US" sz="2800"/>
              <a:t>语言程序的扩展名为“</a:t>
            </a:r>
            <a:r>
              <a:rPr lang="en-US" altLang="zh-CN" sz="2800" b="1">
                <a:solidFill>
                  <a:srgbClr val="FF0000"/>
                </a:solidFill>
              </a:rPr>
              <a:t>.c</a:t>
            </a:r>
            <a:r>
              <a:rPr lang="en-US" altLang="zh-CN" sz="2800"/>
              <a:t>”,</a:t>
            </a:r>
            <a:r>
              <a:rPr lang="zh-CN" altLang="en-US" sz="2800"/>
              <a:t>如“</a:t>
            </a:r>
            <a:r>
              <a:rPr lang="en-US" altLang="zh-CN" sz="2800"/>
              <a:t>XM4-1.c”</a:t>
            </a:r>
            <a:r>
              <a:rPr lang="zh-CN" altLang="en-US" sz="2800"/>
              <a:t>。</a:t>
            </a:r>
          </a:p>
          <a:p>
            <a:r>
              <a:rPr lang="zh-CN" altLang="en-US" sz="2800" b="1"/>
              <a:t>一个</a:t>
            </a:r>
            <a:r>
              <a:rPr lang="en-US" altLang="zh-CN" sz="2800" b="1"/>
              <a:t>C</a:t>
            </a:r>
            <a:r>
              <a:rPr lang="zh-CN" altLang="en-US" sz="2800" b="1"/>
              <a:t>程序的执行总是从</a:t>
            </a:r>
            <a:r>
              <a:rPr lang="en-US" altLang="zh-CN" sz="2800" b="1"/>
              <a:t>main( )</a:t>
            </a:r>
            <a:r>
              <a:rPr lang="zh-CN" altLang="en-US" sz="2800" b="1"/>
              <a:t>函数开始</a:t>
            </a:r>
            <a:r>
              <a:rPr lang="zh-CN" altLang="en-US" sz="2800"/>
              <a:t>，</a:t>
            </a:r>
            <a:r>
              <a:rPr lang="zh-CN" altLang="en-US" sz="2800" b="1"/>
              <a:t>调用其他函数后返回到</a:t>
            </a:r>
            <a:r>
              <a:rPr lang="en-US" altLang="zh-CN" sz="2800" b="1"/>
              <a:t>main( )</a:t>
            </a:r>
            <a:r>
              <a:rPr lang="zh-CN" altLang="en-US" sz="2800" b="1"/>
              <a:t>中，最后在主函数</a:t>
            </a:r>
            <a:r>
              <a:rPr lang="en-US" altLang="zh-CN" sz="2800" b="1"/>
              <a:t>main( )</a:t>
            </a:r>
            <a:r>
              <a:rPr lang="zh-CN" altLang="en-US" sz="2800" b="1"/>
              <a:t>中结束整个</a:t>
            </a:r>
            <a:r>
              <a:rPr lang="en-US" altLang="zh-CN" sz="2800" b="1"/>
              <a:t>C</a:t>
            </a:r>
            <a:r>
              <a:rPr lang="zh-CN" altLang="en-US" sz="2800" b="1"/>
              <a:t>程序的运行。</a:t>
            </a:r>
            <a:endParaRPr lang="zh-CN" altLang="en-US" sz="2800"/>
          </a:p>
          <a:p>
            <a:r>
              <a:rPr lang="zh-CN" altLang="en-US" sz="2800"/>
              <a:t>       </a:t>
            </a:r>
            <a:r>
              <a:rPr lang="en-US" altLang="zh-CN"/>
              <a:t>      </a:t>
            </a:r>
            <a:endParaRPr lang="zh-CN" altLang="en-US"/>
          </a:p>
        </p:txBody>
      </p:sp>
    </p:spTree>
    <p:extLst>
      <p:ext uri="{BB962C8B-B14F-4D97-AF65-F5344CB8AC3E}">
        <p14:creationId xmlns:p14="http://schemas.microsoft.com/office/powerpoint/2010/main" val="2436533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diamond(in)">
                                      <p:cBhvr>
                                        <p:cTn id="7" dur="1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矩形 1"/>
          <p:cNvSpPr>
            <a:spLocks noChangeArrowheads="1"/>
          </p:cNvSpPr>
          <p:nvPr/>
        </p:nvSpPr>
        <p:spPr bwMode="auto">
          <a:xfrm>
            <a:off x="2135189" y="1989139"/>
            <a:ext cx="748982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rPr>
              <a:t>小结：</a:t>
            </a:r>
            <a:endParaRPr lang="en-US" altLang="zh-CN" sz="2800">
              <a:solidFill>
                <a:srgbClr val="FF0000"/>
              </a:solidFill>
            </a:endParaRPr>
          </a:p>
          <a:p>
            <a:r>
              <a:rPr lang="zh-CN" altLang="en-US" sz="2800"/>
              <a:t>（</a:t>
            </a:r>
            <a:r>
              <a:rPr lang="en-US" altLang="zh-CN" sz="2800"/>
              <a:t>1</a:t>
            </a:r>
            <a:r>
              <a:rPr lang="zh-CN" altLang="en-US" sz="2800"/>
              <a:t>）指针的基本概念；</a:t>
            </a:r>
          </a:p>
          <a:p>
            <a:r>
              <a:rPr lang="zh-CN" altLang="en-US" sz="2800"/>
              <a:t>（</a:t>
            </a:r>
            <a:r>
              <a:rPr lang="en-US" altLang="zh-CN" sz="2800"/>
              <a:t>2</a:t>
            </a:r>
            <a:r>
              <a:rPr lang="zh-CN" altLang="en-US" sz="2800"/>
              <a:t>）指针变量的使用；</a:t>
            </a:r>
          </a:p>
          <a:p>
            <a:r>
              <a:rPr lang="zh-CN" altLang="en-US" sz="2800"/>
              <a:t>（</a:t>
            </a:r>
            <a:r>
              <a:rPr lang="en-US" altLang="zh-CN" sz="2800"/>
              <a:t>3</a:t>
            </a:r>
            <a:r>
              <a:rPr lang="zh-CN" altLang="en-US" sz="2800"/>
              <a:t>）数组指针和指向数组的指针变量；</a:t>
            </a:r>
          </a:p>
          <a:p>
            <a:r>
              <a:rPr lang="zh-CN" altLang="en-US" sz="2800"/>
              <a:t>（</a:t>
            </a:r>
            <a:r>
              <a:rPr lang="en-US" altLang="zh-CN" sz="2800"/>
              <a:t>4</a:t>
            </a:r>
            <a:r>
              <a:rPr lang="zh-CN" altLang="en-US" sz="2800"/>
              <a:t>）指向多维数组的指针和指针变量；</a:t>
            </a:r>
          </a:p>
          <a:p>
            <a:r>
              <a:rPr lang="zh-CN" altLang="en-US" sz="2800"/>
              <a:t>（</a:t>
            </a:r>
            <a:r>
              <a:rPr lang="en-US" altLang="zh-CN" sz="2800"/>
              <a:t>5</a:t>
            </a:r>
            <a:r>
              <a:rPr lang="zh-CN" altLang="en-US" sz="2800"/>
              <a:t>）关于</a:t>
            </a:r>
            <a:r>
              <a:rPr lang="en-US" altLang="zh-CN" sz="2800"/>
              <a:t>Keil C51</a:t>
            </a:r>
            <a:r>
              <a:rPr lang="zh-CN" altLang="en-US" sz="2800"/>
              <a:t>的指针类型。</a:t>
            </a:r>
            <a:endParaRPr lang="en-US" altLang="zh-CN" sz="2800"/>
          </a:p>
          <a:p>
            <a:r>
              <a:rPr lang="zh-CN" altLang="en-US" sz="2800"/>
              <a:t>课后练习</a:t>
            </a:r>
            <a:r>
              <a:rPr lang="en-US" altLang="zh-CN" sz="2800"/>
              <a:t>30</a:t>
            </a:r>
            <a:r>
              <a:rPr lang="zh-CN" altLang="en-US" sz="2800"/>
              <a:t>、</a:t>
            </a:r>
            <a:r>
              <a:rPr lang="en-US" altLang="zh-CN" sz="2800"/>
              <a:t>31</a:t>
            </a:r>
            <a:r>
              <a:rPr lang="zh-CN" altLang="en-US" sz="2800"/>
              <a:t> </a:t>
            </a:r>
            <a:endParaRPr lang="zh-CN" altLang="en-US" sz="2800" b="1"/>
          </a:p>
        </p:txBody>
      </p:sp>
      <p:sp>
        <p:nvSpPr>
          <p:cNvPr id="235523" name="Text Box 2"/>
          <p:cNvSpPr txBox="1">
            <a:spLocks noChangeArrowheads="1"/>
          </p:cNvSpPr>
          <p:nvPr/>
        </p:nvSpPr>
        <p:spPr bwMode="auto">
          <a:xfrm>
            <a:off x="5591176"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a:t>
            </a:r>
            <a:r>
              <a:rPr lang="zh-CN" altLang="en-US" sz="2800" b="1"/>
              <a:t>项目</a:t>
            </a:r>
            <a:r>
              <a:rPr lang="en-US" altLang="zh-CN" sz="2800" b="1"/>
              <a:t>14</a:t>
            </a:r>
            <a:r>
              <a:rPr lang="zh-CN" altLang="en-US" sz="2800" b="1"/>
              <a:t>：认识</a:t>
            </a:r>
            <a:r>
              <a:rPr lang="en-US" altLang="zh-CN" sz="2800" b="1"/>
              <a:t>C51</a:t>
            </a:r>
            <a:r>
              <a:rPr lang="zh-CN" altLang="en-US" sz="2800" b="1"/>
              <a:t>的指针</a:t>
            </a:r>
          </a:p>
        </p:txBody>
      </p:sp>
    </p:spTree>
    <p:extLst>
      <p:ext uri="{BB962C8B-B14F-4D97-AF65-F5344CB8AC3E}">
        <p14:creationId xmlns:p14="http://schemas.microsoft.com/office/powerpoint/2010/main" val="36998291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5523"/>
                                        </p:tgtEl>
                                        <p:attrNameLst>
                                          <p:attrName>style.visibility</p:attrName>
                                        </p:attrNameLst>
                                      </p:cBhvr>
                                      <p:to>
                                        <p:strVal val="visible"/>
                                      </p:to>
                                    </p:set>
                                    <p:animEffect transition="in" filter="diamond(in)">
                                      <p:cBhvr>
                                        <p:cTn id="7" dur="1000"/>
                                        <p:tgtEl>
                                          <p:spTgt spid="235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autoUpdateAnimBg="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矩形 1"/>
          <p:cNvSpPr>
            <a:spLocks noChangeArrowheads="1"/>
          </p:cNvSpPr>
          <p:nvPr/>
        </p:nvSpPr>
        <p:spPr bwMode="auto">
          <a:xfrm>
            <a:off x="2135189" y="1773238"/>
            <a:ext cx="748982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项目</a:t>
            </a:r>
            <a:r>
              <a:rPr lang="en-US" altLang="zh-CN" sz="2800" b="1">
                <a:solidFill>
                  <a:srgbClr val="FF0000"/>
                </a:solidFill>
              </a:rPr>
              <a:t>14</a:t>
            </a:r>
            <a:r>
              <a:rPr lang="zh-CN" altLang="en-US" sz="2800" b="1">
                <a:solidFill>
                  <a:srgbClr val="FF0000"/>
                </a:solidFill>
              </a:rPr>
              <a:t>知识点回顾：</a:t>
            </a:r>
            <a:endParaRPr lang="en-US" altLang="zh-CN" sz="2800" b="1">
              <a:solidFill>
                <a:srgbClr val="FF0000"/>
              </a:solidFill>
            </a:endParaRPr>
          </a:p>
          <a:p>
            <a:r>
              <a:rPr lang="zh-CN" altLang="en-US" sz="2800"/>
              <a:t>（</a:t>
            </a:r>
            <a:r>
              <a:rPr lang="en-US" altLang="zh-CN" sz="2800"/>
              <a:t>1</a:t>
            </a:r>
            <a:r>
              <a:rPr lang="zh-CN" altLang="en-US" sz="2800"/>
              <a:t>）指针的基本概念：</a:t>
            </a:r>
            <a:r>
              <a:rPr lang="zh-CN" altLang="en-US" sz="2800">
                <a:solidFill>
                  <a:srgbClr val="FF0000"/>
                </a:solidFill>
              </a:rPr>
              <a:t>变量的地址称为变量的指针。</a:t>
            </a:r>
          </a:p>
          <a:p>
            <a:r>
              <a:rPr lang="zh-CN" altLang="en-US" sz="2800"/>
              <a:t>（</a:t>
            </a:r>
            <a:r>
              <a:rPr lang="en-US" altLang="zh-CN" sz="2800"/>
              <a:t>2</a:t>
            </a:r>
            <a:r>
              <a:rPr lang="zh-CN" altLang="en-US" sz="2800"/>
              <a:t>）指针变量：</a:t>
            </a:r>
            <a:r>
              <a:rPr lang="zh-CN" altLang="en-US" sz="2800">
                <a:solidFill>
                  <a:srgbClr val="FF0000"/>
                </a:solidFill>
              </a:rPr>
              <a:t>指针变量是专门存放其他变量地址的变量。</a:t>
            </a:r>
            <a:endParaRPr lang="en-US" altLang="zh-CN" sz="2800">
              <a:solidFill>
                <a:srgbClr val="FF0000"/>
              </a:solidFill>
            </a:endParaRPr>
          </a:p>
          <a:p>
            <a:r>
              <a:rPr lang="zh-CN" altLang="en-US" sz="2800" b="1"/>
              <a:t>（</a:t>
            </a:r>
            <a:r>
              <a:rPr lang="en-US" altLang="zh-CN" sz="2800" b="1"/>
              <a:t>3</a:t>
            </a:r>
            <a:r>
              <a:rPr lang="zh-CN" altLang="en-US" sz="2800" b="1"/>
              <a:t>）数组指针和指向数组的指针</a:t>
            </a:r>
          </a:p>
          <a:p>
            <a:r>
              <a:rPr lang="zh-CN" altLang="en-US" sz="2800"/>
              <a:t>   数组指针就是数组的起始地址。若有一个变量用来存放一个数组的起始地址（指针），则称它为指向数组的指针。</a:t>
            </a:r>
            <a:endParaRPr lang="en-US" altLang="zh-CN" sz="2800"/>
          </a:p>
          <a:p>
            <a:r>
              <a:rPr lang="zh-CN" altLang="en-US" sz="2800"/>
              <a:t>（</a:t>
            </a:r>
            <a:r>
              <a:rPr lang="en-US" altLang="zh-CN" sz="2800"/>
              <a:t>4</a:t>
            </a:r>
            <a:r>
              <a:rPr lang="zh-CN" altLang="en-US" sz="2800"/>
              <a:t>）指向多维数组的指针和指针变量；</a:t>
            </a:r>
          </a:p>
          <a:p>
            <a:r>
              <a:rPr lang="zh-CN" altLang="en-US" sz="2800"/>
              <a:t>（</a:t>
            </a:r>
            <a:r>
              <a:rPr lang="en-US" altLang="zh-CN" sz="2800"/>
              <a:t>5</a:t>
            </a:r>
            <a:r>
              <a:rPr lang="zh-CN" altLang="en-US" sz="2800"/>
              <a:t>）关于</a:t>
            </a:r>
            <a:r>
              <a:rPr lang="en-US" altLang="zh-CN" sz="2800"/>
              <a:t>Keil C51</a:t>
            </a:r>
            <a:r>
              <a:rPr lang="zh-CN" altLang="en-US" sz="2800"/>
              <a:t>的指针类型。</a:t>
            </a:r>
            <a:endParaRPr lang="en-US" altLang="zh-CN" sz="2800"/>
          </a:p>
        </p:txBody>
      </p:sp>
      <p:sp>
        <p:nvSpPr>
          <p:cNvPr id="235523" name="Text Box 2"/>
          <p:cNvSpPr txBox="1">
            <a:spLocks noChangeArrowheads="1"/>
          </p:cNvSpPr>
          <p:nvPr/>
        </p:nvSpPr>
        <p:spPr bwMode="auto">
          <a:xfrm>
            <a:off x="5591176"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3.6</a:t>
            </a:r>
            <a:r>
              <a:rPr lang="zh-CN" altLang="en-US" sz="2800" b="1"/>
              <a:t>项目</a:t>
            </a:r>
            <a:r>
              <a:rPr lang="en-US" altLang="zh-CN" sz="2800" b="1"/>
              <a:t>14</a:t>
            </a:r>
            <a:r>
              <a:rPr lang="zh-CN" altLang="en-US" sz="2800" b="1"/>
              <a:t>：认识</a:t>
            </a:r>
            <a:r>
              <a:rPr lang="en-US" altLang="zh-CN" sz="2800" b="1"/>
              <a:t>C51</a:t>
            </a:r>
            <a:r>
              <a:rPr lang="zh-CN" altLang="en-US" sz="2800" b="1"/>
              <a:t>的指针</a:t>
            </a:r>
          </a:p>
        </p:txBody>
      </p:sp>
    </p:spTree>
    <p:extLst>
      <p:ext uri="{BB962C8B-B14F-4D97-AF65-F5344CB8AC3E}">
        <p14:creationId xmlns:p14="http://schemas.microsoft.com/office/powerpoint/2010/main" val="29378208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5523"/>
                                        </p:tgtEl>
                                        <p:attrNameLst>
                                          <p:attrName>style.visibility</p:attrName>
                                        </p:attrNameLst>
                                      </p:cBhvr>
                                      <p:to>
                                        <p:strVal val="visible"/>
                                      </p:to>
                                    </p:set>
                                    <p:animEffect transition="in" filter="diamond(in)">
                                      <p:cBhvr>
                                        <p:cTn id="7" dur="1000"/>
                                        <p:tgtEl>
                                          <p:spTgt spid="235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autoUpdateAnimBg="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ext Box 2"/>
          <p:cNvSpPr txBox="1">
            <a:spLocks noChangeArrowheads="1"/>
          </p:cNvSpPr>
          <p:nvPr/>
        </p:nvSpPr>
        <p:spPr bwMode="auto">
          <a:xfrm>
            <a:off x="5591176"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a:t>
            </a:r>
            <a:r>
              <a:rPr lang="zh-CN" altLang="en-US" sz="2800" b="1"/>
              <a:t>项目</a:t>
            </a:r>
            <a:r>
              <a:rPr lang="en-US" altLang="zh-CN" sz="2800" b="1"/>
              <a:t>15</a:t>
            </a:r>
            <a:r>
              <a:rPr lang="zh-CN" altLang="en-US" sz="2800" b="1"/>
              <a:t>：认识</a:t>
            </a:r>
            <a:r>
              <a:rPr lang="en-US" altLang="zh-CN" sz="2800" b="1"/>
              <a:t>C51</a:t>
            </a:r>
            <a:r>
              <a:rPr lang="zh-CN" altLang="en-US" sz="2800" b="1"/>
              <a:t>的函数</a:t>
            </a:r>
          </a:p>
        </p:txBody>
      </p:sp>
      <p:sp>
        <p:nvSpPr>
          <p:cNvPr id="236547" name="矩形 1"/>
          <p:cNvSpPr>
            <a:spLocks noChangeArrowheads="1"/>
          </p:cNvSpPr>
          <p:nvPr/>
        </p:nvSpPr>
        <p:spPr bwMode="auto">
          <a:xfrm>
            <a:off x="1847851" y="1997075"/>
            <a:ext cx="856932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a:t>
            </a:r>
            <a:r>
              <a:rPr lang="zh-CN" altLang="en-US" sz="2800" b="1"/>
              <a:t>项目</a:t>
            </a:r>
            <a:r>
              <a:rPr lang="en-US" altLang="zh-CN" sz="2800" b="1"/>
              <a:t>15</a:t>
            </a:r>
            <a:r>
              <a:rPr lang="zh-CN" altLang="en-US" sz="2800" b="1"/>
              <a:t>：认识</a:t>
            </a:r>
            <a:r>
              <a:rPr lang="en-US" altLang="zh-CN" sz="2800" b="1"/>
              <a:t>C51</a:t>
            </a:r>
            <a:r>
              <a:rPr lang="zh-CN" altLang="en-US" sz="2800" b="1"/>
              <a:t>的函数</a:t>
            </a:r>
          </a:p>
          <a:p>
            <a:r>
              <a:rPr lang="en-US" altLang="zh-CN" sz="2800"/>
              <a:t> 3.7.1</a:t>
            </a:r>
            <a:r>
              <a:rPr lang="zh-CN" altLang="en-US" sz="2800"/>
              <a:t>任务</a:t>
            </a:r>
            <a:r>
              <a:rPr lang="en-US" altLang="zh-CN" sz="2800"/>
              <a:t>15-1</a:t>
            </a:r>
            <a:r>
              <a:rPr lang="zh-CN" altLang="en-US" sz="2800"/>
              <a:t>：用带参数函数控制</a:t>
            </a:r>
            <a:r>
              <a:rPr lang="en-US" altLang="zh-CN" sz="2800"/>
              <a:t>8</a:t>
            </a:r>
            <a:r>
              <a:rPr lang="zh-CN" altLang="en-US" sz="2800"/>
              <a:t>位</a:t>
            </a:r>
            <a:r>
              <a:rPr lang="en-US" altLang="zh-CN" sz="2800"/>
              <a:t>LED</a:t>
            </a:r>
            <a:r>
              <a:rPr lang="zh-CN" altLang="en-US" sz="2800"/>
              <a:t>灯闪烁时间 </a:t>
            </a:r>
          </a:p>
          <a:p>
            <a:r>
              <a:rPr lang="en-US" altLang="zh-CN" sz="2800"/>
              <a:t>3.7.2</a:t>
            </a:r>
            <a:r>
              <a:rPr lang="zh-CN" altLang="en-US" sz="2800"/>
              <a:t>任务</a:t>
            </a:r>
            <a:r>
              <a:rPr lang="en-US" altLang="zh-CN" sz="2800"/>
              <a:t>15-2</a:t>
            </a:r>
            <a:r>
              <a:rPr lang="zh-CN" altLang="en-US" sz="2800"/>
              <a:t>：用数组作为函数参数控制</a:t>
            </a:r>
            <a:r>
              <a:rPr lang="en-US" altLang="zh-CN" sz="2800"/>
              <a:t>8</a:t>
            </a:r>
            <a:r>
              <a:rPr lang="zh-CN" altLang="en-US" sz="2800"/>
              <a:t>位</a:t>
            </a:r>
            <a:r>
              <a:rPr lang="en-US" altLang="zh-CN" sz="2800"/>
              <a:t>LED</a:t>
            </a:r>
            <a:r>
              <a:rPr lang="zh-CN" altLang="en-US" sz="2800"/>
              <a:t>点亮状态 </a:t>
            </a:r>
          </a:p>
          <a:p>
            <a:r>
              <a:rPr lang="en-US" altLang="zh-CN" sz="2800"/>
              <a:t>3.7.3</a:t>
            </a:r>
            <a:r>
              <a:rPr lang="zh-CN" altLang="en-US" sz="2800"/>
              <a:t>任务</a:t>
            </a:r>
            <a:r>
              <a:rPr lang="en-US" altLang="zh-CN" sz="2800"/>
              <a:t>15-3</a:t>
            </a:r>
            <a:r>
              <a:rPr lang="zh-CN" altLang="en-US" sz="2800"/>
              <a:t>：用指针作为函数参数控制</a:t>
            </a:r>
            <a:r>
              <a:rPr lang="en-US" altLang="zh-CN" sz="2800"/>
              <a:t>8</a:t>
            </a:r>
            <a:r>
              <a:rPr lang="zh-CN" altLang="en-US" sz="2800"/>
              <a:t>位</a:t>
            </a:r>
            <a:r>
              <a:rPr lang="en-US" altLang="zh-CN" sz="2800"/>
              <a:t>LED</a:t>
            </a:r>
            <a:r>
              <a:rPr lang="zh-CN" altLang="en-US" sz="2800"/>
              <a:t>点亮状态 </a:t>
            </a:r>
          </a:p>
          <a:p>
            <a:r>
              <a:rPr lang="en-US" altLang="zh-CN" sz="2800"/>
              <a:t>3.7.4</a:t>
            </a:r>
            <a:r>
              <a:rPr lang="zh-CN" altLang="en-US" sz="2800"/>
              <a:t>任务</a:t>
            </a:r>
            <a:r>
              <a:rPr lang="en-US" altLang="zh-CN" sz="2800"/>
              <a:t>15-4</a:t>
            </a:r>
            <a:r>
              <a:rPr lang="zh-CN" altLang="en-US" sz="2800"/>
              <a:t>：用函数型指针控制</a:t>
            </a:r>
            <a:r>
              <a:rPr lang="en-US" altLang="zh-CN" sz="2800"/>
              <a:t>8</a:t>
            </a:r>
            <a:r>
              <a:rPr lang="zh-CN" altLang="en-US" sz="2800"/>
              <a:t>位</a:t>
            </a:r>
            <a:r>
              <a:rPr lang="en-US" altLang="zh-CN" sz="2800"/>
              <a:t>LED</a:t>
            </a:r>
            <a:r>
              <a:rPr lang="zh-CN" altLang="en-US" sz="2800"/>
              <a:t>点亮状态 </a:t>
            </a:r>
          </a:p>
          <a:p>
            <a:r>
              <a:rPr lang="en-US" altLang="zh-CN" sz="2800"/>
              <a:t>3.7.5</a:t>
            </a:r>
            <a:r>
              <a:rPr lang="zh-CN" altLang="en-US" sz="2800"/>
              <a:t>任务</a:t>
            </a:r>
            <a:r>
              <a:rPr lang="en-US" altLang="zh-CN" sz="2800"/>
              <a:t>15-5</a:t>
            </a:r>
            <a:r>
              <a:rPr lang="zh-CN" altLang="en-US" sz="2800"/>
              <a:t>：相关知识</a:t>
            </a:r>
          </a:p>
        </p:txBody>
      </p:sp>
    </p:spTree>
    <p:extLst>
      <p:ext uri="{BB962C8B-B14F-4D97-AF65-F5344CB8AC3E}">
        <p14:creationId xmlns:p14="http://schemas.microsoft.com/office/powerpoint/2010/main" val="6022289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6546"/>
                                        </p:tgtEl>
                                        <p:attrNameLst>
                                          <p:attrName>style.visibility</p:attrName>
                                        </p:attrNameLst>
                                      </p:cBhvr>
                                      <p:to>
                                        <p:strVal val="visible"/>
                                      </p:to>
                                    </p:set>
                                    <p:animEffect transition="in" filter="diamond(in)">
                                      <p:cBhvr>
                                        <p:cTn id="7" dur="1000"/>
                                        <p:tgtEl>
                                          <p:spTgt spid="236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autoUpdateAnimBg="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5448301" y="3190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a:t>
            </a:r>
            <a:r>
              <a:rPr lang="zh-CN" altLang="en-US" sz="2800" b="1"/>
              <a:t>项目</a:t>
            </a:r>
            <a:r>
              <a:rPr lang="en-US" altLang="zh-CN" sz="2800" b="1"/>
              <a:t>15</a:t>
            </a:r>
            <a:r>
              <a:rPr lang="zh-CN" altLang="en-US" sz="2800" b="1"/>
              <a:t>：认识</a:t>
            </a:r>
            <a:r>
              <a:rPr lang="en-US" altLang="zh-CN" sz="2800" b="1"/>
              <a:t>C51</a:t>
            </a:r>
            <a:r>
              <a:rPr lang="zh-CN" altLang="en-US" sz="2800" b="1"/>
              <a:t>的函数</a:t>
            </a:r>
          </a:p>
        </p:txBody>
      </p:sp>
      <p:sp>
        <p:nvSpPr>
          <p:cNvPr id="237571" name="Text Box 3"/>
          <p:cNvSpPr txBox="1">
            <a:spLocks noChangeArrowheads="1"/>
          </p:cNvSpPr>
          <p:nvPr/>
        </p:nvSpPr>
        <p:spPr bwMode="auto">
          <a:xfrm>
            <a:off x="2112964" y="2060575"/>
            <a:ext cx="7151687"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学习目的</a:t>
            </a:r>
            <a:endParaRPr lang="zh-CN" altLang="en-US" sz="2800">
              <a:solidFill>
                <a:srgbClr val="FF0000"/>
              </a:solidFill>
            </a:endParaRPr>
          </a:p>
          <a:p>
            <a:r>
              <a:rPr lang="zh-CN" altLang="en-US" sz="2800"/>
              <a:t>（</a:t>
            </a:r>
            <a:r>
              <a:rPr lang="en-US" altLang="zh-CN" sz="2800"/>
              <a:t>1</a:t>
            </a:r>
            <a:r>
              <a:rPr lang="zh-CN" altLang="en-US" sz="2800"/>
              <a:t>）了解</a:t>
            </a:r>
            <a:r>
              <a:rPr lang="en-US" altLang="zh-CN" sz="2800"/>
              <a:t>C51</a:t>
            </a:r>
            <a:r>
              <a:rPr lang="zh-CN" altLang="en-US" sz="2800"/>
              <a:t>的函数概述；</a:t>
            </a:r>
          </a:p>
          <a:p>
            <a:r>
              <a:rPr lang="zh-CN" altLang="en-US" sz="2800"/>
              <a:t>（</a:t>
            </a:r>
            <a:r>
              <a:rPr lang="pt-BR" altLang="en-US" sz="2800"/>
              <a:t>2</a:t>
            </a:r>
            <a:r>
              <a:rPr lang="zh-CN" altLang="en-US" sz="2800"/>
              <a:t>）了解函数的分类；</a:t>
            </a:r>
          </a:p>
          <a:p>
            <a:r>
              <a:rPr lang="zh-CN" altLang="en-US" sz="2800"/>
              <a:t>（</a:t>
            </a:r>
            <a:r>
              <a:rPr lang="pt-BR" altLang="en-US" sz="2800"/>
              <a:t>3</a:t>
            </a:r>
            <a:r>
              <a:rPr lang="zh-CN" altLang="en-US" sz="2800"/>
              <a:t>）掌握函数的参数传递和函数值；</a:t>
            </a:r>
          </a:p>
          <a:p>
            <a:r>
              <a:rPr lang="zh-CN" altLang="en-US" sz="2800"/>
              <a:t>（</a:t>
            </a:r>
            <a:r>
              <a:rPr lang="pt-BR" altLang="en-US" sz="2800"/>
              <a:t>4</a:t>
            </a:r>
            <a:r>
              <a:rPr lang="zh-CN" altLang="en-US" sz="2800"/>
              <a:t>）掌握函数的调用；</a:t>
            </a:r>
          </a:p>
          <a:p>
            <a:r>
              <a:rPr lang="zh-CN" altLang="en-US" sz="2800"/>
              <a:t>（</a:t>
            </a:r>
            <a:r>
              <a:rPr lang="pt-BR" altLang="en-US" sz="2800"/>
              <a:t>5</a:t>
            </a:r>
            <a:r>
              <a:rPr lang="zh-CN" altLang="en-US" sz="2800"/>
              <a:t>）掌握</a:t>
            </a:r>
            <a:r>
              <a:rPr lang="pt-BR" altLang="en-US" sz="2800"/>
              <a:t>C51</a:t>
            </a:r>
            <a:r>
              <a:rPr lang="zh-CN" altLang="en-US" sz="2800"/>
              <a:t>函数的定义。</a:t>
            </a:r>
            <a:endParaRPr lang="zh-CN" altLang="en-US" sz="2800" b="1"/>
          </a:p>
          <a:p>
            <a:r>
              <a:rPr lang="zh-CN" altLang="en-US" sz="2800" b="1">
                <a:solidFill>
                  <a:srgbClr val="FF0000"/>
                </a:solidFill>
              </a:rPr>
              <a:t>学习重点和难点</a:t>
            </a:r>
            <a:endParaRPr lang="zh-CN" altLang="en-US" sz="2800">
              <a:solidFill>
                <a:srgbClr val="FF0000"/>
              </a:solidFill>
            </a:endParaRPr>
          </a:p>
          <a:p>
            <a:r>
              <a:rPr lang="zh-CN" altLang="en-US" sz="2800"/>
              <a:t>（</a:t>
            </a:r>
            <a:r>
              <a:rPr lang="pt-BR" altLang="en-US" sz="2800"/>
              <a:t>1</a:t>
            </a:r>
            <a:r>
              <a:rPr lang="zh-CN" altLang="en-US" sz="2800"/>
              <a:t>）掌握函数的参数传递和函数值；</a:t>
            </a:r>
          </a:p>
          <a:p>
            <a:r>
              <a:rPr lang="zh-CN" altLang="en-US" sz="2800"/>
              <a:t>（</a:t>
            </a:r>
            <a:r>
              <a:rPr lang="pt-BR" altLang="en-US" sz="2800"/>
              <a:t>2</a:t>
            </a:r>
            <a:r>
              <a:rPr lang="zh-CN" altLang="en-US" sz="2800"/>
              <a:t>）掌握函数的调用；</a:t>
            </a:r>
          </a:p>
          <a:p>
            <a:r>
              <a:rPr lang="zh-CN" altLang="en-US" sz="2800"/>
              <a:t>（</a:t>
            </a:r>
            <a:r>
              <a:rPr lang="pt-BR" altLang="en-US" sz="2800"/>
              <a:t>3</a:t>
            </a:r>
            <a:r>
              <a:rPr lang="zh-CN" altLang="en-US" sz="2800"/>
              <a:t>）掌握</a:t>
            </a:r>
            <a:r>
              <a:rPr lang="pt-BR" altLang="en-US" sz="2800"/>
              <a:t>C51</a:t>
            </a:r>
            <a:r>
              <a:rPr lang="zh-CN" altLang="en-US" sz="2800"/>
              <a:t>函数的定义。</a:t>
            </a:r>
          </a:p>
        </p:txBody>
      </p:sp>
    </p:spTree>
    <p:extLst>
      <p:ext uri="{BB962C8B-B14F-4D97-AF65-F5344CB8AC3E}">
        <p14:creationId xmlns:p14="http://schemas.microsoft.com/office/powerpoint/2010/main" val="16774695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7570"/>
                                        </p:tgtEl>
                                        <p:attrNameLst>
                                          <p:attrName>style.visibility</p:attrName>
                                        </p:attrNameLst>
                                      </p:cBhvr>
                                      <p:to>
                                        <p:strVal val="visible"/>
                                      </p:to>
                                    </p:set>
                                    <p:animEffect transition="in" filter="diamond(in)">
                                      <p:cBhvr>
                                        <p:cTn id="7" dur="1000"/>
                                        <p:tgtEl>
                                          <p:spTgt spid="237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autoUpdateAnimBg="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a:spLocks noChangeArrowheads="1"/>
          </p:cNvSpPr>
          <p:nvPr/>
        </p:nvSpPr>
        <p:spPr bwMode="auto">
          <a:xfrm>
            <a:off x="5591176" y="2635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
        <p:nvSpPr>
          <p:cNvPr id="238595" name="Text Box 3"/>
          <p:cNvSpPr txBox="1">
            <a:spLocks noChangeArrowheads="1"/>
          </p:cNvSpPr>
          <p:nvPr/>
        </p:nvSpPr>
        <p:spPr bwMode="auto">
          <a:xfrm>
            <a:off x="1755776" y="1916113"/>
            <a:ext cx="858837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 3.7.1</a:t>
            </a:r>
            <a:r>
              <a:rPr lang="zh-CN" altLang="en-US" sz="2800" b="1"/>
              <a:t>任务</a:t>
            </a:r>
            <a:r>
              <a:rPr lang="en-US" altLang="zh-CN" sz="2800" b="1"/>
              <a:t>15-1</a:t>
            </a:r>
            <a:r>
              <a:rPr lang="zh-CN" altLang="en-US" sz="2800" b="1"/>
              <a:t>：用带参数函数控制</a:t>
            </a:r>
            <a:r>
              <a:rPr lang="en-US" altLang="zh-CN" sz="2800" b="1"/>
              <a:t>8</a:t>
            </a:r>
            <a:r>
              <a:rPr lang="zh-CN" altLang="en-US" sz="2800" b="1"/>
              <a:t>位</a:t>
            </a:r>
            <a:r>
              <a:rPr lang="en-US" altLang="zh-CN" sz="2800" b="1"/>
              <a:t>LED</a:t>
            </a:r>
            <a:r>
              <a:rPr lang="zh-CN" altLang="en-US" sz="2800" b="1"/>
              <a:t>灯闪烁时间</a:t>
            </a:r>
          </a:p>
          <a:p>
            <a:r>
              <a:rPr lang="en-US" altLang="zh-CN" sz="2800" b="1"/>
              <a:t>1.</a:t>
            </a:r>
            <a:r>
              <a:rPr lang="zh-CN" altLang="en-US" sz="2800" b="1"/>
              <a:t>任务要求</a:t>
            </a:r>
            <a:endParaRPr lang="zh-CN" altLang="en-US" sz="2800"/>
          </a:p>
          <a:p>
            <a:r>
              <a:rPr lang="zh-CN" altLang="en-US" sz="2800"/>
              <a:t> （</a:t>
            </a:r>
            <a:r>
              <a:rPr lang="en-US" altLang="zh-CN" sz="2800"/>
              <a:t>1</a:t>
            </a:r>
            <a:r>
              <a:rPr lang="zh-CN" altLang="en-US" sz="2800"/>
              <a:t>）掌握“参数函数”应用及编程；</a:t>
            </a:r>
          </a:p>
          <a:p>
            <a:r>
              <a:rPr lang="en-US" altLang="zh-CN" sz="2800"/>
              <a:t> </a:t>
            </a:r>
            <a:r>
              <a:rPr lang="zh-CN" altLang="en-US" sz="2800"/>
              <a:t>（</a:t>
            </a:r>
            <a:r>
              <a:rPr lang="en-US" altLang="zh-CN" sz="2800"/>
              <a:t>2</a:t>
            </a:r>
            <a:r>
              <a:rPr lang="zh-CN" altLang="en-US" sz="2800"/>
              <a:t>）</a:t>
            </a:r>
            <a:r>
              <a:rPr lang="en-US" altLang="zh-CN" sz="2800"/>
              <a:t> </a:t>
            </a:r>
            <a:r>
              <a:rPr lang="zh-CN" altLang="en-US" sz="2800"/>
              <a:t>掌握</a:t>
            </a:r>
            <a:r>
              <a:rPr lang="en-US" altLang="zh-CN" sz="2800"/>
              <a:t>LED</a:t>
            </a:r>
            <a:r>
              <a:rPr lang="zh-CN" altLang="en-US" sz="2800"/>
              <a:t>灯控制码设置；</a:t>
            </a:r>
          </a:p>
          <a:p>
            <a:r>
              <a:rPr lang="zh-CN" altLang="en-US" sz="2800"/>
              <a:t> （</a:t>
            </a:r>
            <a:r>
              <a:rPr lang="en-US" altLang="zh-CN" sz="2800"/>
              <a:t>3</a:t>
            </a:r>
            <a:r>
              <a:rPr lang="zh-CN" altLang="en-US" sz="2800"/>
              <a:t>）掌握延时程序编程与循环次数计算；</a:t>
            </a:r>
          </a:p>
          <a:p>
            <a:r>
              <a:rPr lang="zh-CN" altLang="en-US" sz="2800"/>
              <a:t> （</a:t>
            </a:r>
            <a:r>
              <a:rPr lang="en-US" altLang="zh-CN" sz="2800"/>
              <a:t>4</a:t>
            </a:r>
            <a:r>
              <a:rPr lang="zh-CN" altLang="en-US" sz="2800"/>
              <a:t>）掌握无限循环编程。 </a:t>
            </a:r>
            <a:endParaRPr lang="zh-CN" altLang="en-US" sz="2800" b="1"/>
          </a:p>
          <a:p>
            <a:r>
              <a:rPr lang="en-US" altLang="zh-CN" sz="2800" b="1"/>
              <a:t>2.</a:t>
            </a:r>
            <a:r>
              <a:rPr lang="zh-CN" altLang="en-US" sz="2800" b="1"/>
              <a:t>任务描述</a:t>
            </a:r>
            <a:r>
              <a:rPr lang="zh-CN" altLang="en-US" sz="2800"/>
              <a:t>  </a:t>
            </a:r>
          </a:p>
          <a:p>
            <a:r>
              <a:rPr lang="zh-CN" altLang="en-US" sz="2800"/>
              <a:t>       用带参数函数控制</a:t>
            </a:r>
            <a:r>
              <a:rPr lang="en-US" altLang="zh-CN" sz="2800"/>
              <a:t>P1</a:t>
            </a:r>
            <a:r>
              <a:rPr lang="zh-CN" altLang="en-US" sz="2800"/>
              <a:t>口</a:t>
            </a:r>
            <a:r>
              <a:rPr lang="en-US" altLang="zh-CN" sz="2800"/>
              <a:t>8</a:t>
            </a:r>
            <a:r>
              <a:rPr lang="zh-CN" altLang="en-US" sz="2800"/>
              <a:t>位</a:t>
            </a:r>
            <a:r>
              <a:rPr lang="en-US" altLang="zh-CN" sz="2800"/>
              <a:t>LED</a:t>
            </a:r>
            <a:r>
              <a:rPr lang="zh-CN" altLang="en-US" sz="2800"/>
              <a:t>灯闪烁时间，快速闪烁相邻</a:t>
            </a:r>
            <a:r>
              <a:rPr lang="en-US" altLang="zh-CN" sz="2800"/>
              <a:t>LED</a:t>
            </a:r>
            <a:r>
              <a:rPr lang="zh-CN" altLang="en-US" sz="2800"/>
              <a:t>的点亮间隔为</a:t>
            </a:r>
            <a:r>
              <a:rPr lang="en-US" altLang="zh-CN" sz="2800"/>
              <a:t>90ms</a:t>
            </a:r>
            <a:r>
              <a:rPr lang="zh-CN" altLang="en-US" sz="2800"/>
              <a:t>，慢速闪烁时点亮间隔为</a:t>
            </a:r>
            <a:r>
              <a:rPr lang="en-US" altLang="zh-CN" sz="2800"/>
              <a:t>300ms</a:t>
            </a:r>
            <a:r>
              <a:rPr lang="zh-CN" altLang="en-US" sz="2800"/>
              <a:t>。</a:t>
            </a:r>
            <a:endParaRPr lang="zh-CN" altLang="en-US" sz="2800" b="1"/>
          </a:p>
        </p:txBody>
      </p:sp>
    </p:spTree>
    <p:extLst>
      <p:ext uri="{BB962C8B-B14F-4D97-AF65-F5344CB8AC3E}">
        <p14:creationId xmlns:p14="http://schemas.microsoft.com/office/powerpoint/2010/main" val="42158905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8594"/>
                                        </p:tgtEl>
                                        <p:attrNameLst>
                                          <p:attrName>style.visibility</p:attrName>
                                        </p:attrNameLst>
                                      </p:cBhvr>
                                      <p:to>
                                        <p:strVal val="visible"/>
                                      </p:to>
                                    </p:set>
                                    <p:animEffect transition="in" filter="diamond(in)">
                                      <p:cBhvr>
                                        <p:cTn id="7" dur="1000"/>
                                        <p:tgtEl>
                                          <p:spTgt spid="238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autoUpdateAnimBg="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Text Box 2"/>
          <p:cNvSpPr txBox="1">
            <a:spLocks noChangeArrowheads="1"/>
          </p:cNvSpPr>
          <p:nvPr/>
        </p:nvSpPr>
        <p:spPr bwMode="auto">
          <a:xfrm>
            <a:off x="5519739" y="2746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
        <p:nvSpPr>
          <p:cNvPr id="239619" name="Text Box 3"/>
          <p:cNvSpPr txBox="1">
            <a:spLocks noChangeArrowheads="1"/>
          </p:cNvSpPr>
          <p:nvPr/>
        </p:nvSpPr>
        <p:spPr bwMode="auto">
          <a:xfrm>
            <a:off x="1785939" y="2365375"/>
            <a:ext cx="85883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设晶振频率为</a:t>
            </a:r>
            <a:r>
              <a:rPr lang="en-US" altLang="zh-CN" sz="2800"/>
              <a:t>12MHz</a:t>
            </a:r>
            <a:r>
              <a:rPr lang="zh-CN" altLang="en-US" sz="2800"/>
              <a:t>，一个机器周期为</a:t>
            </a:r>
            <a:r>
              <a:rPr lang="en-US" altLang="zh-CN" sz="2800"/>
              <a:t>1μs</a:t>
            </a:r>
            <a:r>
              <a:rPr lang="zh-CN" altLang="en-US" sz="2800"/>
              <a:t>，如果把内层循环次数设为</a:t>
            </a:r>
            <a:r>
              <a:rPr lang="en-US" altLang="zh-CN" sz="2800"/>
              <a:t>m=100</a:t>
            </a:r>
            <a:r>
              <a:rPr lang="zh-CN" altLang="en-US" sz="2800"/>
              <a:t>时，则要延时</a:t>
            </a:r>
            <a:r>
              <a:rPr lang="en-US" altLang="zh-CN" sz="2800"/>
              <a:t>90ms</a:t>
            </a:r>
            <a:r>
              <a:rPr lang="zh-CN" altLang="en-US" sz="2800"/>
              <a:t>，外循环次数为</a:t>
            </a:r>
          </a:p>
          <a:p>
            <a:r>
              <a:rPr lang="zh-CN" altLang="en-US" sz="2800"/>
              <a:t>             </a:t>
            </a:r>
          </a:p>
          <a:p>
            <a:r>
              <a:rPr lang="zh-CN" altLang="en-US" sz="2800"/>
              <a:t>       </a:t>
            </a:r>
            <a:endParaRPr lang="en-US" altLang="zh-CN" sz="2800"/>
          </a:p>
          <a:p>
            <a:r>
              <a:rPr lang="zh-CN" altLang="en-US" sz="2800"/>
              <a:t>       如果要延时</a:t>
            </a:r>
            <a:r>
              <a:rPr lang="en-US" altLang="zh-CN" sz="2800"/>
              <a:t>300ms</a:t>
            </a:r>
            <a:r>
              <a:rPr lang="zh-CN" altLang="en-US" sz="2800"/>
              <a:t>，用上面公式同样可以计算出，外循环次数应为</a:t>
            </a:r>
            <a:r>
              <a:rPr lang="en-US" altLang="zh-CN" sz="2800"/>
              <a:t>n=1000</a:t>
            </a:r>
            <a:r>
              <a:rPr lang="zh-CN" altLang="en-US" sz="2800"/>
              <a:t>。</a:t>
            </a:r>
          </a:p>
        </p:txBody>
      </p:sp>
      <p:pic>
        <p:nvPicPr>
          <p:cNvPr id="23962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8888" y="4508500"/>
            <a:ext cx="31686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9699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39618"/>
                                        </p:tgtEl>
                                        <p:attrNameLst>
                                          <p:attrName>style.visibility</p:attrName>
                                        </p:attrNameLst>
                                      </p:cBhvr>
                                      <p:to>
                                        <p:strVal val="visible"/>
                                      </p:to>
                                    </p:set>
                                    <p:animEffect transition="in" filter="diamond(in)">
                                      <p:cBhvr>
                                        <p:cTn id="7" dur="1000"/>
                                        <p:tgtEl>
                                          <p:spTgt spid="239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autoUpdateAnimBg="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ext Box 2"/>
          <p:cNvSpPr txBox="1">
            <a:spLocks noChangeArrowheads="1"/>
          </p:cNvSpPr>
          <p:nvPr/>
        </p:nvSpPr>
        <p:spPr bwMode="auto">
          <a:xfrm>
            <a:off x="5519739" y="2746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
        <p:nvSpPr>
          <p:cNvPr id="240643" name="Text Box 3"/>
          <p:cNvSpPr txBox="1">
            <a:spLocks noChangeArrowheads="1"/>
          </p:cNvSpPr>
          <p:nvPr/>
        </p:nvSpPr>
        <p:spPr bwMode="auto">
          <a:xfrm>
            <a:off x="1809751" y="2420938"/>
            <a:ext cx="858837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XM15-1”,</a:t>
            </a:r>
            <a:r>
              <a:rPr lang="zh-CN" altLang="en-US" sz="2800"/>
              <a:t>然后建立“</a:t>
            </a:r>
            <a:r>
              <a:rPr lang="en-US" altLang="zh-CN" sz="2800"/>
              <a:t>XM15-1”</a:t>
            </a:r>
            <a:r>
              <a:rPr lang="zh-CN" altLang="en-US" sz="2800"/>
              <a:t>工程项目，最后建立源程序文件“</a:t>
            </a:r>
            <a:r>
              <a:rPr lang="en-US" altLang="zh-CN" sz="2800"/>
              <a:t>XM15-1.c”</a:t>
            </a:r>
            <a:r>
              <a:rPr lang="zh-CN" altLang="en-US" sz="2800"/>
              <a:t>，输入如下源程序：</a:t>
            </a:r>
            <a:endParaRPr lang="en-US" altLang="zh-CN" sz="2800"/>
          </a:p>
          <a:p>
            <a:r>
              <a:rPr lang="en-US" altLang="zh-CN" sz="2800"/>
              <a:t>#include&lt;reg51.h&gt;</a:t>
            </a:r>
          </a:p>
          <a:p>
            <a:endParaRPr lang="zh-CN" altLang="en-US" sz="2800"/>
          </a:p>
        </p:txBody>
      </p:sp>
    </p:spTree>
    <p:extLst>
      <p:ext uri="{BB962C8B-B14F-4D97-AF65-F5344CB8AC3E}">
        <p14:creationId xmlns:p14="http://schemas.microsoft.com/office/powerpoint/2010/main" val="25229158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0642"/>
                                        </p:tgtEl>
                                        <p:attrNameLst>
                                          <p:attrName>style.visibility</p:attrName>
                                        </p:attrNameLst>
                                      </p:cBhvr>
                                      <p:to>
                                        <p:strVal val="visible"/>
                                      </p:to>
                                    </p:set>
                                    <p:animEffect transition="in" filter="diamond(in)">
                                      <p:cBhvr>
                                        <p:cTn id="7" dur="1000"/>
                                        <p:tgtEl>
                                          <p:spTgt spid="240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autoUpdateAnimBg="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ext Box 3"/>
          <p:cNvSpPr txBox="1">
            <a:spLocks noChangeArrowheads="1"/>
          </p:cNvSpPr>
          <p:nvPr/>
        </p:nvSpPr>
        <p:spPr bwMode="auto">
          <a:xfrm>
            <a:off x="1774826" y="2133600"/>
            <a:ext cx="83534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p>
          <a:p>
            <a:r>
              <a:rPr lang="zh-CN" altLang="en-US" sz="2800"/>
              <a:t>函数功能：用整型参数延时一段时间</a:t>
            </a:r>
          </a:p>
          <a:p>
            <a:r>
              <a:rPr lang="zh-CN" altLang="en-US" sz="2800"/>
              <a:t> *************************************************</a:t>
            </a:r>
            <a:r>
              <a:rPr lang="en-US" altLang="zh-CN" sz="2800"/>
              <a:t>/ </a:t>
            </a:r>
          </a:p>
          <a:p>
            <a:r>
              <a:rPr lang="en-US" altLang="zh-CN" sz="2800"/>
              <a:t>void delay(unsigned int y)  //</a:t>
            </a:r>
            <a:r>
              <a:rPr lang="zh-CN" altLang="en-US" sz="2800"/>
              <a:t>有参数传递</a:t>
            </a:r>
            <a:r>
              <a:rPr lang="en-US" altLang="zh-CN" sz="2800"/>
              <a:t>N=3</a:t>
            </a:r>
            <a:r>
              <a:rPr lang="zh-CN" altLang="en-US" sz="2800"/>
              <a:t>*</a:t>
            </a:r>
            <a:r>
              <a:rPr lang="en-US" altLang="zh-CN" sz="2800"/>
              <a:t>y*100</a:t>
            </a:r>
            <a:endParaRPr lang="zh-CN" altLang="en-US" sz="2800"/>
          </a:p>
          <a:p>
            <a:r>
              <a:rPr lang="en-US" altLang="zh-CN" sz="2800"/>
              <a:t>{</a:t>
            </a:r>
          </a:p>
          <a:p>
            <a:r>
              <a:rPr lang="en-US" altLang="zh-CN" sz="2800"/>
              <a:t>    unsigned int n,m;  </a:t>
            </a:r>
          </a:p>
          <a:p>
            <a:r>
              <a:rPr lang="en-US" altLang="zh-CN" sz="2800"/>
              <a:t>    for(m=0;m&lt;y;m++)   </a:t>
            </a:r>
          </a:p>
          <a:p>
            <a:r>
              <a:rPr lang="en-US" altLang="zh-CN" sz="2800"/>
              <a:t>    for(n=0;n&lt;100;n++) </a:t>
            </a:r>
          </a:p>
          <a:p>
            <a:r>
              <a:rPr lang="en-US" altLang="zh-CN" sz="2800"/>
              <a:t>        ; </a:t>
            </a:r>
          </a:p>
          <a:p>
            <a:r>
              <a:rPr lang="en-US" altLang="zh-CN" sz="2800"/>
              <a:t>}</a:t>
            </a:r>
          </a:p>
        </p:txBody>
      </p:sp>
      <p:sp>
        <p:nvSpPr>
          <p:cNvPr id="241667" name="Text Box 2"/>
          <p:cNvSpPr txBox="1">
            <a:spLocks noChangeArrowheads="1"/>
          </p:cNvSpPr>
          <p:nvPr/>
        </p:nvSpPr>
        <p:spPr bwMode="auto">
          <a:xfrm>
            <a:off x="5664201" y="1063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Tree>
    <p:extLst>
      <p:ext uri="{BB962C8B-B14F-4D97-AF65-F5344CB8AC3E}">
        <p14:creationId xmlns:p14="http://schemas.microsoft.com/office/powerpoint/2010/main" val="38061132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1667"/>
                                        </p:tgtEl>
                                        <p:attrNameLst>
                                          <p:attrName>style.visibility</p:attrName>
                                        </p:attrNameLst>
                                      </p:cBhvr>
                                      <p:to>
                                        <p:strVal val="visible"/>
                                      </p:to>
                                    </p:set>
                                    <p:animEffect transition="in" filter="diamond(in)">
                                      <p:cBhvr>
                                        <p:cTn id="7" dur="1000"/>
                                        <p:tgtEl>
                                          <p:spTgt spid="241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autoUpdateAnimBg="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Text Box 3"/>
          <p:cNvSpPr txBox="1">
            <a:spLocks noChangeArrowheads="1"/>
          </p:cNvSpPr>
          <p:nvPr/>
        </p:nvSpPr>
        <p:spPr bwMode="auto">
          <a:xfrm>
            <a:off x="1762126" y="2205038"/>
            <a:ext cx="8588375"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en-US" altLang="zh-CN" sz="2800"/>
              <a:t> </a:t>
            </a:r>
            <a:r>
              <a:rPr lang="zh-CN" altLang="en-US" sz="2800"/>
              <a:t>函数功能</a:t>
            </a:r>
            <a:r>
              <a:rPr lang="en-US" altLang="zh-CN" sz="2800"/>
              <a:t>:</a:t>
            </a:r>
            <a:r>
              <a:rPr lang="zh-CN" altLang="en-US" sz="2800"/>
              <a:t>主函数（</a:t>
            </a:r>
            <a:r>
              <a:rPr lang="en-US" altLang="zh-CN" sz="2800"/>
              <a:t>C</a:t>
            </a:r>
            <a:r>
              <a:rPr lang="zh-CN" altLang="en-US" sz="2800"/>
              <a:t>语言规定必须有</a:t>
            </a:r>
            <a:r>
              <a:rPr lang="en-US" altLang="zh-CN" sz="2800"/>
              <a:t>1</a:t>
            </a:r>
            <a:r>
              <a:rPr lang="zh-CN" altLang="en-US" sz="2800"/>
              <a:t>个主函数）</a:t>
            </a:r>
          </a:p>
          <a:p>
            <a:r>
              <a:rPr lang="zh-CN" altLang="en-US" sz="2800"/>
              <a:t> *************************************************</a:t>
            </a:r>
            <a:r>
              <a:rPr lang="en-US" altLang="zh-CN" sz="2800"/>
              <a:t>/</a:t>
            </a:r>
          </a:p>
          <a:p>
            <a:r>
              <a:rPr lang="zh-CN" altLang="en-US" sz="2800"/>
              <a:t> </a:t>
            </a:r>
            <a:r>
              <a:rPr lang="en-US" altLang="zh-CN" sz="2800"/>
              <a:t>void main(void) </a:t>
            </a:r>
          </a:p>
          <a:p>
            <a:r>
              <a:rPr lang="en-US" altLang="zh-CN" sz="2800"/>
              <a:t>{</a:t>
            </a:r>
          </a:p>
          <a:p>
            <a:r>
              <a:rPr lang="en-US" altLang="zh-CN" sz="2800"/>
              <a:t>  unsigned char i; </a:t>
            </a:r>
          </a:p>
          <a:p>
            <a:r>
              <a:rPr lang="en-US" altLang="zh-CN" sz="2800"/>
              <a:t>  unsigned char code </a:t>
            </a:r>
          </a:p>
          <a:p>
            <a:r>
              <a:rPr lang="en-US" altLang="zh-CN" sz="2800"/>
              <a:t>Tab[]={0x7f,0xbf,0xdf,0xef,0xf7,0xfb,0xfd,0xfe,0xaa,0xfe,0xfd,0xfb,0xf7,0xef,0xdf,0xbf,0x7f};  /*</a:t>
            </a:r>
            <a:r>
              <a:rPr lang="zh-CN" altLang="en-US" sz="2800"/>
              <a:t>定义</a:t>
            </a:r>
            <a:r>
              <a:rPr lang="en-US" altLang="zh-CN" sz="2800"/>
              <a:t>17</a:t>
            </a:r>
            <a:r>
              <a:rPr lang="zh-CN" altLang="en-US" sz="2800"/>
              <a:t>个无符号字符型数组，数组元素为点亮</a:t>
            </a:r>
            <a:r>
              <a:rPr lang="en-US" altLang="zh-CN" sz="2800"/>
              <a:t>LED</a:t>
            </a:r>
            <a:r>
              <a:rPr lang="zh-CN" altLang="en-US" sz="2800"/>
              <a:t>状态控制码*</a:t>
            </a:r>
            <a:r>
              <a:rPr lang="en-US" altLang="zh-CN" sz="2800"/>
              <a:t>/</a:t>
            </a:r>
          </a:p>
        </p:txBody>
      </p:sp>
      <p:sp>
        <p:nvSpPr>
          <p:cNvPr id="242691" name="Text Box 2"/>
          <p:cNvSpPr txBox="1">
            <a:spLocks noChangeArrowheads="1"/>
          </p:cNvSpPr>
          <p:nvPr/>
        </p:nvSpPr>
        <p:spPr bwMode="auto">
          <a:xfrm>
            <a:off x="5519739" y="1285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Tree>
    <p:extLst>
      <p:ext uri="{BB962C8B-B14F-4D97-AF65-F5344CB8AC3E}">
        <p14:creationId xmlns:p14="http://schemas.microsoft.com/office/powerpoint/2010/main" val="350329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2691"/>
                                        </p:tgtEl>
                                        <p:attrNameLst>
                                          <p:attrName>style.visibility</p:attrName>
                                        </p:attrNameLst>
                                      </p:cBhvr>
                                      <p:to>
                                        <p:strVal val="visible"/>
                                      </p:to>
                                    </p:set>
                                    <p:animEffect transition="in" filter="diamond(in)">
                                      <p:cBhvr>
                                        <p:cTn id="7" dur="1000"/>
                                        <p:tgtEl>
                                          <p:spTgt spid="242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autoUpdateAnimBg="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ext Box 3"/>
          <p:cNvSpPr txBox="1">
            <a:spLocks noChangeArrowheads="1"/>
          </p:cNvSpPr>
          <p:nvPr/>
        </p:nvSpPr>
        <p:spPr bwMode="auto">
          <a:xfrm>
            <a:off x="1700213" y="1412875"/>
            <a:ext cx="87884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while(1)</a:t>
            </a:r>
          </a:p>
          <a:p>
            <a:r>
              <a:rPr lang="en-US" altLang="zh-CN" sz="2400"/>
              <a:t>   {</a:t>
            </a:r>
          </a:p>
          <a:p>
            <a:r>
              <a:rPr lang="en-US" altLang="zh-CN" sz="2400"/>
              <a:t>     for(i=0;i&lt;17;i++)             //</a:t>
            </a:r>
            <a:r>
              <a:rPr lang="zh-CN" altLang="en-US" sz="2400"/>
              <a:t>共</a:t>
            </a:r>
            <a:r>
              <a:rPr lang="en-US" altLang="zh-CN" sz="2400"/>
              <a:t>17</a:t>
            </a:r>
            <a:r>
              <a:rPr lang="zh-CN" altLang="en-US" sz="2400"/>
              <a:t>个</a:t>
            </a:r>
            <a:r>
              <a:rPr lang="en-US" altLang="zh-CN" sz="2400"/>
              <a:t>LED</a:t>
            </a:r>
            <a:r>
              <a:rPr lang="zh-CN" altLang="en-US" sz="2400"/>
              <a:t>灯控制码   </a:t>
            </a:r>
          </a:p>
          <a:p>
            <a:r>
              <a:rPr lang="en-US" altLang="zh-CN" sz="2400"/>
              <a:t>        {  </a:t>
            </a:r>
          </a:p>
          <a:p>
            <a:r>
              <a:rPr lang="en-US" altLang="zh-CN" sz="2400"/>
              <a:t>         P1=Tab[i];  //LED</a:t>
            </a:r>
            <a:r>
              <a:rPr lang="zh-CN" altLang="en-US" sz="2400"/>
              <a:t>状态控制码送</a:t>
            </a:r>
            <a:r>
              <a:rPr lang="en-US" altLang="zh-CN" sz="2400"/>
              <a:t>P1</a:t>
            </a:r>
          </a:p>
          <a:p>
            <a:r>
              <a:rPr lang="en-US" altLang="zh-CN" sz="2400"/>
              <a:t>         delay(300);  //</a:t>
            </a:r>
            <a:r>
              <a:rPr lang="zh-CN" altLang="en-US" sz="2400"/>
              <a:t>延时约</a:t>
            </a:r>
            <a:r>
              <a:rPr lang="en-US" altLang="zh-CN" sz="2400"/>
              <a:t>90ms (3*</a:t>
            </a:r>
            <a:r>
              <a:rPr lang="en-US" altLang="zh-CN" sz="2400">
                <a:solidFill>
                  <a:srgbClr val="FF0000"/>
                </a:solidFill>
              </a:rPr>
              <a:t>300</a:t>
            </a:r>
            <a:r>
              <a:rPr lang="en-US" altLang="zh-CN" sz="2400"/>
              <a:t>*100=90 000μs=90ms)  </a:t>
            </a:r>
          </a:p>
          <a:p>
            <a:r>
              <a:rPr lang="en-US" altLang="zh-CN" sz="2400"/>
              <a:t>         }    </a:t>
            </a:r>
          </a:p>
          <a:p>
            <a:r>
              <a:rPr lang="en-US" altLang="zh-CN" sz="2400"/>
              <a:t>      for(i=0;i&lt;17;i++) //</a:t>
            </a:r>
            <a:r>
              <a:rPr lang="zh-CN" altLang="en-US" sz="2400"/>
              <a:t>共</a:t>
            </a:r>
            <a:r>
              <a:rPr lang="en-US" altLang="zh-CN" sz="2400"/>
              <a:t>17</a:t>
            </a:r>
            <a:r>
              <a:rPr lang="zh-CN" altLang="en-US" sz="2400"/>
              <a:t>个</a:t>
            </a:r>
            <a:r>
              <a:rPr lang="en-US" altLang="zh-CN" sz="2400"/>
              <a:t>LED</a:t>
            </a:r>
            <a:r>
              <a:rPr lang="zh-CN" altLang="en-US" sz="2400"/>
              <a:t>灯控制码    </a:t>
            </a:r>
          </a:p>
          <a:p>
            <a:r>
              <a:rPr lang="zh-CN" altLang="en-US" sz="2400"/>
              <a:t>        </a:t>
            </a:r>
            <a:r>
              <a:rPr lang="en-US" altLang="zh-CN" sz="2400"/>
              <a:t>{  </a:t>
            </a:r>
          </a:p>
          <a:p>
            <a:r>
              <a:rPr lang="en-US" altLang="zh-CN" sz="2400"/>
              <a:t>	P1=Tab[i]; //LED</a:t>
            </a:r>
            <a:r>
              <a:rPr lang="zh-CN" altLang="en-US" sz="2400"/>
              <a:t>状态控制码送</a:t>
            </a:r>
            <a:r>
              <a:rPr lang="en-US" altLang="zh-CN" sz="2400"/>
              <a:t>P1 </a:t>
            </a:r>
          </a:p>
          <a:p>
            <a:r>
              <a:rPr lang="en-US" altLang="zh-CN" sz="2400"/>
              <a:t>           delay(1000);  /*</a:t>
            </a:r>
            <a:r>
              <a:rPr lang="zh-CN" altLang="en-US" sz="2400"/>
              <a:t>延时约</a:t>
            </a:r>
            <a:r>
              <a:rPr lang="en-US" altLang="zh-CN" sz="2400"/>
              <a:t>300ms (3*</a:t>
            </a:r>
            <a:r>
              <a:rPr lang="en-US" altLang="zh-CN" sz="2400">
                <a:solidFill>
                  <a:srgbClr val="FF0000"/>
                </a:solidFill>
              </a:rPr>
              <a:t>1000</a:t>
            </a:r>
            <a:r>
              <a:rPr lang="en-US" altLang="zh-CN" sz="2400"/>
              <a:t>*100=300 000μs=300ms,)*/</a:t>
            </a:r>
          </a:p>
          <a:p>
            <a:r>
              <a:rPr lang="en-US" altLang="zh-CN" sz="2400"/>
              <a:t>          }  </a:t>
            </a:r>
          </a:p>
          <a:p>
            <a:r>
              <a:rPr lang="en-US" altLang="zh-CN" sz="2400"/>
              <a:t>    } </a:t>
            </a:r>
          </a:p>
          <a:p>
            <a:r>
              <a:rPr lang="en-US" altLang="zh-CN" sz="2400"/>
              <a:t>}</a:t>
            </a:r>
            <a:endParaRPr lang="zh-CN" altLang="en-US" sz="2400"/>
          </a:p>
        </p:txBody>
      </p:sp>
      <p:sp>
        <p:nvSpPr>
          <p:cNvPr id="243715" name="Text Box 2"/>
          <p:cNvSpPr txBox="1">
            <a:spLocks noChangeArrowheads="1"/>
          </p:cNvSpPr>
          <p:nvPr/>
        </p:nvSpPr>
        <p:spPr bwMode="auto">
          <a:xfrm>
            <a:off x="5159376" y="2476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Tree>
    <p:extLst>
      <p:ext uri="{BB962C8B-B14F-4D97-AF65-F5344CB8AC3E}">
        <p14:creationId xmlns:p14="http://schemas.microsoft.com/office/powerpoint/2010/main" val="4040450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3715"/>
                                        </p:tgtEl>
                                        <p:attrNameLst>
                                          <p:attrName>style.visibility</p:attrName>
                                        </p:attrNameLst>
                                      </p:cBhvr>
                                      <p:to>
                                        <p:strVal val="visible"/>
                                      </p:to>
                                    </p:set>
                                    <p:animEffect transition="in" filter="diamond(in)">
                                      <p:cBhvr>
                                        <p:cTn id="7" dur="1000"/>
                                        <p:tgtEl>
                                          <p:spTgt spid="243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5808664"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a:p>
            <a:r>
              <a:rPr lang="zh-CN" altLang="en-US" sz="2800"/>
              <a:t> </a:t>
            </a:r>
            <a:endParaRPr lang="en-US" altLang="zh-CN" sz="2800"/>
          </a:p>
        </p:txBody>
      </p:sp>
      <p:sp>
        <p:nvSpPr>
          <p:cNvPr id="23555" name="Text Box 3"/>
          <p:cNvSpPr txBox="1">
            <a:spLocks noChangeArrowheads="1"/>
          </p:cNvSpPr>
          <p:nvPr/>
        </p:nvSpPr>
        <p:spPr bwMode="auto">
          <a:xfrm>
            <a:off x="1900239" y="2205039"/>
            <a:ext cx="8372475"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标识符与关键字</a:t>
            </a:r>
            <a:endParaRPr lang="zh-CN" altLang="en-US" sz="2800"/>
          </a:p>
          <a:p>
            <a:r>
              <a:rPr lang="zh-CN" altLang="en-US" sz="2800"/>
              <a:t>    （</a:t>
            </a:r>
            <a:r>
              <a:rPr lang="en-US" altLang="zh-CN" sz="2800"/>
              <a:t>1</a:t>
            </a:r>
            <a:r>
              <a:rPr lang="zh-CN" altLang="en-US" sz="2800"/>
              <a:t>）标识符</a:t>
            </a:r>
          </a:p>
          <a:p>
            <a:r>
              <a:rPr lang="en-US" altLang="zh-CN" sz="2800" b="1">
                <a:solidFill>
                  <a:srgbClr val="FF0000"/>
                </a:solidFill>
              </a:rPr>
              <a:t>      C</a:t>
            </a:r>
            <a:r>
              <a:rPr lang="zh-CN" altLang="en-US" sz="2800" b="1">
                <a:solidFill>
                  <a:srgbClr val="FF0000"/>
                </a:solidFill>
              </a:rPr>
              <a:t>语言规定： </a:t>
            </a:r>
            <a:r>
              <a:rPr lang="zh-CN" altLang="en-US" sz="2800"/>
              <a:t>标识符只能是字母（</a:t>
            </a:r>
            <a:r>
              <a:rPr lang="en-US" altLang="zh-CN" sz="2800"/>
              <a:t>A</a:t>
            </a:r>
            <a:r>
              <a:rPr lang="zh-CN" altLang="en-US" sz="2800">
                <a:latin typeface="宋体" panose="02010600030101010101" pitchFamily="2" charset="-122"/>
              </a:rPr>
              <a:t>～</a:t>
            </a:r>
            <a:r>
              <a:rPr lang="en-US" altLang="zh-CN" sz="2800"/>
              <a:t>Z</a:t>
            </a:r>
            <a:r>
              <a:rPr lang="zh-CN" altLang="en-US" sz="2800"/>
              <a:t>，</a:t>
            </a:r>
            <a:r>
              <a:rPr lang="en-US" altLang="zh-CN" sz="2800"/>
              <a:t>a</a:t>
            </a:r>
            <a:r>
              <a:rPr lang="zh-CN" altLang="en-US" sz="2800">
                <a:latin typeface="宋体" panose="02010600030101010101" pitchFamily="2" charset="-122"/>
              </a:rPr>
              <a:t> ～ </a:t>
            </a:r>
            <a:r>
              <a:rPr lang="en-US" altLang="zh-CN" sz="2800"/>
              <a:t>z</a:t>
            </a:r>
            <a:r>
              <a:rPr lang="zh-CN" altLang="en-US" sz="2800"/>
              <a:t>）、下划线“</a:t>
            </a:r>
            <a:r>
              <a:rPr lang="zh-CN" altLang="en-US" sz="2800">
                <a:latin typeface="宋体" panose="02010600030101010101" pitchFamily="2" charset="-122"/>
              </a:rPr>
              <a:t>＿</a:t>
            </a:r>
            <a:r>
              <a:rPr lang="zh-CN" altLang="en-US" sz="2800"/>
              <a:t>”和数字（</a:t>
            </a:r>
            <a:r>
              <a:rPr lang="en-US" altLang="zh-CN" sz="2800"/>
              <a:t>0</a:t>
            </a:r>
            <a:r>
              <a:rPr lang="zh-CN" altLang="en-US" sz="2800">
                <a:latin typeface="宋体" panose="02010600030101010101" pitchFamily="2" charset="-122"/>
              </a:rPr>
              <a:t> ～ </a:t>
            </a:r>
            <a:r>
              <a:rPr lang="en-US" altLang="zh-CN" sz="2800"/>
              <a:t>9</a:t>
            </a:r>
            <a:r>
              <a:rPr lang="zh-CN" altLang="en-US" sz="2800"/>
              <a:t>）组成的字符串，并要求首字符是字母或下划线，不能是数字。例如，可以使用</a:t>
            </a:r>
            <a:r>
              <a:rPr lang="en-US" altLang="zh-CN" sz="2800"/>
              <a:t>x</a:t>
            </a:r>
            <a:r>
              <a:rPr lang="zh-CN" altLang="en-US" sz="2800"/>
              <a:t>、</a:t>
            </a:r>
            <a:r>
              <a:rPr lang="en-US" altLang="zh-CN" sz="2800"/>
              <a:t>y</a:t>
            </a:r>
            <a:r>
              <a:rPr lang="zh-CN" altLang="en-US" sz="2800"/>
              <a:t>作为变量的标识符，使用</a:t>
            </a:r>
            <a:r>
              <a:rPr lang="en-US" altLang="zh-CN" sz="2800"/>
              <a:t>delay</a:t>
            </a:r>
            <a:r>
              <a:rPr lang="zh-CN" altLang="en-US" sz="2800"/>
              <a:t>（）作为函数的标识符。</a:t>
            </a:r>
          </a:p>
          <a:p>
            <a:r>
              <a:rPr lang="zh-CN" altLang="en-US" sz="2800"/>
              <a:t>       字母的大小写是有区别的，如</a:t>
            </a:r>
            <a:r>
              <a:rPr lang="en-US" altLang="zh-CN" sz="2800"/>
              <a:t>max</a:t>
            </a:r>
            <a:r>
              <a:rPr lang="zh-CN" altLang="en-US" sz="2800"/>
              <a:t>和</a:t>
            </a:r>
            <a:r>
              <a:rPr lang="en-US" altLang="zh-CN" sz="2800"/>
              <a:t>MAX</a:t>
            </a:r>
            <a:r>
              <a:rPr lang="zh-CN" altLang="en-US" sz="2800"/>
              <a:t>是两个完全不同的标识符。</a:t>
            </a:r>
          </a:p>
        </p:txBody>
      </p:sp>
    </p:spTree>
    <p:extLst>
      <p:ext uri="{BB962C8B-B14F-4D97-AF65-F5344CB8AC3E}">
        <p14:creationId xmlns:p14="http://schemas.microsoft.com/office/powerpoint/2010/main" val="26277388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diamond(in)">
                                      <p:cBhvr>
                                        <p:cTn id="7"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3"/>
          <p:cNvSpPr txBox="1">
            <a:spLocks noChangeArrowheads="1"/>
          </p:cNvSpPr>
          <p:nvPr/>
        </p:nvSpPr>
        <p:spPr bwMode="auto">
          <a:xfrm>
            <a:off x="1758950" y="2460626"/>
            <a:ext cx="8516938"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XM15-1.hex”</a:t>
            </a:r>
            <a:r>
              <a:rPr lang="zh-CN" altLang="en-US" sz="2800"/>
              <a:t>文件加载到</a:t>
            </a:r>
            <a:r>
              <a:rPr lang="en-US" altLang="zh-CN" sz="2800"/>
              <a:t>AT89C51</a:t>
            </a:r>
            <a:r>
              <a:rPr lang="zh-CN" altLang="en-US" sz="2800"/>
              <a:t>里，然后启动仿真，就可以看出用带参数函数控制</a:t>
            </a:r>
            <a:r>
              <a:rPr lang="en-US" altLang="zh-CN" sz="2800"/>
              <a:t>8</a:t>
            </a:r>
            <a:r>
              <a:rPr lang="zh-CN" altLang="en-US" sz="2800"/>
              <a:t>位</a:t>
            </a:r>
            <a:r>
              <a:rPr lang="en-US" altLang="zh-CN" sz="2800"/>
              <a:t>LED</a:t>
            </a:r>
            <a:r>
              <a:rPr lang="zh-CN" altLang="en-US" sz="2800"/>
              <a:t>灯闪烁时间是不一样的，效果图如图</a:t>
            </a:r>
            <a:r>
              <a:rPr lang="en-US" altLang="zh-CN" sz="2800"/>
              <a:t>3-20</a:t>
            </a:r>
            <a:r>
              <a:rPr lang="zh-CN" altLang="en-US" sz="2800"/>
              <a:t>所示。</a:t>
            </a:r>
          </a:p>
        </p:txBody>
      </p:sp>
      <p:sp>
        <p:nvSpPr>
          <p:cNvPr id="244739" name="Text Box 2"/>
          <p:cNvSpPr txBox="1">
            <a:spLocks noChangeArrowheads="1"/>
          </p:cNvSpPr>
          <p:nvPr/>
        </p:nvSpPr>
        <p:spPr bwMode="auto">
          <a:xfrm>
            <a:off x="5375276" y="1000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
        <p:nvSpPr>
          <p:cNvPr id="244740" name="矩形 1"/>
          <p:cNvSpPr>
            <a:spLocks noChangeArrowheads="1"/>
          </p:cNvSpPr>
          <p:nvPr/>
        </p:nvSpPr>
        <p:spPr bwMode="auto">
          <a:xfrm>
            <a:off x="6456363" y="5157789"/>
            <a:ext cx="23479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15-1</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5278863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4739"/>
                                        </p:tgtEl>
                                        <p:attrNameLst>
                                          <p:attrName>style.visibility</p:attrName>
                                        </p:attrNameLst>
                                      </p:cBhvr>
                                      <p:to>
                                        <p:strVal val="visible"/>
                                      </p:to>
                                    </p:set>
                                    <p:animEffect transition="in" filter="diamond(in)">
                                      <p:cBhvr>
                                        <p:cTn id="7" dur="1000"/>
                                        <p:tgtEl>
                                          <p:spTgt spid="244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autoUpdateAnimBg="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2276476"/>
            <a:ext cx="7991475"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63" name="Rectangle 5"/>
          <p:cNvSpPr>
            <a:spLocks noChangeArrowheads="1"/>
          </p:cNvSpPr>
          <p:nvPr/>
        </p:nvSpPr>
        <p:spPr bwMode="auto">
          <a:xfrm>
            <a:off x="2364758" y="6418541"/>
            <a:ext cx="58400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3-20</a:t>
            </a:r>
            <a:r>
              <a:rPr lang="zh-CN" altLang="en-US"/>
              <a:t>用带参数函数控制</a:t>
            </a:r>
            <a:r>
              <a:rPr lang="en-US" altLang="zh-CN"/>
              <a:t>8</a:t>
            </a:r>
            <a:r>
              <a:rPr lang="zh-CN" altLang="en-US"/>
              <a:t>位</a:t>
            </a:r>
            <a:r>
              <a:rPr lang="en-US" altLang="zh-CN"/>
              <a:t>LED</a:t>
            </a:r>
            <a:r>
              <a:rPr lang="zh-CN" altLang="en-US"/>
              <a:t>灯闪烁时间仿真效果图</a:t>
            </a:r>
          </a:p>
        </p:txBody>
      </p:sp>
      <p:sp>
        <p:nvSpPr>
          <p:cNvPr id="245764" name="Text Box 2"/>
          <p:cNvSpPr txBox="1">
            <a:spLocks noChangeArrowheads="1"/>
          </p:cNvSpPr>
          <p:nvPr/>
        </p:nvSpPr>
        <p:spPr bwMode="auto">
          <a:xfrm>
            <a:off x="5622926" y="1905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3.7.1</a:t>
            </a:r>
            <a:r>
              <a:rPr lang="zh-CN" altLang="en-US" sz="2800" b="1"/>
              <a:t>任务</a:t>
            </a:r>
            <a:r>
              <a:rPr lang="en-US" altLang="zh-CN" sz="2800" b="1"/>
              <a:t>15-1</a:t>
            </a:r>
            <a:r>
              <a:rPr lang="zh-CN" altLang="en-US" sz="2800" b="1"/>
              <a:t>：用带参数函数</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灯闪烁时间</a:t>
            </a:r>
          </a:p>
        </p:txBody>
      </p:sp>
    </p:spTree>
    <p:extLst>
      <p:ext uri="{BB962C8B-B14F-4D97-AF65-F5344CB8AC3E}">
        <p14:creationId xmlns:p14="http://schemas.microsoft.com/office/powerpoint/2010/main" val="27119714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5764"/>
                                        </p:tgtEl>
                                        <p:attrNameLst>
                                          <p:attrName>style.visibility</p:attrName>
                                        </p:attrNameLst>
                                      </p:cBhvr>
                                      <p:to>
                                        <p:strVal val="visible"/>
                                      </p:to>
                                    </p:set>
                                    <p:animEffect transition="in" filter="diamond(in)">
                                      <p:cBhvr>
                                        <p:cTn id="7" dur="1000"/>
                                        <p:tgtEl>
                                          <p:spTgt spid="245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4" grpId="0" autoUpdateAnimBg="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Text Box 2"/>
          <p:cNvSpPr txBox="1">
            <a:spLocks noChangeArrowheads="1"/>
          </p:cNvSpPr>
          <p:nvPr/>
        </p:nvSpPr>
        <p:spPr bwMode="auto">
          <a:xfrm>
            <a:off x="5448301" y="1793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46787" name="Text Box 3"/>
          <p:cNvSpPr txBox="1">
            <a:spLocks noChangeArrowheads="1"/>
          </p:cNvSpPr>
          <p:nvPr/>
        </p:nvSpPr>
        <p:spPr bwMode="auto">
          <a:xfrm>
            <a:off x="1787525" y="2420938"/>
            <a:ext cx="8732838"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：用数组作为函数参数控制</a:t>
            </a:r>
            <a:r>
              <a:rPr lang="en-US" altLang="zh-CN" sz="2800" b="1"/>
              <a:t>8</a:t>
            </a:r>
            <a:r>
              <a:rPr lang="zh-CN" altLang="en-US" sz="2800" b="1"/>
              <a:t>位</a:t>
            </a:r>
            <a:r>
              <a:rPr lang="en-US" altLang="zh-CN" sz="2800" b="1"/>
              <a:t>LED</a:t>
            </a:r>
            <a:r>
              <a:rPr lang="zh-CN" altLang="en-US" sz="2800" b="1"/>
              <a:t>点亮状态</a:t>
            </a:r>
          </a:p>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）掌握“参数函数”应用及编程；</a:t>
            </a:r>
          </a:p>
          <a:p>
            <a:r>
              <a:rPr lang="zh-CN" altLang="en-US" sz="2800"/>
              <a:t>（</a:t>
            </a:r>
            <a:r>
              <a:rPr lang="en-US" altLang="zh-CN" sz="2800"/>
              <a:t>2</a:t>
            </a:r>
            <a:r>
              <a:rPr lang="zh-CN" altLang="en-US" sz="2800"/>
              <a:t>）掌握数组应用及编程；</a:t>
            </a:r>
          </a:p>
          <a:p>
            <a:r>
              <a:rPr lang="en-US" altLang="zh-CN" sz="2800"/>
              <a:t>  (3) </a:t>
            </a:r>
            <a:r>
              <a:rPr lang="zh-CN" altLang="en-US" sz="2800"/>
              <a:t>掌握</a:t>
            </a:r>
            <a:r>
              <a:rPr lang="en-US" altLang="zh-CN" sz="2800"/>
              <a:t>LED</a:t>
            </a:r>
            <a:r>
              <a:rPr lang="zh-CN" altLang="en-US" sz="2800"/>
              <a:t>灯控制码设置。 </a:t>
            </a:r>
            <a:endParaRPr lang="zh-CN" altLang="en-US" sz="2800" b="1"/>
          </a:p>
        </p:txBody>
      </p:sp>
    </p:spTree>
    <p:extLst>
      <p:ext uri="{BB962C8B-B14F-4D97-AF65-F5344CB8AC3E}">
        <p14:creationId xmlns:p14="http://schemas.microsoft.com/office/powerpoint/2010/main" val="39795605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6786"/>
                                        </p:tgtEl>
                                        <p:attrNameLst>
                                          <p:attrName>style.visibility</p:attrName>
                                        </p:attrNameLst>
                                      </p:cBhvr>
                                      <p:to>
                                        <p:strVal val="visible"/>
                                      </p:to>
                                    </p:set>
                                    <p:animEffect transition="in" filter="diamond(in)">
                                      <p:cBhvr>
                                        <p:cTn id="7" dur="1000"/>
                                        <p:tgtEl>
                                          <p:spTgt spid="246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6" grpId="0" autoUpdateAnimBg="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 Box 2"/>
          <p:cNvSpPr txBox="1">
            <a:spLocks noChangeArrowheads="1"/>
          </p:cNvSpPr>
          <p:nvPr/>
        </p:nvSpPr>
        <p:spPr bwMode="auto">
          <a:xfrm>
            <a:off x="5448301" y="1793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47811" name="Text Box 3"/>
          <p:cNvSpPr txBox="1">
            <a:spLocks noChangeArrowheads="1"/>
          </p:cNvSpPr>
          <p:nvPr/>
        </p:nvSpPr>
        <p:spPr bwMode="auto">
          <a:xfrm>
            <a:off x="1778000" y="2025651"/>
            <a:ext cx="8732838"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r>
              <a:rPr lang="zh-CN" altLang="en-US" sz="2800"/>
              <a:t>  </a:t>
            </a:r>
          </a:p>
          <a:p>
            <a:r>
              <a:rPr lang="zh-CN" altLang="en-US" sz="2800"/>
              <a:t>      用数组作为函数参数控制</a:t>
            </a:r>
            <a:r>
              <a:rPr lang="en-US" altLang="zh-CN" sz="2800"/>
              <a:t>8</a:t>
            </a:r>
            <a:r>
              <a:rPr lang="zh-CN" altLang="en-US" sz="2800"/>
              <a:t>位</a:t>
            </a:r>
            <a:r>
              <a:rPr lang="en-US" altLang="zh-CN" sz="2800"/>
              <a:t>LED</a:t>
            </a:r>
            <a:r>
              <a:rPr lang="zh-CN" altLang="en-US" sz="2800"/>
              <a:t>点亮状态。要求如下：</a:t>
            </a:r>
          </a:p>
          <a:p>
            <a:r>
              <a:rPr lang="zh-CN" altLang="en-US" sz="2800"/>
              <a:t>（</a:t>
            </a:r>
            <a:r>
              <a:rPr lang="en-US" altLang="zh-CN" sz="2800"/>
              <a:t>1</a:t>
            </a:r>
            <a:r>
              <a:rPr lang="zh-CN" altLang="en-US" sz="2800"/>
              <a:t>）用单片机的</a:t>
            </a:r>
            <a:r>
              <a:rPr lang="en-US" altLang="zh-CN" sz="2800"/>
              <a:t>P1</a:t>
            </a:r>
            <a:r>
              <a:rPr lang="zh-CN" altLang="en-US" sz="2800"/>
              <a:t>口；</a:t>
            </a:r>
          </a:p>
          <a:p>
            <a:r>
              <a:rPr lang="zh-CN" altLang="en-US" sz="2800"/>
              <a:t>（</a:t>
            </a:r>
            <a:r>
              <a:rPr lang="en-US" altLang="zh-CN" sz="2800"/>
              <a:t>2</a:t>
            </a:r>
            <a:r>
              <a:rPr lang="zh-CN" altLang="en-US" sz="2800"/>
              <a:t>）使用数组作为参数；</a:t>
            </a:r>
          </a:p>
          <a:p>
            <a:r>
              <a:rPr lang="zh-CN" altLang="en-US" sz="2800"/>
              <a:t>（</a:t>
            </a:r>
            <a:r>
              <a:rPr lang="en-US" altLang="zh-CN" sz="2800"/>
              <a:t>3</a:t>
            </a:r>
            <a:r>
              <a:rPr lang="zh-CN" altLang="en-US" sz="2800"/>
              <a:t>）设置</a:t>
            </a:r>
            <a:r>
              <a:rPr lang="en-US" altLang="zh-CN" sz="2800"/>
              <a:t>17</a:t>
            </a:r>
            <a:r>
              <a:rPr lang="zh-CN" altLang="en-US" sz="2800"/>
              <a:t>种</a:t>
            </a:r>
            <a:r>
              <a:rPr lang="en-US" altLang="zh-CN" sz="2800"/>
              <a:t>LED</a:t>
            </a:r>
            <a:r>
              <a:rPr lang="zh-CN" altLang="en-US" sz="2800"/>
              <a:t>灯控制码；</a:t>
            </a:r>
          </a:p>
          <a:p>
            <a:r>
              <a:rPr lang="zh-CN" altLang="en-US" sz="2800"/>
              <a:t>（</a:t>
            </a:r>
            <a:r>
              <a:rPr lang="en-US" altLang="zh-CN" sz="2800"/>
              <a:t>4</a:t>
            </a:r>
            <a:r>
              <a:rPr lang="zh-CN" altLang="en-US" sz="2800"/>
              <a:t>）延时采用</a:t>
            </a:r>
            <a:r>
              <a:rPr lang="en-US" altLang="zh-CN" sz="2800"/>
              <a:t>150ms</a:t>
            </a:r>
            <a:r>
              <a:rPr lang="zh-CN" altLang="en-US" sz="2800"/>
              <a:t>。</a:t>
            </a:r>
            <a:endParaRPr lang="zh-CN" altLang="en-US" sz="2800" b="1"/>
          </a:p>
        </p:txBody>
      </p:sp>
    </p:spTree>
    <p:extLst>
      <p:ext uri="{BB962C8B-B14F-4D97-AF65-F5344CB8AC3E}">
        <p14:creationId xmlns:p14="http://schemas.microsoft.com/office/powerpoint/2010/main" val="27629094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7810"/>
                                        </p:tgtEl>
                                        <p:attrNameLst>
                                          <p:attrName>style.visibility</p:attrName>
                                        </p:attrNameLst>
                                      </p:cBhvr>
                                      <p:to>
                                        <p:strVal val="visible"/>
                                      </p:to>
                                    </p:set>
                                    <p:animEffect transition="in" filter="diamond(in)">
                                      <p:cBhvr>
                                        <p:cTn id="7" dur="1000"/>
                                        <p:tgtEl>
                                          <p:spTgt spid="247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0" grpId="0" autoUpdateAnimBg="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5448301" y="2524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48835" name="Text Box 3"/>
          <p:cNvSpPr txBox="1">
            <a:spLocks noChangeArrowheads="1"/>
          </p:cNvSpPr>
          <p:nvPr/>
        </p:nvSpPr>
        <p:spPr bwMode="auto">
          <a:xfrm>
            <a:off x="1755776" y="2276475"/>
            <a:ext cx="85883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先定义</a:t>
            </a:r>
            <a:r>
              <a:rPr lang="en-US" altLang="zh-CN" sz="2800"/>
              <a:t>17</a:t>
            </a:r>
            <a:r>
              <a:rPr lang="zh-CN" altLang="en-US" sz="2800"/>
              <a:t>种</a:t>
            </a:r>
            <a:r>
              <a:rPr lang="en-US" altLang="zh-CN" sz="2800"/>
              <a:t>LED</a:t>
            </a:r>
            <a:r>
              <a:rPr lang="zh-CN" altLang="en-US" sz="2800"/>
              <a:t>灯控制码数组，再定义</a:t>
            </a:r>
            <a:r>
              <a:rPr lang="en-US" altLang="zh-CN" sz="2800"/>
              <a:t>LED</a:t>
            </a:r>
            <a:r>
              <a:rPr lang="zh-CN" altLang="en-US" sz="2800"/>
              <a:t>灯点亮函数，使其形参为数组，并且数据类型和实参数组（</a:t>
            </a:r>
            <a:r>
              <a:rPr lang="en-US" altLang="zh-CN" sz="2800"/>
              <a:t>LED</a:t>
            </a:r>
            <a:r>
              <a:rPr lang="zh-CN" altLang="en-US" sz="2800"/>
              <a:t>灯控制码数组）的类型一致。</a:t>
            </a:r>
          </a:p>
          <a:p>
            <a:r>
              <a:rPr lang="zh-CN" altLang="en-US" sz="2800"/>
              <a:t>（</a:t>
            </a:r>
            <a:r>
              <a:rPr lang="en-US" altLang="zh-CN" sz="2800"/>
              <a:t>2</a:t>
            </a:r>
            <a:r>
              <a:rPr lang="zh-CN" altLang="en-US" sz="2800"/>
              <a:t>）程序设计</a:t>
            </a:r>
          </a:p>
          <a:p>
            <a:r>
              <a:rPr lang="zh-CN" altLang="en-US" sz="2800"/>
              <a:t>      先建立文件夹“</a:t>
            </a:r>
            <a:r>
              <a:rPr lang="en-US" altLang="zh-CN" sz="2800"/>
              <a:t>XM15-2”,</a:t>
            </a:r>
            <a:r>
              <a:rPr lang="zh-CN" altLang="en-US" sz="2800"/>
              <a:t>然后建立“</a:t>
            </a:r>
            <a:r>
              <a:rPr lang="en-US" altLang="zh-CN" sz="2800"/>
              <a:t>XM15-2”</a:t>
            </a:r>
            <a:r>
              <a:rPr lang="zh-CN" altLang="en-US" sz="2800"/>
              <a:t>工程项目，最后建立源程序文件“</a:t>
            </a:r>
            <a:r>
              <a:rPr lang="en-US" altLang="zh-CN" sz="2800"/>
              <a:t>XM15-2.c”</a:t>
            </a:r>
            <a:r>
              <a:rPr lang="zh-CN" altLang="en-US" sz="2800"/>
              <a:t>，输入如下源程序：</a:t>
            </a:r>
          </a:p>
        </p:txBody>
      </p:sp>
    </p:spTree>
    <p:extLst>
      <p:ext uri="{BB962C8B-B14F-4D97-AF65-F5344CB8AC3E}">
        <p14:creationId xmlns:p14="http://schemas.microsoft.com/office/powerpoint/2010/main" val="11688665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diamond(in)">
                                      <p:cBhvr>
                                        <p:cTn id="7" dur="1000"/>
                                        <p:tgtEl>
                                          <p:spTgt spid="248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autoUpdateAnimBg="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 Box 3"/>
          <p:cNvSpPr txBox="1">
            <a:spLocks noChangeArrowheads="1"/>
          </p:cNvSpPr>
          <p:nvPr/>
        </p:nvSpPr>
        <p:spPr bwMode="auto">
          <a:xfrm>
            <a:off x="1763714" y="2276476"/>
            <a:ext cx="8912225" cy="415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#include&lt;reg51.h&gt;</a:t>
            </a:r>
          </a:p>
          <a:p>
            <a:r>
              <a:rPr lang="en-US" altLang="zh-CN" sz="2400"/>
              <a:t> /************************************************* </a:t>
            </a:r>
          </a:p>
          <a:p>
            <a:r>
              <a:rPr lang="zh-CN" altLang="en-US" sz="2400"/>
              <a:t>函数功能：延时约</a:t>
            </a:r>
            <a:r>
              <a:rPr lang="en-US" altLang="zh-CN" sz="2400"/>
              <a:t>150ms</a:t>
            </a:r>
          </a:p>
          <a:p>
            <a:r>
              <a:rPr lang="en-US" altLang="zh-CN" sz="2400"/>
              <a:t>*************************************************/ </a:t>
            </a:r>
          </a:p>
          <a:p>
            <a:r>
              <a:rPr lang="en-US" altLang="zh-CN" sz="2400"/>
              <a:t>void delay(void)  /*</a:t>
            </a:r>
            <a:r>
              <a:rPr lang="zh-CN" altLang="en-US" sz="2400"/>
              <a:t>两个</a:t>
            </a:r>
            <a:r>
              <a:rPr lang="en-US" altLang="zh-CN" sz="2400"/>
              <a:t>void</a:t>
            </a:r>
            <a:r>
              <a:rPr lang="zh-CN" altLang="en-US" sz="2400"/>
              <a:t>意思分别为无需返回值，没有参数传递</a:t>
            </a:r>
            <a:r>
              <a:rPr lang="en-US" altLang="zh-CN" sz="2400"/>
              <a:t>*/</a:t>
            </a:r>
            <a:endParaRPr lang="zh-CN" altLang="en-US" sz="2400"/>
          </a:p>
          <a:p>
            <a:r>
              <a:rPr lang="en-US" altLang="zh-CN" sz="2400"/>
              <a:t>{</a:t>
            </a:r>
          </a:p>
          <a:p>
            <a:r>
              <a:rPr lang="en-US" altLang="zh-CN" sz="2400"/>
              <a:t> unsigned int n;  /*</a:t>
            </a:r>
            <a:r>
              <a:rPr lang="zh-CN" altLang="en-US" sz="2400"/>
              <a:t>定义无符号整数，最大取值范围</a:t>
            </a:r>
            <a:r>
              <a:rPr lang="en-US" altLang="zh-CN" sz="2400"/>
              <a:t>65535*/</a:t>
            </a:r>
          </a:p>
          <a:p>
            <a:r>
              <a:rPr lang="en-US" altLang="zh-CN" sz="2400"/>
              <a:t>for(n=0;n&lt;50000;n++)  //</a:t>
            </a:r>
            <a:r>
              <a:rPr lang="zh-CN" altLang="en-US" sz="2400"/>
              <a:t>做</a:t>
            </a:r>
            <a:r>
              <a:rPr lang="en-US" altLang="zh-CN" sz="2400"/>
              <a:t>50000</a:t>
            </a:r>
            <a:r>
              <a:rPr lang="zh-CN" altLang="en-US" sz="2400"/>
              <a:t>次空循环</a:t>
            </a:r>
          </a:p>
          <a:p>
            <a:r>
              <a:rPr lang="zh-CN" altLang="en-US" sz="2400"/>
              <a:t>        </a:t>
            </a:r>
            <a:r>
              <a:rPr lang="en-US" altLang="zh-CN" sz="2400"/>
              <a:t>;               //</a:t>
            </a:r>
            <a:r>
              <a:rPr lang="zh-CN" altLang="en-US" sz="2400"/>
              <a:t>什么也不做，等待一个机器周期</a:t>
            </a:r>
          </a:p>
          <a:p>
            <a:r>
              <a:rPr lang="en-US" altLang="zh-CN" sz="2400"/>
              <a:t>}</a:t>
            </a:r>
          </a:p>
        </p:txBody>
      </p:sp>
      <p:sp>
        <p:nvSpPr>
          <p:cNvPr id="249859" name="Text Box 2"/>
          <p:cNvSpPr txBox="1">
            <a:spLocks noChangeArrowheads="1"/>
          </p:cNvSpPr>
          <p:nvPr/>
        </p:nvSpPr>
        <p:spPr bwMode="auto">
          <a:xfrm>
            <a:off x="5375276" y="2111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16096105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49859"/>
                                        </p:tgtEl>
                                        <p:attrNameLst>
                                          <p:attrName>style.visibility</p:attrName>
                                        </p:attrNameLst>
                                      </p:cBhvr>
                                      <p:to>
                                        <p:strVal val="visible"/>
                                      </p:to>
                                    </p:set>
                                    <p:animEffect transition="in" filter="diamond(in)">
                                      <p:cBhvr>
                                        <p:cTn id="7" dur="1000"/>
                                        <p:tgtEl>
                                          <p:spTgt spid="249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autoUpdateAnimBg="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ext Box 3"/>
          <p:cNvSpPr txBox="1">
            <a:spLocks noChangeArrowheads="1"/>
          </p:cNvSpPr>
          <p:nvPr/>
        </p:nvSpPr>
        <p:spPr bwMode="auto">
          <a:xfrm>
            <a:off x="1790701" y="1989139"/>
            <a:ext cx="8912225" cy="458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a:t>
            </a:r>
          </a:p>
          <a:p>
            <a:r>
              <a:rPr lang="zh-CN" altLang="en-US" sz="2400"/>
              <a:t>函数功能：点亮</a:t>
            </a:r>
            <a:r>
              <a:rPr lang="en-US" altLang="zh-CN" sz="2400"/>
              <a:t>P1</a:t>
            </a:r>
            <a:r>
              <a:rPr lang="zh-CN" altLang="en-US" sz="2400"/>
              <a:t>口</a:t>
            </a:r>
            <a:r>
              <a:rPr lang="en-US" altLang="zh-CN" sz="2400"/>
              <a:t>8</a:t>
            </a:r>
            <a:r>
              <a:rPr lang="zh-CN" altLang="en-US" sz="2400"/>
              <a:t>位</a:t>
            </a:r>
            <a:r>
              <a:rPr lang="en-US" altLang="zh-CN" sz="2400"/>
              <a:t>LED </a:t>
            </a:r>
          </a:p>
          <a:p>
            <a:r>
              <a:rPr lang="en-US" altLang="zh-CN" sz="2400"/>
              <a:t>*************************************************/ </a:t>
            </a:r>
          </a:p>
          <a:p>
            <a:r>
              <a:rPr lang="en-US" altLang="zh-CN" sz="2400"/>
              <a:t>void led_flow(unsigned char a[17]) //</a:t>
            </a:r>
            <a:r>
              <a:rPr lang="zh-CN" altLang="en-US" sz="2400"/>
              <a:t>数组作为参数传递</a:t>
            </a:r>
            <a:endParaRPr lang="en-US" altLang="zh-CN" sz="2400"/>
          </a:p>
          <a:p>
            <a:r>
              <a:rPr lang="en-US" altLang="zh-CN" sz="2400"/>
              <a:t> {  </a:t>
            </a:r>
          </a:p>
          <a:p>
            <a:r>
              <a:rPr lang="en-US" altLang="zh-CN" sz="2400"/>
              <a:t>    unsigned char i;  </a:t>
            </a:r>
          </a:p>
          <a:p>
            <a:r>
              <a:rPr lang="en-US" altLang="zh-CN" sz="2400"/>
              <a:t>    for(i=0;i&lt;17;i++) </a:t>
            </a:r>
          </a:p>
          <a:p>
            <a:r>
              <a:rPr lang="en-US" altLang="zh-CN" sz="2400"/>
              <a:t>      {   </a:t>
            </a:r>
          </a:p>
          <a:p>
            <a:r>
              <a:rPr lang="en-US" altLang="zh-CN" sz="2400"/>
              <a:t>         P1=a[i];    //</a:t>
            </a:r>
            <a:r>
              <a:rPr lang="zh-CN" altLang="en-US" sz="2400"/>
              <a:t>取</a:t>
            </a:r>
            <a:r>
              <a:rPr lang="en-US" altLang="zh-CN" sz="2400"/>
              <a:t>LED</a:t>
            </a:r>
            <a:r>
              <a:rPr lang="zh-CN" altLang="en-US" sz="2400"/>
              <a:t>灯控制码送</a:t>
            </a:r>
            <a:r>
              <a:rPr lang="en-US" altLang="zh-CN" sz="2400"/>
              <a:t>P1</a:t>
            </a:r>
            <a:r>
              <a:rPr lang="zh-CN" altLang="en-US" sz="2400"/>
              <a:t>口显示</a:t>
            </a:r>
            <a:endParaRPr lang="en-US" altLang="zh-CN" sz="2400"/>
          </a:p>
          <a:p>
            <a:r>
              <a:rPr lang="en-US" altLang="zh-CN" sz="2400"/>
              <a:t>        delay();  </a:t>
            </a:r>
          </a:p>
          <a:p>
            <a:r>
              <a:rPr lang="en-US" altLang="zh-CN" sz="2400"/>
              <a:t>       } </a:t>
            </a:r>
          </a:p>
          <a:p>
            <a:r>
              <a:rPr lang="en-US" altLang="zh-CN" sz="2400"/>
              <a:t>}  </a:t>
            </a:r>
            <a:endParaRPr lang="zh-CN" altLang="en-US" sz="2400"/>
          </a:p>
        </p:txBody>
      </p:sp>
      <p:sp>
        <p:nvSpPr>
          <p:cNvPr id="250883" name="Text Box 2"/>
          <p:cNvSpPr txBox="1">
            <a:spLocks noChangeArrowheads="1"/>
          </p:cNvSpPr>
          <p:nvPr/>
        </p:nvSpPr>
        <p:spPr bwMode="auto">
          <a:xfrm>
            <a:off x="5375276" y="1936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22315669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0883"/>
                                        </p:tgtEl>
                                        <p:attrNameLst>
                                          <p:attrName>style.visibility</p:attrName>
                                        </p:attrNameLst>
                                      </p:cBhvr>
                                      <p:to>
                                        <p:strVal val="visible"/>
                                      </p:to>
                                    </p:set>
                                    <p:animEffect transition="in" filter="diamond(in)">
                                      <p:cBhvr>
                                        <p:cTn id="7" dur="1000"/>
                                        <p:tgtEl>
                                          <p:spTgt spid="250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autoUpdateAnimBg="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Box 3"/>
          <p:cNvSpPr txBox="1">
            <a:spLocks noChangeArrowheads="1"/>
          </p:cNvSpPr>
          <p:nvPr/>
        </p:nvSpPr>
        <p:spPr bwMode="auto">
          <a:xfrm>
            <a:off x="1682751" y="2276476"/>
            <a:ext cx="8734425" cy="415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 </a:t>
            </a:r>
          </a:p>
          <a:p>
            <a:r>
              <a:rPr lang="zh-CN" altLang="en-US" sz="2400"/>
              <a:t>函数功能：主函数</a:t>
            </a:r>
          </a:p>
          <a:p>
            <a:r>
              <a:rPr lang="zh-CN" altLang="en-US" sz="2400"/>
              <a:t>*************************************************</a:t>
            </a:r>
            <a:r>
              <a:rPr lang="en-US" altLang="zh-CN" sz="2400"/>
              <a:t>/ </a:t>
            </a:r>
          </a:p>
          <a:p>
            <a:r>
              <a:rPr lang="en-US" altLang="zh-CN" sz="2400"/>
              <a:t>void main(void)</a:t>
            </a:r>
          </a:p>
          <a:p>
            <a:r>
              <a:rPr lang="en-US" altLang="zh-CN" sz="2400"/>
              <a:t> {     </a:t>
            </a:r>
          </a:p>
          <a:p>
            <a:r>
              <a:rPr lang="en-US" altLang="zh-CN" sz="2400"/>
              <a:t>unsigned char code </a:t>
            </a:r>
          </a:p>
          <a:p>
            <a:r>
              <a:rPr lang="en-US" altLang="zh-CN" sz="2400"/>
              <a:t>Tab[]={0x7f,0xbf,0xdf,0xef,0xf7,0xfb,0xfd,0xfe,0xaa,0xfe,0xfd,0xfb,0xf7,0xef,0xdf,0xbf,0x7f};  /*LED</a:t>
            </a:r>
            <a:r>
              <a:rPr lang="zh-CN" altLang="en-US" sz="2400"/>
              <a:t>灯控制码*</a:t>
            </a:r>
            <a:r>
              <a:rPr lang="en-US" altLang="zh-CN" sz="2400"/>
              <a:t>/</a:t>
            </a:r>
          </a:p>
          <a:p>
            <a:r>
              <a:rPr lang="en-US" altLang="zh-CN" sz="2400"/>
              <a:t> led_flow(Tab);   //</a:t>
            </a:r>
            <a:r>
              <a:rPr lang="zh-CN" altLang="en-US" sz="2400"/>
              <a:t>调用</a:t>
            </a:r>
            <a:r>
              <a:rPr lang="en-US" altLang="zh-CN" sz="2400"/>
              <a:t>LED</a:t>
            </a:r>
            <a:r>
              <a:rPr lang="zh-CN" altLang="en-US" sz="2400"/>
              <a:t>灯</a:t>
            </a:r>
            <a:r>
              <a:rPr lang="zh-CN" altLang="en-US" sz="2400">
                <a:solidFill>
                  <a:srgbClr val="FF0000"/>
                </a:solidFill>
              </a:rPr>
              <a:t>控制函数，</a:t>
            </a:r>
            <a:r>
              <a:rPr lang="zh-CN" altLang="en-US" sz="2400"/>
              <a:t>将数组名作实参传给被调函数</a:t>
            </a:r>
          </a:p>
          <a:p>
            <a:r>
              <a:rPr lang="zh-CN" altLang="en-US" sz="2400"/>
              <a:t> </a:t>
            </a:r>
            <a:r>
              <a:rPr lang="en-US" altLang="zh-CN" sz="2400"/>
              <a:t>}</a:t>
            </a:r>
          </a:p>
        </p:txBody>
      </p:sp>
      <p:sp>
        <p:nvSpPr>
          <p:cNvPr id="251907" name="Text Box 2"/>
          <p:cNvSpPr txBox="1">
            <a:spLocks noChangeArrowheads="1"/>
          </p:cNvSpPr>
          <p:nvPr/>
        </p:nvSpPr>
        <p:spPr bwMode="auto">
          <a:xfrm>
            <a:off x="5375276" y="2254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26140534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1907"/>
                                        </p:tgtEl>
                                        <p:attrNameLst>
                                          <p:attrName>style.visibility</p:attrName>
                                        </p:attrNameLst>
                                      </p:cBhvr>
                                      <p:to>
                                        <p:strVal val="visible"/>
                                      </p:to>
                                    </p:set>
                                    <p:animEffect transition="in" filter="diamond(in)">
                                      <p:cBhvr>
                                        <p:cTn id="7" dur="1000"/>
                                        <p:tgtEl>
                                          <p:spTgt spid="251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autoUpdateAnimBg="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Text Box 3"/>
          <p:cNvSpPr txBox="1">
            <a:spLocks noChangeArrowheads="1"/>
          </p:cNvSpPr>
          <p:nvPr/>
        </p:nvSpPr>
        <p:spPr bwMode="auto">
          <a:xfrm>
            <a:off x="1682751" y="2492376"/>
            <a:ext cx="8734425"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XM15-2.hex”</a:t>
            </a:r>
            <a:r>
              <a:rPr lang="zh-CN" altLang="en-US" sz="2800"/>
              <a:t>文件加载到</a:t>
            </a:r>
            <a:r>
              <a:rPr lang="en-US" altLang="zh-CN" sz="2800"/>
              <a:t>AT89C51</a:t>
            </a:r>
            <a:r>
              <a:rPr lang="zh-CN" altLang="en-US" sz="2800"/>
              <a:t>里，然后启动仿真，就可以看出用数组作为函数参数控制</a:t>
            </a:r>
            <a:r>
              <a:rPr lang="en-US" altLang="zh-CN" sz="2800"/>
              <a:t>8</a:t>
            </a:r>
            <a:r>
              <a:rPr lang="zh-CN" altLang="en-US" sz="2800"/>
              <a:t>位</a:t>
            </a:r>
            <a:r>
              <a:rPr lang="en-US" altLang="zh-CN" sz="2800"/>
              <a:t>LED</a:t>
            </a:r>
            <a:r>
              <a:rPr lang="zh-CN" altLang="en-US" sz="2800"/>
              <a:t>点亮状态，效果图如图</a:t>
            </a:r>
            <a:r>
              <a:rPr lang="en-US" altLang="zh-CN" sz="2800"/>
              <a:t>3-21</a:t>
            </a:r>
            <a:r>
              <a:rPr lang="zh-CN" altLang="en-US" sz="2800"/>
              <a:t>所示。</a:t>
            </a:r>
          </a:p>
        </p:txBody>
      </p:sp>
      <p:sp>
        <p:nvSpPr>
          <p:cNvPr id="252931" name="Text Box 2"/>
          <p:cNvSpPr txBox="1">
            <a:spLocks noChangeArrowheads="1"/>
          </p:cNvSpPr>
          <p:nvPr/>
        </p:nvSpPr>
        <p:spPr bwMode="auto">
          <a:xfrm>
            <a:off x="5540376" y="2079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52932" name="矩形 1"/>
          <p:cNvSpPr>
            <a:spLocks noChangeArrowheads="1"/>
          </p:cNvSpPr>
          <p:nvPr/>
        </p:nvSpPr>
        <p:spPr bwMode="auto">
          <a:xfrm>
            <a:off x="7319963" y="5324475"/>
            <a:ext cx="2349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15-2</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4297309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2931"/>
                                        </p:tgtEl>
                                        <p:attrNameLst>
                                          <p:attrName>style.visibility</p:attrName>
                                        </p:attrNameLst>
                                      </p:cBhvr>
                                      <p:to>
                                        <p:strVal val="visible"/>
                                      </p:to>
                                    </p:set>
                                    <p:animEffect transition="in" filter="diamond(in)">
                                      <p:cBhvr>
                                        <p:cTn id="7" dur="1000"/>
                                        <p:tgtEl>
                                          <p:spTgt spid="252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1" grpId="0" autoUpdateAnimBg="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pic>
        <p:nvPicPr>
          <p:cNvPr id="2539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2420939"/>
            <a:ext cx="8642350"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956" name="Rectangle 4"/>
          <p:cNvSpPr>
            <a:spLocks noChangeArrowheads="1"/>
          </p:cNvSpPr>
          <p:nvPr/>
        </p:nvSpPr>
        <p:spPr bwMode="auto">
          <a:xfrm>
            <a:off x="1894213" y="6489978"/>
            <a:ext cx="63017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3-21</a:t>
            </a:r>
            <a:r>
              <a:rPr lang="zh-CN" altLang="en-US"/>
              <a:t>用数组作为函数参数控制</a:t>
            </a:r>
            <a:r>
              <a:rPr lang="en-US" altLang="zh-CN"/>
              <a:t>8</a:t>
            </a:r>
            <a:r>
              <a:rPr lang="zh-CN" altLang="en-US"/>
              <a:t>位</a:t>
            </a:r>
            <a:r>
              <a:rPr lang="en-US" altLang="zh-CN"/>
              <a:t>LED</a:t>
            </a:r>
            <a:r>
              <a:rPr lang="zh-CN" altLang="en-US"/>
              <a:t>点亮状态仿真效果图</a:t>
            </a:r>
          </a:p>
        </p:txBody>
      </p:sp>
      <p:sp>
        <p:nvSpPr>
          <p:cNvPr id="253957" name="Text Box 2"/>
          <p:cNvSpPr txBox="1">
            <a:spLocks noChangeArrowheads="1"/>
          </p:cNvSpPr>
          <p:nvPr/>
        </p:nvSpPr>
        <p:spPr bwMode="auto">
          <a:xfrm>
            <a:off x="53752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3.7.2</a:t>
            </a:r>
            <a:r>
              <a:rPr lang="zh-CN" altLang="en-US" sz="2800" b="1"/>
              <a:t>任务</a:t>
            </a:r>
            <a:r>
              <a:rPr lang="en-US" altLang="zh-CN" sz="2800" b="1"/>
              <a:t>15-2</a:t>
            </a:r>
            <a:r>
              <a:rPr lang="zh-CN" altLang="en-US" sz="2800" b="1"/>
              <a:t>：用数组作为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11346203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3954"/>
                                        </p:tgtEl>
                                        <p:attrNameLst>
                                          <p:attrName>style.visibility</p:attrName>
                                        </p:attrNameLst>
                                      </p:cBhvr>
                                      <p:to>
                                        <p:strVal val="visible"/>
                                      </p:to>
                                    </p:set>
                                    <p:animEffect transition="in" filter="diamond(in)">
                                      <p:cBhvr>
                                        <p:cTn id="7" dur="1000"/>
                                        <p:tgtEl>
                                          <p:spTgt spid="25395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53957"/>
                                        </p:tgtEl>
                                        <p:attrNameLst>
                                          <p:attrName>style.visibility</p:attrName>
                                        </p:attrNameLst>
                                      </p:cBhvr>
                                      <p:to>
                                        <p:strVal val="visible"/>
                                      </p:to>
                                    </p:set>
                                    <p:animEffect transition="in" filter="diamond(in)">
                                      <p:cBhvr>
                                        <p:cTn id="11" dur="1000"/>
                                        <p:tgtEl>
                                          <p:spTgt spid="253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4" grpId="0" autoUpdateAnimBg="0"/>
      <p:bldP spid="25395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5951539" y="1857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a:p>
            <a:r>
              <a:rPr lang="zh-CN" altLang="en-US" sz="2800"/>
              <a:t> </a:t>
            </a:r>
            <a:endParaRPr lang="en-US" altLang="zh-CN" sz="2800"/>
          </a:p>
        </p:txBody>
      </p:sp>
      <p:sp>
        <p:nvSpPr>
          <p:cNvPr id="24579" name="Text Box 3"/>
          <p:cNvSpPr txBox="1">
            <a:spLocks noChangeArrowheads="1"/>
          </p:cNvSpPr>
          <p:nvPr/>
        </p:nvSpPr>
        <p:spPr bwMode="auto">
          <a:xfrm>
            <a:off x="1911351" y="1600201"/>
            <a:ext cx="8372475" cy="52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）关键字</a:t>
            </a:r>
          </a:p>
          <a:p>
            <a:r>
              <a:rPr lang="zh-CN" altLang="en-US" sz="2800"/>
              <a:t>       关键字是一种已被</a:t>
            </a:r>
            <a:r>
              <a:rPr lang="zh-CN" altLang="en-US" sz="2800">
                <a:solidFill>
                  <a:srgbClr val="FF0000"/>
                </a:solidFill>
              </a:rPr>
              <a:t>系统</a:t>
            </a:r>
            <a:r>
              <a:rPr lang="zh-CN" altLang="en-US" sz="2800"/>
              <a:t>使用过的具有</a:t>
            </a:r>
            <a:r>
              <a:rPr lang="zh-CN" altLang="en-US" sz="2800">
                <a:solidFill>
                  <a:srgbClr val="FF0000"/>
                </a:solidFill>
              </a:rPr>
              <a:t>特定含义</a:t>
            </a:r>
            <a:r>
              <a:rPr lang="zh-CN" altLang="en-US" sz="2800"/>
              <a:t>的标识符。</a:t>
            </a:r>
            <a:r>
              <a:rPr lang="zh-CN" altLang="en-US" sz="2800" b="1">
                <a:solidFill>
                  <a:srgbClr val="FF0000"/>
                </a:solidFill>
              </a:rPr>
              <a:t>用户不得再用关键字给变量等命名</a:t>
            </a:r>
            <a:r>
              <a:rPr lang="zh-CN" altLang="en-US" sz="2800"/>
              <a:t>。</a:t>
            </a:r>
            <a:r>
              <a:rPr lang="en-US" altLang="zh-CN" sz="2800"/>
              <a:t>C</a:t>
            </a:r>
            <a:r>
              <a:rPr lang="zh-CN" altLang="en-US" sz="2800"/>
              <a:t>语言关键字分为如下三类：</a:t>
            </a:r>
          </a:p>
          <a:p>
            <a:r>
              <a:rPr lang="zh-CN" altLang="en-US" sz="2800"/>
              <a:t>      ①类型说明符：用来定义变量、函数或其他数据结构的类型，如</a:t>
            </a:r>
            <a:r>
              <a:rPr lang="en-US" altLang="zh-CN" sz="2800"/>
              <a:t>unsigned char</a:t>
            </a:r>
            <a:r>
              <a:rPr lang="zh-CN" altLang="en-US" sz="2800"/>
              <a:t>、</a:t>
            </a:r>
            <a:r>
              <a:rPr lang="en-US" altLang="zh-CN" sz="2800"/>
              <a:t>int</a:t>
            </a:r>
            <a:r>
              <a:rPr lang="zh-CN" altLang="en-US" sz="2800"/>
              <a:t> 、</a:t>
            </a:r>
            <a:r>
              <a:rPr lang="en-US" altLang="zh-CN" sz="2800"/>
              <a:t>long</a:t>
            </a:r>
            <a:r>
              <a:rPr lang="zh-CN" altLang="en-US" sz="2800"/>
              <a:t>等。</a:t>
            </a:r>
            <a:endParaRPr lang="en-US" altLang="zh-CN" sz="2800"/>
          </a:p>
          <a:p>
            <a:r>
              <a:rPr lang="zh-CN" altLang="en-US" sz="2800"/>
              <a:t>      ②语句定义符：用来标识一个语句功能，如条件判断语句“</a:t>
            </a:r>
            <a:r>
              <a:rPr lang="en-US" altLang="zh-CN" sz="2800"/>
              <a:t>if”</a:t>
            </a:r>
            <a:r>
              <a:rPr lang="zh-CN" altLang="en-US" sz="2800"/>
              <a:t>、“</a:t>
            </a:r>
            <a:r>
              <a:rPr lang="en-US" altLang="zh-CN" sz="2800"/>
              <a:t>while”</a:t>
            </a:r>
            <a:r>
              <a:rPr lang="zh-CN" altLang="en-US" sz="2800"/>
              <a:t>等。</a:t>
            </a:r>
          </a:p>
          <a:p>
            <a:r>
              <a:rPr lang="zh-CN" altLang="en-US" sz="2800"/>
              <a:t>     ③预处理命令字：表示预处理命令的关键字，如程序开头的“</a:t>
            </a:r>
            <a:r>
              <a:rPr lang="en-US" altLang="zh-CN" sz="2800"/>
              <a:t>include”</a:t>
            </a:r>
            <a:r>
              <a:rPr lang="zh-CN" altLang="en-US" sz="2800"/>
              <a:t>。</a:t>
            </a:r>
          </a:p>
          <a:p>
            <a:r>
              <a:rPr lang="zh-CN" altLang="en-US" sz="2800"/>
              <a:t>      ●由</a:t>
            </a:r>
            <a:r>
              <a:rPr lang="en-US" altLang="zh-CN" sz="2800"/>
              <a:t>ANSI C</a:t>
            </a:r>
            <a:r>
              <a:rPr lang="zh-CN" altLang="en-US" sz="2800"/>
              <a:t>标准定义了</a:t>
            </a:r>
            <a:r>
              <a:rPr lang="en-US" altLang="zh-CN" sz="2800"/>
              <a:t>32</a:t>
            </a:r>
            <a:r>
              <a:rPr lang="zh-CN" altLang="en-US" sz="2800"/>
              <a:t>个关键字，如表</a:t>
            </a:r>
            <a:r>
              <a:rPr lang="en-US" altLang="zh-CN" sz="2800"/>
              <a:t>3-1</a:t>
            </a:r>
            <a:r>
              <a:rPr lang="zh-CN" altLang="en-US" sz="2800"/>
              <a:t>所示。</a:t>
            </a:r>
          </a:p>
        </p:txBody>
      </p:sp>
    </p:spTree>
    <p:extLst>
      <p:ext uri="{BB962C8B-B14F-4D97-AF65-F5344CB8AC3E}">
        <p14:creationId xmlns:p14="http://schemas.microsoft.com/office/powerpoint/2010/main" val="747152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amond(in)">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ext Box 2"/>
          <p:cNvSpPr txBox="1">
            <a:spLocks noChangeArrowheads="1"/>
          </p:cNvSpPr>
          <p:nvPr/>
        </p:nvSpPr>
        <p:spPr bwMode="auto">
          <a:xfrm>
            <a:off x="55197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54979" name="Text Box 3"/>
          <p:cNvSpPr txBox="1">
            <a:spLocks noChangeArrowheads="1"/>
          </p:cNvSpPr>
          <p:nvPr/>
        </p:nvSpPr>
        <p:spPr bwMode="auto">
          <a:xfrm>
            <a:off x="1919289" y="2133601"/>
            <a:ext cx="8516937"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）掌握“参数函数”应用及编程；</a:t>
            </a:r>
          </a:p>
          <a:p>
            <a:r>
              <a:rPr lang="zh-CN" altLang="en-US" sz="2800"/>
              <a:t>（</a:t>
            </a:r>
            <a:r>
              <a:rPr lang="en-US" altLang="zh-CN" sz="2800"/>
              <a:t>2</a:t>
            </a:r>
            <a:r>
              <a:rPr lang="zh-CN" altLang="en-US" sz="2800"/>
              <a:t>）掌握“指针”应用及编程；</a:t>
            </a:r>
          </a:p>
          <a:p>
            <a:r>
              <a:rPr lang="zh-CN" altLang="en-US" sz="2800"/>
              <a:t>（</a:t>
            </a:r>
            <a:r>
              <a:rPr lang="en-US" altLang="zh-CN" sz="2800"/>
              <a:t>3</a:t>
            </a:r>
            <a:r>
              <a:rPr lang="zh-CN" altLang="en-US" sz="2800"/>
              <a:t>）掌握“数组”应用及编程；</a:t>
            </a:r>
          </a:p>
          <a:p>
            <a:r>
              <a:rPr lang="zh-CN" altLang="en-US" sz="2800"/>
              <a:t>（</a:t>
            </a:r>
            <a:r>
              <a:rPr lang="en-US" altLang="zh-CN" sz="2800"/>
              <a:t>4</a:t>
            </a:r>
            <a:r>
              <a:rPr lang="zh-CN" altLang="en-US" sz="2800"/>
              <a:t>）</a:t>
            </a:r>
            <a:r>
              <a:rPr lang="en-US" altLang="zh-CN" sz="2800"/>
              <a:t> </a:t>
            </a:r>
            <a:r>
              <a:rPr lang="zh-CN" altLang="en-US" sz="2800"/>
              <a:t>掌握</a:t>
            </a:r>
            <a:r>
              <a:rPr lang="en-US" altLang="zh-CN" sz="2800"/>
              <a:t>LED</a:t>
            </a:r>
            <a:r>
              <a:rPr lang="zh-CN" altLang="en-US" sz="2800"/>
              <a:t>灯控制码设置。 </a:t>
            </a:r>
            <a:endParaRPr lang="zh-CN" altLang="en-US" sz="2800" b="1"/>
          </a:p>
          <a:p>
            <a:endParaRPr lang="en-US" altLang="zh-CN" sz="2800" b="1"/>
          </a:p>
        </p:txBody>
      </p:sp>
    </p:spTree>
    <p:extLst>
      <p:ext uri="{BB962C8B-B14F-4D97-AF65-F5344CB8AC3E}">
        <p14:creationId xmlns:p14="http://schemas.microsoft.com/office/powerpoint/2010/main" val="41585427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78"/>
                                        </p:tgtEl>
                                        <p:attrNameLst>
                                          <p:attrName>style.visibility</p:attrName>
                                        </p:attrNameLst>
                                      </p:cBhvr>
                                      <p:to>
                                        <p:strVal val="visible"/>
                                      </p:to>
                                    </p:set>
                                    <p:animEffect transition="in" filter="diamond(in)">
                                      <p:cBhvr>
                                        <p:cTn id="7" dur="1000"/>
                                        <p:tgtEl>
                                          <p:spTgt spid="254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autoUpdateAnimBg="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Text Box 2"/>
          <p:cNvSpPr txBox="1">
            <a:spLocks noChangeArrowheads="1"/>
          </p:cNvSpPr>
          <p:nvPr/>
        </p:nvSpPr>
        <p:spPr bwMode="auto">
          <a:xfrm>
            <a:off x="55197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56003" name="Text Box 3"/>
          <p:cNvSpPr txBox="1">
            <a:spLocks noChangeArrowheads="1"/>
          </p:cNvSpPr>
          <p:nvPr/>
        </p:nvSpPr>
        <p:spPr bwMode="auto">
          <a:xfrm>
            <a:off x="1847850" y="1844676"/>
            <a:ext cx="8516938"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endParaRPr lang="zh-CN" altLang="en-US" sz="2800" b="1"/>
          </a:p>
          <a:p>
            <a:r>
              <a:rPr lang="en-US" altLang="zh-CN" sz="2800" b="1"/>
              <a:t>2.</a:t>
            </a:r>
            <a:r>
              <a:rPr lang="zh-CN" altLang="en-US" sz="2800" b="1"/>
              <a:t>任务描述</a:t>
            </a:r>
            <a:r>
              <a:rPr lang="zh-CN" altLang="en-US" sz="2800"/>
              <a:t>  </a:t>
            </a:r>
          </a:p>
          <a:p>
            <a:r>
              <a:rPr lang="zh-CN" altLang="en-US" sz="2800"/>
              <a:t>     用指针作为函数参数控制</a:t>
            </a:r>
            <a:r>
              <a:rPr lang="en-US" altLang="zh-CN" sz="2800"/>
              <a:t>P1</a:t>
            </a:r>
            <a:r>
              <a:rPr lang="zh-CN" altLang="en-US" sz="2800"/>
              <a:t>口</a:t>
            </a:r>
            <a:r>
              <a:rPr lang="en-US" altLang="zh-CN" sz="2800"/>
              <a:t>8</a:t>
            </a:r>
            <a:r>
              <a:rPr lang="zh-CN" altLang="en-US" sz="2800"/>
              <a:t>位</a:t>
            </a:r>
            <a:r>
              <a:rPr lang="en-US" altLang="zh-CN" sz="2800"/>
              <a:t>LED</a:t>
            </a:r>
            <a:r>
              <a:rPr lang="zh-CN" altLang="en-US" sz="2800"/>
              <a:t>点亮状态，要求如下：</a:t>
            </a:r>
          </a:p>
          <a:p>
            <a:r>
              <a:rPr lang="zh-CN" altLang="en-US" sz="2800"/>
              <a:t>（</a:t>
            </a:r>
            <a:r>
              <a:rPr lang="en-US" altLang="zh-CN" sz="2800"/>
              <a:t>1</a:t>
            </a:r>
            <a:r>
              <a:rPr lang="zh-CN" altLang="en-US" sz="2800"/>
              <a:t>）用单片机的</a:t>
            </a:r>
            <a:r>
              <a:rPr lang="en-US" altLang="zh-CN" sz="2800"/>
              <a:t>P1</a:t>
            </a:r>
            <a:r>
              <a:rPr lang="zh-CN" altLang="en-US" sz="2800"/>
              <a:t>口；</a:t>
            </a:r>
          </a:p>
          <a:p>
            <a:r>
              <a:rPr lang="zh-CN" altLang="en-US" sz="2800"/>
              <a:t>（</a:t>
            </a:r>
            <a:r>
              <a:rPr lang="en-US" altLang="zh-CN" sz="2800"/>
              <a:t>2</a:t>
            </a:r>
            <a:r>
              <a:rPr lang="zh-CN" altLang="en-US" sz="2800"/>
              <a:t>）使用指针作为函数参数；</a:t>
            </a:r>
          </a:p>
          <a:p>
            <a:r>
              <a:rPr lang="zh-CN" altLang="en-US" sz="2800"/>
              <a:t>（</a:t>
            </a:r>
            <a:r>
              <a:rPr lang="en-US" altLang="zh-CN" sz="2800"/>
              <a:t>3</a:t>
            </a:r>
            <a:r>
              <a:rPr lang="zh-CN" altLang="en-US" sz="2800"/>
              <a:t>）设置</a:t>
            </a:r>
            <a:r>
              <a:rPr lang="en-US" altLang="zh-CN" sz="2800"/>
              <a:t>20</a:t>
            </a:r>
            <a:r>
              <a:rPr lang="zh-CN" altLang="en-US" sz="2800"/>
              <a:t>种</a:t>
            </a:r>
            <a:r>
              <a:rPr lang="en-US" altLang="zh-CN" sz="2800"/>
              <a:t>LED</a:t>
            </a:r>
            <a:r>
              <a:rPr lang="zh-CN" altLang="en-US" sz="2800"/>
              <a:t>灯控制码；</a:t>
            </a:r>
          </a:p>
          <a:p>
            <a:r>
              <a:rPr lang="zh-CN" altLang="en-US" sz="2800"/>
              <a:t>（</a:t>
            </a:r>
            <a:r>
              <a:rPr lang="en-US" altLang="zh-CN" sz="2800"/>
              <a:t>4</a:t>
            </a:r>
            <a:r>
              <a:rPr lang="zh-CN" altLang="en-US" sz="2800"/>
              <a:t>）延时采用</a:t>
            </a:r>
            <a:r>
              <a:rPr lang="en-US" altLang="zh-CN" sz="2800"/>
              <a:t>150ms</a:t>
            </a:r>
            <a:r>
              <a:rPr lang="zh-CN" altLang="en-US" sz="2800"/>
              <a:t>。</a:t>
            </a:r>
            <a:endParaRPr lang="zh-CN" altLang="en-US" sz="2800" b="1"/>
          </a:p>
        </p:txBody>
      </p:sp>
    </p:spTree>
    <p:extLst>
      <p:ext uri="{BB962C8B-B14F-4D97-AF65-F5344CB8AC3E}">
        <p14:creationId xmlns:p14="http://schemas.microsoft.com/office/powerpoint/2010/main" val="1329702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6002"/>
                                        </p:tgtEl>
                                        <p:attrNameLst>
                                          <p:attrName>style.visibility</p:attrName>
                                        </p:attrNameLst>
                                      </p:cBhvr>
                                      <p:to>
                                        <p:strVal val="visible"/>
                                      </p:to>
                                    </p:set>
                                    <p:animEffect transition="in" filter="diamond(in)">
                                      <p:cBhvr>
                                        <p:cTn id="7" dur="1000"/>
                                        <p:tgtEl>
                                          <p:spTgt spid="256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2" grpId="0" autoUpdateAnimBg="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ext Box 2"/>
          <p:cNvSpPr txBox="1">
            <a:spLocks noChangeArrowheads="1"/>
          </p:cNvSpPr>
          <p:nvPr/>
        </p:nvSpPr>
        <p:spPr bwMode="auto">
          <a:xfrm>
            <a:off x="5448301"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57027" name="Text Box 3"/>
          <p:cNvSpPr txBox="1">
            <a:spLocks noChangeArrowheads="1"/>
          </p:cNvSpPr>
          <p:nvPr/>
        </p:nvSpPr>
        <p:spPr bwMode="auto">
          <a:xfrm>
            <a:off x="1698625" y="2349501"/>
            <a:ext cx="8516938"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因为存储</a:t>
            </a:r>
            <a:r>
              <a:rPr lang="en-US" altLang="zh-CN" sz="2800"/>
              <a:t>LED</a:t>
            </a:r>
            <a:r>
              <a:rPr lang="zh-CN" altLang="en-US" sz="2800"/>
              <a:t>控制码的数组名即表示该数组的首地址，所以可以定义一个指针指向该首地址，然后用这个指针作为实际参数传递给被调用函数的形参。因为该形参也是一个指针，该指针也指向流水控制码的数组，所以只要用指针引用数组元素的就可以实现控制</a:t>
            </a:r>
            <a:r>
              <a:rPr lang="en-US" altLang="zh-CN" sz="2800"/>
              <a:t>P1</a:t>
            </a:r>
            <a:r>
              <a:rPr lang="zh-CN" altLang="en-US" sz="2800"/>
              <a:t>口</a:t>
            </a:r>
            <a:r>
              <a:rPr lang="en-US" altLang="zh-CN" sz="2800"/>
              <a:t>8</a:t>
            </a:r>
            <a:r>
              <a:rPr lang="zh-CN" altLang="en-US" sz="2800"/>
              <a:t>位</a:t>
            </a:r>
            <a:r>
              <a:rPr lang="en-US" altLang="zh-CN" sz="2800"/>
              <a:t>LED</a:t>
            </a:r>
            <a:r>
              <a:rPr lang="zh-CN" altLang="en-US" sz="2800"/>
              <a:t>点亮状态。</a:t>
            </a:r>
          </a:p>
        </p:txBody>
      </p:sp>
    </p:spTree>
    <p:extLst>
      <p:ext uri="{BB962C8B-B14F-4D97-AF65-F5344CB8AC3E}">
        <p14:creationId xmlns:p14="http://schemas.microsoft.com/office/powerpoint/2010/main" val="7182912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7026"/>
                                        </p:tgtEl>
                                        <p:attrNameLst>
                                          <p:attrName>style.visibility</p:attrName>
                                        </p:attrNameLst>
                                      </p:cBhvr>
                                      <p:to>
                                        <p:strVal val="visible"/>
                                      </p:to>
                                    </p:set>
                                    <p:animEffect transition="in" filter="diamond(in)">
                                      <p:cBhvr>
                                        <p:cTn id="7" dur="1000"/>
                                        <p:tgtEl>
                                          <p:spTgt spid="257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autoUpdateAnimBg="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ext Box 3"/>
          <p:cNvSpPr txBox="1">
            <a:spLocks noChangeArrowheads="1"/>
          </p:cNvSpPr>
          <p:nvPr/>
        </p:nvSpPr>
        <p:spPr bwMode="auto">
          <a:xfrm>
            <a:off x="1703389" y="2349501"/>
            <a:ext cx="8785225"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XM15-3”,</a:t>
            </a:r>
            <a:r>
              <a:rPr lang="zh-CN" altLang="en-US" sz="2800"/>
              <a:t>然后建立“</a:t>
            </a:r>
            <a:r>
              <a:rPr lang="en-US" altLang="zh-CN" sz="2800"/>
              <a:t>XM15-3”</a:t>
            </a:r>
            <a:r>
              <a:rPr lang="zh-CN" altLang="en-US" sz="2800"/>
              <a:t>工程项目，最后建立源程序文件“</a:t>
            </a:r>
            <a:r>
              <a:rPr lang="en-US" altLang="zh-CN" sz="2800"/>
              <a:t>XM15-3.c”</a:t>
            </a:r>
            <a:r>
              <a:rPr lang="zh-CN" altLang="en-US" sz="2800"/>
              <a:t>，输入如下源程序：</a:t>
            </a:r>
          </a:p>
          <a:p>
            <a:r>
              <a:rPr lang="zh-CN" altLang="en-US" sz="2800"/>
              <a:t> </a:t>
            </a:r>
            <a:r>
              <a:rPr lang="en-US" altLang="zh-CN" sz="2800"/>
              <a:t>#include&lt;reg51.h&gt;</a:t>
            </a:r>
          </a:p>
        </p:txBody>
      </p:sp>
      <p:sp>
        <p:nvSpPr>
          <p:cNvPr id="258051" name="Text Box 2"/>
          <p:cNvSpPr txBox="1">
            <a:spLocks noChangeArrowheads="1"/>
          </p:cNvSpPr>
          <p:nvPr/>
        </p:nvSpPr>
        <p:spPr bwMode="auto">
          <a:xfrm>
            <a:off x="5448301" y="327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4514368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8051"/>
                                        </p:tgtEl>
                                        <p:attrNameLst>
                                          <p:attrName>style.visibility</p:attrName>
                                        </p:attrNameLst>
                                      </p:cBhvr>
                                      <p:to>
                                        <p:strVal val="visible"/>
                                      </p:to>
                                    </p:set>
                                    <p:animEffect transition="in" filter="diamond(in)">
                                      <p:cBhvr>
                                        <p:cTn id="7" dur="1000"/>
                                        <p:tgtEl>
                                          <p:spTgt spid="258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1" grpId="0" autoUpdateAnimBg="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ext Box 3"/>
          <p:cNvSpPr txBox="1">
            <a:spLocks noChangeArrowheads="1"/>
          </p:cNvSpPr>
          <p:nvPr/>
        </p:nvSpPr>
        <p:spPr bwMode="auto">
          <a:xfrm>
            <a:off x="1847851" y="2276475"/>
            <a:ext cx="8785225"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p>
          <a:p>
            <a:r>
              <a:rPr lang="zh-CN" altLang="en-US" sz="2800"/>
              <a:t>函数功能：延时约</a:t>
            </a:r>
            <a:r>
              <a:rPr lang="en-US" altLang="zh-CN" sz="2800"/>
              <a:t>150ms</a:t>
            </a:r>
          </a:p>
          <a:p>
            <a:r>
              <a:rPr lang="en-US" altLang="zh-CN" sz="2800"/>
              <a:t>*************************************************/ </a:t>
            </a:r>
          </a:p>
          <a:p>
            <a:r>
              <a:rPr lang="en-US" altLang="zh-CN" sz="2800"/>
              <a:t>void delay(void)   /*</a:t>
            </a:r>
            <a:r>
              <a:rPr lang="zh-CN" altLang="en-US" sz="2800"/>
              <a:t>两个</a:t>
            </a:r>
            <a:r>
              <a:rPr lang="en-US" altLang="zh-CN" sz="2800"/>
              <a:t>void</a:t>
            </a:r>
            <a:r>
              <a:rPr lang="zh-CN" altLang="en-US" sz="2800"/>
              <a:t>意思分别为无需返回值，没有参数传递</a:t>
            </a:r>
            <a:r>
              <a:rPr lang="en-US" altLang="zh-CN" sz="2800"/>
              <a:t>*/</a:t>
            </a:r>
            <a:endParaRPr lang="zh-CN" altLang="en-US" sz="2800"/>
          </a:p>
          <a:p>
            <a:r>
              <a:rPr lang="en-US" altLang="zh-CN" sz="2800"/>
              <a:t>{</a:t>
            </a:r>
          </a:p>
          <a:p>
            <a:r>
              <a:rPr lang="en-US" altLang="zh-CN" sz="2800"/>
              <a:t> unsigned int n;   /*</a:t>
            </a:r>
            <a:r>
              <a:rPr lang="zh-CN" altLang="en-US" sz="2800"/>
              <a:t>定义无符号整数</a:t>
            </a:r>
            <a:r>
              <a:rPr lang="en-US" altLang="zh-CN" sz="2800"/>
              <a:t>*/</a:t>
            </a:r>
          </a:p>
          <a:p>
            <a:r>
              <a:rPr lang="en-US" altLang="zh-CN" sz="2800"/>
              <a:t>for(n=0;n&lt;50000;n++)  //</a:t>
            </a:r>
            <a:r>
              <a:rPr lang="zh-CN" altLang="en-US" sz="2800"/>
              <a:t>做</a:t>
            </a:r>
            <a:r>
              <a:rPr lang="en-US" altLang="zh-CN" sz="2800"/>
              <a:t>50000</a:t>
            </a:r>
            <a:r>
              <a:rPr lang="zh-CN" altLang="en-US" sz="2800"/>
              <a:t>次空循环</a:t>
            </a:r>
          </a:p>
          <a:p>
            <a:r>
              <a:rPr lang="zh-CN" altLang="en-US" sz="2800"/>
              <a:t>        </a:t>
            </a:r>
            <a:r>
              <a:rPr lang="en-US" altLang="zh-CN" sz="2800"/>
              <a:t>;               //</a:t>
            </a:r>
            <a:r>
              <a:rPr lang="zh-CN" altLang="en-US" sz="2800"/>
              <a:t>什么也不做，等待一个机器周期</a:t>
            </a:r>
          </a:p>
          <a:p>
            <a:r>
              <a:rPr lang="en-US" altLang="zh-CN" sz="2800"/>
              <a:t>}</a:t>
            </a:r>
          </a:p>
        </p:txBody>
      </p:sp>
      <p:sp>
        <p:nvSpPr>
          <p:cNvPr id="259075" name="Text Box 2"/>
          <p:cNvSpPr txBox="1">
            <a:spLocks noChangeArrowheads="1"/>
          </p:cNvSpPr>
          <p:nvPr/>
        </p:nvSpPr>
        <p:spPr bwMode="auto">
          <a:xfrm>
            <a:off x="54483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2049008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9075"/>
                                        </p:tgtEl>
                                        <p:attrNameLst>
                                          <p:attrName>style.visibility</p:attrName>
                                        </p:attrNameLst>
                                      </p:cBhvr>
                                      <p:to>
                                        <p:strVal val="visible"/>
                                      </p:to>
                                    </p:set>
                                    <p:animEffect transition="in" filter="diamond(in)">
                                      <p:cBhvr>
                                        <p:cTn id="7" dur="1000"/>
                                        <p:tgtEl>
                                          <p:spTgt spid="259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autoUpdateAnimBg="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 Box 3"/>
          <p:cNvSpPr txBox="1">
            <a:spLocks noChangeArrowheads="1"/>
          </p:cNvSpPr>
          <p:nvPr/>
        </p:nvSpPr>
        <p:spPr bwMode="auto">
          <a:xfrm>
            <a:off x="1857376" y="1989138"/>
            <a:ext cx="87852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en-US" altLang="zh-CN" sz="2800"/>
              <a:t> </a:t>
            </a:r>
            <a:r>
              <a:rPr lang="zh-CN" altLang="en-US" sz="2800"/>
              <a:t>函数功能：点亮</a:t>
            </a:r>
            <a:r>
              <a:rPr lang="en-US" altLang="zh-CN" sz="2800"/>
              <a:t>P1</a:t>
            </a:r>
            <a:r>
              <a:rPr lang="zh-CN" altLang="en-US" sz="2800"/>
              <a:t>口</a:t>
            </a:r>
            <a:r>
              <a:rPr lang="en-US" altLang="zh-CN" sz="2800"/>
              <a:t>8</a:t>
            </a:r>
            <a:r>
              <a:rPr lang="zh-CN" altLang="en-US" sz="2800"/>
              <a:t>位</a:t>
            </a:r>
            <a:r>
              <a:rPr lang="en-US" altLang="zh-CN" sz="2800"/>
              <a:t>LED </a:t>
            </a:r>
          </a:p>
          <a:p>
            <a:r>
              <a:rPr lang="en-US" altLang="zh-CN" sz="2800"/>
              <a:t>*************************************************/</a:t>
            </a:r>
          </a:p>
          <a:p>
            <a:r>
              <a:rPr lang="en-US" altLang="zh-CN" sz="2800"/>
              <a:t>void led_flow(unsigned char *p)     /*</a:t>
            </a:r>
            <a:r>
              <a:rPr lang="zh-CN" altLang="en-US" sz="2800"/>
              <a:t>形参为无符号字符型指针</a:t>
            </a:r>
            <a:r>
              <a:rPr lang="en-US" altLang="zh-CN" sz="2800"/>
              <a:t>*/</a:t>
            </a:r>
            <a:r>
              <a:rPr lang="zh-CN" altLang="en-US" sz="2800"/>
              <a:t> </a:t>
            </a:r>
          </a:p>
          <a:p>
            <a:r>
              <a:rPr lang="en-US" altLang="zh-CN" sz="2800"/>
              <a:t>{ </a:t>
            </a:r>
          </a:p>
          <a:p>
            <a:r>
              <a:rPr lang="en-US" altLang="zh-CN" sz="2800"/>
              <a:t>  unsigned char i; </a:t>
            </a:r>
            <a:endParaRPr lang="zh-CN" altLang="en-US" sz="2800"/>
          </a:p>
          <a:p>
            <a:r>
              <a:rPr lang="zh-CN" altLang="en-US" sz="2800"/>
              <a:t>  </a:t>
            </a:r>
            <a:r>
              <a:rPr lang="en-US" altLang="zh-CN" sz="2800"/>
              <a:t>while(1)</a:t>
            </a:r>
          </a:p>
          <a:p>
            <a:r>
              <a:rPr lang="en-US" altLang="zh-CN" sz="2800"/>
              <a:t>     {  </a:t>
            </a:r>
          </a:p>
          <a:p>
            <a:r>
              <a:rPr lang="en-US" altLang="zh-CN" sz="2800"/>
              <a:t>       i=0;                 //</a:t>
            </a:r>
            <a:r>
              <a:rPr lang="zh-CN" altLang="en-US" sz="2800"/>
              <a:t>将</a:t>
            </a:r>
            <a:r>
              <a:rPr lang="en-US" altLang="zh-CN" sz="2800"/>
              <a:t>i</a:t>
            </a:r>
            <a:r>
              <a:rPr lang="zh-CN" altLang="en-US" sz="2800"/>
              <a:t>置为</a:t>
            </a:r>
            <a:r>
              <a:rPr lang="en-US" altLang="zh-CN" sz="2800"/>
              <a:t>0</a:t>
            </a:r>
            <a:r>
              <a:rPr lang="zh-CN" altLang="en-US" sz="2800"/>
              <a:t>，指向数组第一个元素  </a:t>
            </a:r>
          </a:p>
        </p:txBody>
      </p:sp>
      <p:sp>
        <p:nvSpPr>
          <p:cNvPr id="260099" name="Text Box 2"/>
          <p:cNvSpPr txBox="1">
            <a:spLocks noChangeArrowheads="1"/>
          </p:cNvSpPr>
          <p:nvPr/>
        </p:nvSpPr>
        <p:spPr bwMode="auto">
          <a:xfrm>
            <a:off x="5303839" y="2682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17023474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0099"/>
                                        </p:tgtEl>
                                        <p:attrNameLst>
                                          <p:attrName>style.visibility</p:attrName>
                                        </p:attrNameLst>
                                      </p:cBhvr>
                                      <p:to>
                                        <p:strVal val="visible"/>
                                      </p:to>
                                    </p:set>
                                    <p:animEffect transition="in" filter="diamond(in)">
                                      <p:cBhvr>
                                        <p:cTn id="7" dur="1000"/>
                                        <p:tgtEl>
                                          <p:spTgt spid="260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autoUpdateAnimBg="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Text Box 3"/>
          <p:cNvSpPr txBox="1">
            <a:spLocks noChangeArrowheads="1"/>
          </p:cNvSpPr>
          <p:nvPr/>
        </p:nvSpPr>
        <p:spPr bwMode="auto">
          <a:xfrm>
            <a:off x="1797051" y="2205038"/>
            <a:ext cx="83724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while(*(p+i)!='\0')   /*</a:t>
            </a:r>
            <a:r>
              <a:rPr lang="zh-CN" altLang="en-US" sz="2800"/>
              <a:t>只要没有指向数组的结束标志，就继续</a:t>
            </a:r>
            <a:r>
              <a:rPr lang="en-US" altLang="zh-CN" sz="2800"/>
              <a:t>*/</a:t>
            </a:r>
            <a:r>
              <a:rPr lang="zh-CN" altLang="en-US" sz="2800"/>
              <a:t>  </a:t>
            </a:r>
          </a:p>
          <a:p>
            <a:r>
              <a:rPr lang="zh-CN" altLang="en-US" sz="2800"/>
              <a:t>             </a:t>
            </a:r>
            <a:r>
              <a:rPr lang="en-US" altLang="zh-CN" sz="2800"/>
              <a:t>{       </a:t>
            </a:r>
          </a:p>
          <a:p>
            <a:r>
              <a:rPr lang="en-US" altLang="zh-CN" sz="2800"/>
              <a:t>                P1=*(p+i);   /* </a:t>
            </a:r>
            <a:r>
              <a:rPr lang="zh-CN" altLang="en-US" sz="2800"/>
              <a:t>取的指针所指数组元素的值，送</a:t>
            </a:r>
            <a:r>
              <a:rPr lang="en-US" altLang="zh-CN" sz="2800"/>
              <a:t>P1</a:t>
            </a:r>
            <a:r>
              <a:rPr lang="zh-CN" altLang="en-US" sz="2800"/>
              <a:t>口显示 </a:t>
            </a:r>
            <a:r>
              <a:rPr lang="en-US" altLang="zh-CN" sz="2800"/>
              <a:t>*/</a:t>
            </a:r>
            <a:r>
              <a:rPr lang="zh-CN" altLang="en-US" sz="2800"/>
              <a:t> </a:t>
            </a:r>
          </a:p>
          <a:p>
            <a:r>
              <a:rPr lang="zh-CN" altLang="en-US" sz="2800"/>
              <a:t>                </a:t>
            </a:r>
            <a:r>
              <a:rPr lang="en-US" altLang="zh-CN" sz="2800"/>
              <a:t>delay();     //</a:t>
            </a:r>
            <a:r>
              <a:rPr lang="zh-CN" altLang="en-US" sz="2800"/>
              <a:t>调用</a:t>
            </a:r>
            <a:r>
              <a:rPr lang="en-US" altLang="zh-CN" sz="2800"/>
              <a:t>150ms</a:t>
            </a:r>
            <a:r>
              <a:rPr lang="zh-CN" altLang="en-US" sz="2800"/>
              <a:t>延时函数  </a:t>
            </a:r>
          </a:p>
          <a:p>
            <a:r>
              <a:rPr lang="zh-CN" altLang="en-US" sz="2800"/>
              <a:t>                </a:t>
            </a:r>
            <a:r>
              <a:rPr lang="en-US" altLang="zh-CN" sz="2800"/>
              <a:t>i++;        //</a:t>
            </a:r>
            <a:r>
              <a:rPr lang="zh-CN" altLang="en-US" sz="2800"/>
              <a:t>指向下一个数组元素    </a:t>
            </a:r>
          </a:p>
          <a:p>
            <a:r>
              <a:rPr lang="zh-CN" altLang="en-US" sz="2800"/>
              <a:t>              </a:t>
            </a:r>
            <a:r>
              <a:rPr lang="en-US" altLang="zh-CN" sz="2800"/>
              <a:t>}  </a:t>
            </a:r>
          </a:p>
          <a:p>
            <a:r>
              <a:rPr lang="en-US" altLang="zh-CN" sz="2800"/>
              <a:t>      } </a:t>
            </a:r>
          </a:p>
          <a:p>
            <a:r>
              <a:rPr lang="en-US" altLang="zh-CN" sz="2800"/>
              <a:t>}         </a:t>
            </a:r>
          </a:p>
        </p:txBody>
      </p:sp>
      <p:sp>
        <p:nvSpPr>
          <p:cNvPr id="261123" name="Text Box 2"/>
          <p:cNvSpPr txBox="1">
            <a:spLocks noChangeArrowheads="1"/>
          </p:cNvSpPr>
          <p:nvPr/>
        </p:nvSpPr>
        <p:spPr bwMode="auto">
          <a:xfrm>
            <a:off x="52324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3917907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1123"/>
                                        </p:tgtEl>
                                        <p:attrNameLst>
                                          <p:attrName>style.visibility</p:attrName>
                                        </p:attrNameLst>
                                      </p:cBhvr>
                                      <p:to>
                                        <p:strVal val="visible"/>
                                      </p:to>
                                    </p:set>
                                    <p:animEffect transition="in" filter="diamond(in)">
                                      <p:cBhvr>
                                        <p:cTn id="7" dur="1000"/>
                                        <p:tgtEl>
                                          <p:spTgt spid="261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autoUpdateAnimBg="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 Box 3"/>
          <p:cNvSpPr txBox="1">
            <a:spLocks noChangeArrowheads="1"/>
          </p:cNvSpPr>
          <p:nvPr/>
        </p:nvSpPr>
        <p:spPr bwMode="auto">
          <a:xfrm>
            <a:off x="1827214" y="2205038"/>
            <a:ext cx="8372475"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 </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    </a:t>
            </a:r>
          </a:p>
          <a:p>
            <a:r>
              <a:rPr lang="en-US" altLang="zh-CN" sz="2800"/>
              <a:t> unsigned char code Tab[]={0xfe,0xfc,0xf8,0xf0,0xe0,0xc0,0x80,0x00,0xff,0xfe,0xfd,0xfb,0xf7,0xef,0xdf,0x7f,0xf0,0x0f,0xaa};/*</a:t>
            </a:r>
            <a:r>
              <a:rPr lang="zh-CN" altLang="en-US" sz="2800"/>
              <a:t>定义</a:t>
            </a:r>
            <a:r>
              <a:rPr lang="en-US" altLang="zh-CN" sz="2800"/>
              <a:t>20</a:t>
            </a:r>
            <a:r>
              <a:rPr lang="zh-CN" altLang="en-US" sz="2800"/>
              <a:t>个无符号字符型数组，数组元素为点亮</a:t>
            </a:r>
            <a:r>
              <a:rPr lang="en-US" altLang="zh-CN" sz="2800"/>
              <a:t>LED</a:t>
            </a:r>
            <a:r>
              <a:rPr lang="zh-CN" altLang="en-US" sz="2800"/>
              <a:t>状态控制码*</a:t>
            </a:r>
            <a:r>
              <a:rPr lang="en-US" altLang="zh-CN" sz="2800"/>
              <a:t>/</a:t>
            </a:r>
            <a:endParaRPr lang="zh-CN" altLang="en-US" sz="2800"/>
          </a:p>
        </p:txBody>
      </p:sp>
      <p:sp>
        <p:nvSpPr>
          <p:cNvPr id="262147" name="Text Box 2"/>
          <p:cNvSpPr txBox="1">
            <a:spLocks noChangeArrowheads="1"/>
          </p:cNvSpPr>
          <p:nvPr/>
        </p:nvSpPr>
        <p:spPr bwMode="auto">
          <a:xfrm>
            <a:off x="5159376"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32119435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2147"/>
                                        </p:tgtEl>
                                        <p:attrNameLst>
                                          <p:attrName>style.visibility</p:attrName>
                                        </p:attrNameLst>
                                      </p:cBhvr>
                                      <p:to>
                                        <p:strVal val="visible"/>
                                      </p:to>
                                    </p:set>
                                    <p:animEffect transition="in" filter="diamond(in)">
                                      <p:cBhvr>
                                        <p:cTn id="7" dur="1000"/>
                                        <p:tgtEl>
                                          <p:spTgt spid="262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autoUpdateAnimBg="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3"/>
          <p:cNvSpPr txBox="1">
            <a:spLocks noChangeArrowheads="1"/>
          </p:cNvSpPr>
          <p:nvPr/>
        </p:nvSpPr>
        <p:spPr bwMode="auto">
          <a:xfrm>
            <a:off x="1839914" y="2349501"/>
            <a:ext cx="8372475"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unsigned char *pointer;   /*</a:t>
            </a:r>
            <a:r>
              <a:rPr lang="zh-CN" altLang="en-US" sz="2800"/>
              <a:t>定义无符号字符型指针</a:t>
            </a:r>
            <a:r>
              <a:rPr lang="en-US" altLang="zh-CN" sz="2800"/>
              <a:t>pointer*/</a:t>
            </a:r>
          </a:p>
          <a:p>
            <a:r>
              <a:rPr lang="en-US" altLang="zh-CN" sz="2800"/>
              <a:t>pointer=Tab;    //</a:t>
            </a:r>
            <a:r>
              <a:rPr lang="zh-CN" altLang="en-US" sz="2800"/>
              <a:t>将数组的首地址赋给指针</a:t>
            </a:r>
            <a:r>
              <a:rPr lang="en-US" altLang="zh-CN" sz="2800"/>
              <a:t>pointer</a:t>
            </a:r>
          </a:p>
          <a:p>
            <a:r>
              <a:rPr lang="en-US" altLang="zh-CN" sz="2800"/>
              <a:t>  led_flow(pointer);   /*</a:t>
            </a:r>
            <a:r>
              <a:rPr lang="zh-CN" altLang="en-US" sz="2800"/>
              <a:t>调用</a:t>
            </a:r>
            <a:r>
              <a:rPr lang="en-US" altLang="zh-CN" sz="2800"/>
              <a:t>LED</a:t>
            </a:r>
            <a:r>
              <a:rPr lang="zh-CN" altLang="en-US" sz="2800"/>
              <a:t>灯</a:t>
            </a:r>
            <a:r>
              <a:rPr lang="zh-CN" altLang="en-US" sz="2800">
                <a:solidFill>
                  <a:srgbClr val="FF0000"/>
                </a:solidFill>
              </a:rPr>
              <a:t>控制函数</a:t>
            </a:r>
            <a:r>
              <a:rPr lang="zh-CN" altLang="en-US" sz="2800"/>
              <a:t>，指针为实际参数</a:t>
            </a:r>
            <a:r>
              <a:rPr lang="en-US" altLang="zh-CN" sz="2800"/>
              <a:t>*/</a:t>
            </a:r>
            <a:endParaRPr lang="zh-CN" altLang="en-US" sz="2800"/>
          </a:p>
          <a:p>
            <a:r>
              <a:rPr lang="zh-CN" altLang="en-US" sz="2800"/>
              <a:t>  </a:t>
            </a:r>
            <a:r>
              <a:rPr lang="en-US" altLang="zh-CN" sz="2800"/>
              <a:t>}</a:t>
            </a:r>
          </a:p>
          <a:p>
            <a:endParaRPr lang="en-US" altLang="zh-CN" sz="2800"/>
          </a:p>
        </p:txBody>
      </p:sp>
      <p:sp>
        <p:nvSpPr>
          <p:cNvPr id="263171" name="Text Box 2"/>
          <p:cNvSpPr txBox="1">
            <a:spLocks noChangeArrowheads="1"/>
          </p:cNvSpPr>
          <p:nvPr/>
        </p:nvSpPr>
        <p:spPr bwMode="auto">
          <a:xfrm>
            <a:off x="5375276" y="1984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37784437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3171"/>
                                        </p:tgtEl>
                                        <p:attrNameLst>
                                          <p:attrName>style.visibility</p:attrName>
                                        </p:attrNameLst>
                                      </p:cBhvr>
                                      <p:to>
                                        <p:strVal val="visible"/>
                                      </p:to>
                                    </p:set>
                                    <p:animEffect transition="in" filter="diamond(in)">
                                      <p:cBhvr>
                                        <p:cTn id="7" dur="1000"/>
                                        <p:tgtEl>
                                          <p:spTgt spid="263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autoUpdateAnimBg="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ext Box 3"/>
          <p:cNvSpPr txBox="1">
            <a:spLocks noChangeArrowheads="1"/>
          </p:cNvSpPr>
          <p:nvPr/>
        </p:nvSpPr>
        <p:spPr bwMode="auto">
          <a:xfrm>
            <a:off x="1774826" y="2236788"/>
            <a:ext cx="794067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XM15-3.hex”</a:t>
            </a:r>
            <a:r>
              <a:rPr lang="zh-CN" altLang="en-US" sz="2800"/>
              <a:t>文件加载到</a:t>
            </a:r>
            <a:r>
              <a:rPr lang="en-US" altLang="zh-CN" sz="2800"/>
              <a:t>AT89C51</a:t>
            </a:r>
            <a:r>
              <a:rPr lang="zh-CN" altLang="en-US" sz="2800"/>
              <a:t>里，然后启动仿真，就可以看出用指针作为函数参数控制</a:t>
            </a:r>
            <a:r>
              <a:rPr lang="en-US" altLang="zh-CN" sz="2800"/>
              <a:t>8</a:t>
            </a:r>
            <a:r>
              <a:rPr lang="zh-CN" altLang="en-US" sz="2800"/>
              <a:t>位</a:t>
            </a:r>
            <a:r>
              <a:rPr lang="en-US" altLang="zh-CN" sz="2800"/>
              <a:t>LED</a:t>
            </a:r>
            <a:r>
              <a:rPr lang="zh-CN" altLang="en-US" sz="2800"/>
              <a:t>点亮状态，效果图如图</a:t>
            </a:r>
            <a:r>
              <a:rPr lang="en-US" altLang="zh-CN" sz="2800"/>
              <a:t>3-22</a:t>
            </a:r>
            <a:r>
              <a:rPr lang="zh-CN" altLang="en-US" sz="2800"/>
              <a:t>所示。</a:t>
            </a:r>
          </a:p>
        </p:txBody>
      </p:sp>
      <p:sp>
        <p:nvSpPr>
          <p:cNvPr id="264195" name="Text Box 2"/>
          <p:cNvSpPr txBox="1">
            <a:spLocks noChangeArrowheads="1"/>
          </p:cNvSpPr>
          <p:nvPr/>
        </p:nvSpPr>
        <p:spPr bwMode="auto">
          <a:xfrm>
            <a:off x="54483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
        <p:nvSpPr>
          <p:cNvPr id="264196" name="矩形 1"/>
          <p:cNvSpPr>
            <a:spLocks noChangeArrowheads="1"/>
          </p:cNvSpPr>
          <p:nvPr/>
        </p:nvSpPr>
        <p:spPr bwMode="auto">
          <a:xfrm>
            <a:off x="6743700" y="4941889"/>
            <a:ext cx="2349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15-3</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4265407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4195"/>
                                        </p:tgtEl>
                                        <p:attrNameLst>
                                          <p:attrName>style.visibility</p:attrName>
                                        </p:attrNameLst>
                                      </p:cBhvr>
                                      <p:to>
                                        <p:strVal val="visible"/>
                                      </p:to>
                                    </p:set>
                                    <p:animEffect transition="in" filter="diamond(in)">
                                      <p:cBhvr>
                                        <p:cTn id="7" dur="1000"/>
                                        <p:tgtEl>
                                          <p:spTgt spid="264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5967414" y="2301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25603" name="Rectangle 4"/>
          <p:cNvSpPr>
            <a:spLocks noChangeArrowheads="1"/>
          </p:cNvSpPr>
          <p:nvPr/>
        </p:nvSpPr>
        <p:spPr bwMode="auto">
          <a:xfrm>
            <a:off x="3033714" y="2066926"/>
            <a:ext cx="45942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表</a:t>
            </a:r>
            <a:r>
              <a:rPr lang="en-US" altLang="zh-CN" sz="2800"/>
              <a:t>3-1  ANSI C</a:t>
            </a:r>
            <a:r>
              <a:rPr lang="zh-CN" altLang="en-US" sz="2800"/>
              <a:t>语言的关键字</a:t>
            </a:r>
          </a:p>
        </p:txBody>
      </p:sp>
      <p:pic>
        <p:nvPicPr>
          <p:cNvPr id="2560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5776" y="2708275"/>
            <a:ext cx="8424863"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19954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1989139"/>
            <a:ext cx="8964612" cy="431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Rectangle 4"/>
          <p:cNvSpPr>
            <a:spLocks noChangeArrowheads="1"/>
          </p:cNvSpPr>
          <p:nvPr/>
        </p:nvSpPr>
        <p:spPr bwMode="auto">
          <a:xfrm>
            <a:off x="1894213" y="6489978"/>
            <a:ext cx="63017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3-22</a:t>
            </a:r>
            <a:r>
              <a:rPr lang="zh-CN" altLang="en-US"/>
              <a:t>用指针作为函数参数控制</a:t>
            </a:r>
            <a:r>
              <a:rPr lang="en-US" altLang="zh-CN"/>
              <a:t>8</a:t>
            </a:r>
            <a:r>
              <a:rPr lang="zh-CN" altLang="en-US"/>
              <a:t>位</a:t>
            </a:r>
            <a:r>
              <a:rPr lang="en-US" altLang="zh-CN"/>
              <a:t>LED</a:t>
            </a:r>
            <a:r>
              <a:rPr lang="zh-CN" altLang="en-US"/>
              <a:t>点亮状态仿真效果图</a:t>
            </a:r>
          </a:p>
        </p:txBody>
      </p:sp>
      <p:sp>
        <p:nvSpPr>
          <p:cNvPr id="265220" name="Text Box 2"/>
          <p:cNvSpPr txBox="1">
            <a:spLocks noChangeArrowheads="1"/>
          </p:cNvSpPr>
          <p:nvPr/>
        </p:nvSpPr>
        <p:spPr bwMode="auto">
          <a:xfrm>
            <a:off x="5611814" y="1555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3.7.3</a:t>
            </a:r>
            <a:r>
              <a:rPr lang="zh-CN" altLang="en-US" sz="2800" b="1"/>
              <a:t>任务</a:t>
            </a:r>
            <a:r>
              <a:rPr lang="en-US" altLang="zh-CN" sz="2800" b="1"/>
              <a:t>15-3</a:t>
            </a:r>
            <a:r>
              <a:rPr lang="zh-CN" altLang="en-US" sz="2800" b="1"/>
              <a:t>：用指针作为</a:t>
            </a:r>
            <a:endParaRPr lang="en-US" altLang="zh-CN" sz="2800" b="1"/>
          </a:p>
          <a:p>
            <a:r>
              <a:rPr lang="zh-CN" altLang="en-US" sz="2800" b="1"/>
              <a:t>函数参数控制</a:t>
            </a:r>
            <a:r>
              <a:rPr lang="en-US" altLang="zh-CN" sz="2800" b="1"/>
              <a:t>8</a:t>
            </a:r>
            <a:r>
              <a:rPr lang="zh-CN" altLang="en-US" sz="2800" b="1"/>
              <a:t>位</a:t>
            </a:r>
            <a:r>
              <a:rPr lang="en-US" altLang="zh-CN" sz="2800" b="1"/>
              <a:t>LED</a:t>
            </a:r>
            <a:r>
              <a:rPr lang="zh-CN" altLang="en-US" sz="2800" b="1"/>
              <a:t>点亮状态</a:t>
            </a:r>
          </a:p>
        </p:txBody>
      </p:sp>
    </p:spTree>
    <p:extLst>
      <p:ext uri="{BB962C8B-B14F-4D97-AF65-F5344CB8AC3E}">
        <p14:creationId xmlns:p14="http://schemas.microsoft.com/office/powerpoint/2010/main" val="2698030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5220"/>
                                        </p:tgtEl>
                                        <p:attrNameLst>
                                          <p:attrName>style.visibility</p:attrName>
                                        </p:attrNameLst>
                                      </p:cBhvr>
                                      <p:to>
                                        <p:strVal val="visible"/>
                                      </p:to>
                                    </p:set>
                                    <p:animEffect transition="in" filter="diamond(in)">
                                      <p:cBhvr>
                                        <p:cTn id="7" dur="1000"/>
                                        <p:tgtEl>
                                          <p:spTgt spid="265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0" grpId="0" autoUpdateAnimBg="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ext Box 2"/>
          <p:cNvSpPr txBox="1">
            <a:spLocks noChangeArrowheads="1"/>
          </p:cNvSpPr>
          <p:nvPr/>
        </p:nvSpPr>
        <p:spPr bwMode="auto">
          <a:xfrm>
            <a:off x="5519739"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
        <p:nvSpPr>
          <p:cNvPr id="266243" name="Text Box 3"/>
          <p:cNvSpPr txBox="1">
            <a:spLocks noChangeArrowheads="1"/>
          </p:cNvSpPr>
          <p:nvPr/>
        </p:nvSpPr>
        <p:spPr bwMode="auto">
          <a:xfrm>
            <a:off x="1682751" y="1916113"/>
            <a:ext cx="873442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：用函数型指针控制</a:t>
            </a:r>
            <a:r>
              <a:rPr lang="en-US" altLang="zh-CN" sz="2800" b="1"/>
              <a:t>8</a:t>
            </a:r>
            <a:r>
              <a:rPr lang="zh-CN" altLang="en-US" sz="2800" b="1"/>
              <a:t>位</a:t>
            </a:r>
            <a:r>
              <a:rPr lang="en-US" altLang="zh-CN" sz="2800" b="1"/>
              <a:t>LED</a:t>
            </a:r>
            <a:r>
              <a:rPr lang="zh-CN" altLang="en-US" sz="2800" b="1"/>
              <a:t>点亮状态</a:t>
            </a:r>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en-US" altLang="zh-CN" sz="2800"/>
              <a:t>LED</a:t>
            </a:r>
            <a:r>
              <a:rPr lang="zh-CN" altLang="en-US" sz="2800"/>
              <a:t>灯作为点亮函数的设置；</a:t>
            </a:r>
          </a:p>
          <a:p>
            <a:r>
              <a:rPr lang="zh-CN" altLang="en-US" sz="2800"/>
              <a:t>（</a:t>
            </a:r>
            <a:r>
              <a:rPr lang="en-US" altLang="zh-CN" sz="2800"/>
              <a:t>2</a:t>
            </a:r>
            <a:r>
              <a:rPr lang="zh-CN" altLang="en-US" sz="2800"/>
              <a:t>）掌握“函数型指针”应用及编程；</a:t>
            </a:r>
          </a:p>
          <a:p>
            <a:r>
              <a:rPr lang="zh-CN" altLang="en-US" sz="2800"/>
              <a:t>（</a:t>
            </a:r>
            <a:r>
              <a:rPr lang="en-US" altLang="zh-CN" sz="2800"/>
              <a:t>3</a:t>
            </a:r>
            <a:r>
              <a:rPr lang="zh-CN" altLang="en-US" sz="2800"/>
              <a:t>）掌握</a:t>
            </a:r>
            <a:r>
              <a:rPr lang="en-US" altLang="zh-CN" sz="2800"/>
              <a:t>LED</a:t>
            </a:r>
            <a:r>
              <a:rPr lang="zh-CN" altLang="en-US" sz="2800"/>
              <a:t>灯控制码设置。 </a:t>
            </a:r>
            <a:endParaRPr lang="zh-CN" altLang="en-US" sz="2800" b="1"/>
          </a:p>
          <a:p>
            <a:r>
              <a:rPr lang="en-US" altLang="zh-CN" sz="2800" b="1"/>
              <a:t>2.</a:t>
            </a:r>
            <a:r>
              <a:rPr lang="zh-CN" altLang="en-US" sz="2800" b="1"/>
              <a:t>任务描述</a:t>
            </a:r>
            <a:r>
              <a:rPr lang="zh-CN" altLang="en-US" sz="2800"/>
              <a:t>  </a:t>
            </a:r>
          </a:p>
          <a:p>
            <a:r>
              <a:rPr lang="zh-CN" altLang="en-US" sz="2800"/>
              <a:t>   用函数型指针控制</a:t>
            </a:r>
            <a:r>
              <a:rPr lang="en-US" altLang="zh-CN" sz="2800"/>
              <a:t>8</a:t>
            </a:r>
            <a:r>
              <a:rPr lang="zh-CN" altLang="en-US" sz="2800"/>
              <a:t>位</a:t>
            </a:r>
            <a:r>
              <a:rPr lang="en-US" altLang="zh-CN" sz="2800"/>
              <a:t>LED</a:t>
            </a:r>
            <a:r>
              <a:rPr lang="zh-CN" altLang="en-US" sz="2800"/>
              <a:t>点亮状态，要求如下：</a:t>
            </a:r>
          </a:p>
          <a:p>
            <a:r>
              <a:rPr lang="zh-CN" altLang="en-US" sz="2800"/>
              <a:t>（</a:t>
            </a:r>
            <a:r>
              <a:rPr lang="en-US" altLang="zh-CN" sz="2800"/>
              <a:t>1</a:t>
            </a:r>
            <a:r>
              <a:rPr lang="zh-CN" altLang="en-US" sz="2800"/>
              <a:t>）用单片机的</a:t>
            </a:r>
            <a:r>
              <a:rPr lang="en-US" altLang="zh-CN" sz="2800"/>
              <a:t>P1</a:t>
            </a:r>
            <a:r>
              <a:rPr lang="zh-CN" altLang="en-US" sz="2800"/>
              <a:t>口；</a:t>
            </a:r>
          </a:p>
          <a:p>
            <a:r>
              <a:rPr lang="zh-CN" altLang="en-US" sz="2800"/>
              <a:t>（</a:t>
            </a:r>
            <a:r>
              <a:rPr lang="en-US" altLang="zh-CN" sz="2800"/>
              <a:t>2</a:t>
            </a:r>
            <a:r>
              <a:rPr lang="zh-CN" altLang="en-US" sz="2800"/>
              <a:t>）使用</a:t>
            </a:r>
            <a:r>
              <a:rPr lang="en-US" altLang="zh-CN" sz="2800"/>
              <a:t>LED</a:t>
            </a:r>
            <a:r>
              <a:rPr lang="zh-CN" altLang="en-US" sz="2800"/>
              <a:t>灯作为点亮函数；</a:t>
            </a:r>
          </a:p>
          <a:p>
            <a:r>
              <a:rPr lang="zh-CN" altLang="en-US" sz="2800"/>
              <a:t>（</a:t>
            </a:r>
            <a:r>
              <a:rPr lang="en-US" altLang="zh-CN" sz="2800"/>
              <a:t>3</a:t>
            </a:r>
            <a:r>
              <a:rPr lang="zh-CN" altLang="en-US" sz="2800"/>
              <a:t>）用函数型指针控制</a:t>
            </a:r>
            <a:r>
              <a:rPr lang="en-US" altLang="zh-CN" sz="2800"/>
              <a:t>8</a:t>
            </a:r>
            <a:r>
              <a:rPr lang="zh-CN" altLang="en-US" sz="2800"/>
              <a:t>位</a:t>
            </a:r>
            <a:r>
              <a:rPr lang="en-US" altLang="zh-CN" sz="2800"/>
              <a:t>LED</a:t>
            </a:r>
            <a:r>
              <a:rPr lang="zh-CN" altLang="en-US" sz="2800"/>
              <a:t>点亮状态；</a:t>
            </a:r>
          </a:p>
          <a:p>
            <a:r>
              <a:rPr lang="zh-CN" altLang="en-US" sz="2800"/>
              <a:t>（</a:t>
            </a:r>
            <a:r>
              <a:rPr lang="en-US" altLang="zh-CN" sz="2800"/>
              <a:t>4</a:t>
            </a:r>
            <a:r>
              <a:rPr lang="zh-CN" altLang="en-US" sz="2800"/>
              <a:t>）延时采用</a:t>
            </a:r>
            <a:r>
              <a:rPr lang="en-US" altLang="zh-CN" sz="2800"/>
              <a:t>150ms</a:t>
            </a:r>
            <a:r>
              <a:rPr lang="zh-CN" altLang="en-US" sz="2800"/>
              <a:t>。</a:t>
            </a:r>
            <a:endParaRPr lang="zh-CN" altLang="en-US" sz="2800" b="1"/>
          </a:p>
        </p:txBody>
      </p:sp>
    </p:spTree>
    <p:extLst>
      <p:ext uri="{BB962C8B-B14F-4D97-AF65-F5344CB8AC3E}">
        <p14:creationId xmlns:p14="http://schemas.microsoft.com/office/powerpoint/2010/main" val="862590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6242"/>
                                        </p:tgtEl>
                                        <p:attrNameLst>
                                          <p:attrName>style.visibility</p:attrName>
                                        </p:attrNameLst>
                                      </p:cBhvr>
                                      <p:to>
                                        <p:strVal val="visible"/>
                                      </p:to>
                                    </p:set>
                                    <p:animEffect transition="in" filter="diamond(in)">
                                      <p:cBhvr>
                                        <p:cTn id="7" dur="1000"/>
                                        <p:tgtEl>
                                          <p:spTgt spid="266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autoUpdateAnimBg="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Text Box 2"/>
          <p:cNvSpPr txBox="1">
            <a:spLocks noChangeArrowheads="1"/>
          </p:cNvSpPr>
          <p:nvPr/>
        </p:nvSpPr>
        <p:spPr bwMode="auto">
          <a:xfrm>
            <a:off x="5591176" y="1412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
        <p:nvSpPr>
          <p:cNvPr id="267267" name="Text Box 3"/>
          <p:cNvSpPr txBox="1">
            <a:spLocks noChangeArrowheads="1"/>
          </p:cNvSpPr>
          <p:nvPr/>
        </p:nvSpPr>
        <p:spPr bwMode="auto">
          <a:xfrm>
            <a:off x="1711326" y="2025650"/>
            <a:ext cx="873442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先定义</a:t>
            </a:r>
            <a:r>
              <a:rPr lang="en-US" altLang="zh-CN" sz="2800"/>
              <a:t>LED</a:t>
            </a:r>
            <a:r>
              <a:rPr lang="zh-CN" altLang="en-US" sz="2800"/>
              <a:t>灯点亮函数，再定义函数型指针，然后将</a:t>
            </a:r>
            <a:r>
              <a:rPr lang="en-US" altLang="zh-CN" sz="2800"/>
              <a:t>LED</a:t>
            </a:r>
            <a:r>
              <a:rPr lang="zh-CN" altLang="en-US" sz="2800"/>
              <a:t>灯点亮函数的名字（入口地址）赋给函数型指针，就可以通过该函数型指针调用</a:t>
            </a:r>
            <a:r>
              <a:rPr lang="en-US" altLang="zh-CN" sz="2800"/>
              <a:t>LED</a:t>
            </a:r>
            <a:r>
              <a:rPr lang="zh-CN" altLang="en-US" sz="2800"/>
              <a:t>灯点亮函数。</a:t>
            </a:r>
          </a:p>
          <a:p>
            <a:r>
              <a:rPr lang="zh-CN" altLang="en-US" sz="2800">
                <a:solidFill>
                  <a:srgbClr val="FF0000"/>
                </a:solidFill>
              </a:rPr>
              <a:t>注意：</a:t>
            </a:r>
            <a:r>
              <a:rPr lang="zh-CN" altLang="en-US" sz="2800"/>
              <a:t>函数型指针的类型说明必须和函数的类型说明一致</a:t>
            </a:r>
          </a:p>
          <a:p>
            <a:r>
              <a:rPr lang="zh-CN" altLang="en-US" sz="2800"/>
              <a:t>（</a:t>
            </a:r>
            <a:r>
              <a:rPr lang="en-US" altLang="zh-CN" sz="2800"/>
              <a:t>2</a:t>
            </a:r>
            <a:r>
              <a:rPr lang="zh-CN" altLang="en-US" sz="2800"/>
              <a:t>）程序设计</a:t>
            </a:r>
          </a:p>
          <a:p>
            <a:r>
              <a:rPr lang="zh-CN" altLang="en-US" sz="2800"/>
              <a:t>    先建立文件夹“</a:t>
            </a:r>
            <a:r>
              <a:rPr lang="en-US" altLang="zh-CN" sz="2800"/>
              <a:t>XM15-4”,</a:t>
            </a:r>
            <a:r>
              <a:rPr lang="zh-CN" altLang="en-US" sz="2800"/>
              <a:t>然后建立“</a:t>
            </a:r>
            <a:r>
              <a:rPr lang="en-US" altLang="zh-CN" sz="2800"/>
              <a:t>XM15-4”</a:t>
            </a:r>
            <a:r>
              <a:rPr lang="zh-CN" altLang="en-US" sz="2800"/>
              <a:t>工程项目，最后建立源程序文件“</a:t>
            </a:r>
            <a:r>
              <a:rPr lang="en-US" altLang="zh-CN" sz="2800"/>
              <a:t>XM15-4.c”</a:t>
            </a:r>
            <a:r>
              <a:rPr lang="zh-CN" altLang="en-US" sz="2800"/>
              <a:t>，输入如下源程序：</a:t>
            </a:r>
          </a:p>
        </p:txBody>
      </p:sp>
    </p:spTree>
    <p:extLst>
      <p:ext uri="{BB962C8B-B14F-4D97-AF65-F5344CB8AC3E}">
        <p14:creationId xmlns:p14="http://schemas.microsoft.com/office/powerpoint/2010/main" val="23332498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7266"/>
                                        </p:tgtEl>
                                        <p:attrNameLst>
                                          <p:attrName>style.visibility</p:attrName>
                                        </p:attrNameLst>
                                      </p:cBhvr>
                                      <p:to>
                                        <p:strVal val="visible"/>
                                      </p:to>
                                    </p:set>
                                    <p:animEffect transition="in" filter="diamond(in)">
                                      <p:cBhvr>
                                        <p:cTn id="7" dur="1000"/>
                                        <p:tgtEl>
                                          <p:spTgt spid="267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autoUpdateAnimBg="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68291" name="Text Box 3"/>
          <p:cNvSpPr txBox="1">
            <a:spLocks noChangeArrowheads="1"/>
          </p:cNvSpPr>
          <p:nvPr/>
        </p:nvSpPr>
        <p:spPr bwMode="auto">
          <a:xfrm>
            <a:off x="1827214" y="2492375"/>
            <a:ext cx="8301037" cy="338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a:p>
            <a:r>
              <a:rPr lang="en-US" altLang="zh-CN" sz="2800"/>
              <a:t>#include&lt;reg51.h&gt;      /*</a:t>
            </a:r>
            <a:r>
              <a:rPr lang="zh-CN" altLang="en-US" sz="2800"/>
              <a:t>包含</a:t>
            </a:r>
            <a:r>
              <a:rPr lang="en-US" altLang="zh-CN" sz="2800"/>
              <a:t>51</a:t>
            </a:r>
            <a:r>
              <a:rPr lang="zh-CN" altLang="en-US" sz="2800"/>
              <a:t>单片机寄存器定义的头文件</a:t>
            </a:r>
            <a:r>
              <a:rPr lang="en-US" altLang="zh-CN" sz="2800"/>
              <a:t>*/</a:t>
            </a:r>
            <a:endParaRPr lang="zh-CN" altLang="en-US" sz="2800"/>
          </a:p>
          <a:p>
            <a:r>
              <a:rPr lang="zh-CN" altLang="en-US" sz="2800"/>
              <a:t> </a:t>
            </a:r>
            <a:r>
              <a:rPr lang="en-US" altLang="zh-CN" sz="2800"/>
              <a:t>unsigned char code Tab[]={0xfe,0xfc,0xf8,0xf0,0xe0,0xc0,0x80,0x00,0xff,0xfe,0xfd,0xfb,0xf7,0xef,0xdf,0x7f,0xf0,0x0f,0xaa};/*</a:t>
            </a:r>
            <a:r>
              <a:rPr lang="zh-CN" altLang="en-US" sz="2800"/>
              <a:t>定义</a:t>
            </a:r>
            <a:r>
              <a:rPr lang="en-US" altLang="zh-CN" sz="2800"/>
              <a:t>20</a:t>
            </a:r>
            <a:r>
              <a:rPr lang="zh-CN" altLang="en-US" sz="2800"/>
              <a:t>个无符号字符型数组，数组元素为点亮</a:t>
            </a:r>
            <a:r>
              <a:rPr lang="en-US" altLang="zh-CN" sz="2800"/>
              <a:t>LED</a:t>
            </a:r>
            <a:r>
              <a:rPr lang="zh-CN" altLang="en-US" sz="2800"/>
              <a:t>状态控制码</a:t>
            </a:r>
            <a:r>
              <a:rPr lang="en-US" altLang="zh-CN" sz="2800"/>
              <a:t>, </a:t>
            </a:r>
            <a:r>
              <a:rPr lang="zh-CN" altLang="en-US" sz="2800"/>
              <a:t>该数组被定义为全局变量 *</a:t>
            </a:r>
            <a:r>
              <a:rPr lang="en-US" altLang="zh-CN" sz="2800"/>
              <a:t>/</a:t>
            </a:r>
          </a:p>
        </p:txBody>
      </p:sp>
      <p:sp>
        <p:nvSpPr>
          <p:cNvPr id="268292" name="Text Box 2"/>
          <p:cNvSpPr txBox="1">
            <a:spLocks noChangeArrowheads="1"/>
          </p:cNvSpPr>
          <p:nvPr/>
        </p:nvSpPr>
        <p:spPr bwMode="auto">
          <a:xfrm>
            <a:off x="5591176" y="2079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Tree>
    <p:extLst>
      <p:ext uri="{BB962C8B-B14F-4D97-AF65-F5344CB8AC3E}">
        <p14:creationId xmlns:p14="http://schemas.microsoft.com/office/powerpoint/2010/main" val="8997912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8290"/>
                                        </p:tgtEl>
                                        <p:attrNameLst>
                                          <p:attrName>style.visibility</p:attrName>
                                        </p:attrNameLst>
                                      </p:cBhvr>
                                      <p:to>
                                        <p:strVal val="visible"/>
                                      </p:to>
                                    </p:set>
                                    <p:animEffect transition="in" filter="diamond(in)">
                                      <p:cBhvr>
                                        <p:cTn id="7" dur="1000"/>
                                        <p:tgtEl>
                                          <p:spTgt spid="26829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8292"/>
                                        </p:tgtEl>
                                        <p:attrNameLst>
                                          <p:attrName>style.visibility</p:attrName>
                                        </p:attrNameLst>
                                      </p:cBhvr>
                                      <p:to>
                                        <p:strVal val="visible"/>
                                      </p:to>
                                    </p:set>
                                    <p:animEffect transition="in" filter="diamond(in)">
                                      <p:cBhvr>
                                        <p:cTn id="11" dur="1000"/>
                                        <p:tgtEl>
                                          <p:spTgt spid="268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utoUpdateAnimBg="0"/>
      <p:bldP spid="268292" grpId="0" autoUpdateAnimBg="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69315" name="Text Box 3"/>
          <p:cNvSpPr txBox="1">
            <a:spLocks noChangeArrowheads="1"/>
          </p:cNvSpPr>
          <p:nvPr/>
        </p:nvSpPr>
        <p:spPr bwMode="auto">
          <a:xfrm>
            <a:off x="1827214" y="1844676"/>
            <a:ext cx="8301037" cy="406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a:p>
            <a:r>
              <a:rPr lang="en-US" altLang="zh-CN" sz="2400"/>
              <a:t>/************************************************* </a:t>
            </a:r>
          </a:p>
          <a:p>
            <a:r>
              <a:rPr lang="zh-CN" altLang="en-US" sz="2400"/>
              <a:t>函数功能：延时约</a:t>
            </a:r>
            <a:r>
              <a:rPr lang="en-US" altLang="zh-CN" sz="2400"/>
              <a:t>150ms</a:t>
            </a:r>
          </a:p>
          <a:p>
            <a:r>
              <a:rPr lang="en-US" altLang="zh-CN" sz="2400"/>
              <a:t>*************************************************/ </a:t>
            </a:r>
          </a:p>
          <a:p>
            <a:r>
              <a:rPr lang="en-US" altLang="zh-CN" sz="2400"/>
              <a:t>void delay(void)  /*</a:t>
            </a:r>
            <a:r>
              <a:rPr lang="zh-CN" altLang="en-US" sz="2400"/>
              <a:t>两个</a:t>
            </a:r>
            <a:r>
              <a:rPr lang="en-US" altLang="zh-CN" sz="2400"/>
              <a:t>void</a:t>
            </a:r>
            <a:r>
              <a:rPr lang="zh-CN" altLang="en-US" sz="2400"/>
              <a:t>意思分别为无需返回值，没有参数传递</a:t>
            </a:r>
            <a:r>
              <a:rPr lang="en-US" altLang="zh-CN" sz="2400"/>
              <a:t>*/</a:t>
            </a:r>
            <a:endParaRPr lang="zh-CN" altLang="en-US" sz="2400"/>
          </a:p>
          <a:p>
            <a:r>
              <a:rPr lang="en-US" altLang="zh-CN" sz="2400"/>
              <a:t>{</a:t>
            </a:r>
          </a:p>
          <a:p>
            <a:r>
              <a:rPr lang="en-US" altLang="zh-CN" sz="2400"/>
              <a:t> unsigned int n;       //</a:t>
            </a:r>
            <a:r>
              <a:rPr lang="zh-CN" altLang="en-US" sz="2400"/>
              <a:t>定义无符号整数，最大取值范围</a:t>
            </a:r>
            <a:r>
              <a:rPr lang="en-US" altLang="zh-CN" sz="2400"/>
              <a:t>65535</a:t>
            </a:r>
          </a:p>
          <a:p>
            <a:r>
              <a:rPr lang="en-US" altLang="zh-CN" sz="2400"/>
              <a:t>for(n=0;n&lt;50000;n++)  //</a:t>
            </a:r>
            <a:r>
              <a:rPr lang="zh-CN" altLang="en-US" sz="2400"/>
              <a:t>做</a:t>
            </a:r>
            <a:r>
              <a:rPr lang="en-US" altLang="zh-CN" sz="2400"/>
              <a:t>50000</a:t>
            </a:r>
            <a:r>
              <a:rPr lang="zh-CN" altLang="en-US" sz="2400"/>
              <a:t>次空循环</a:t>
            </a:r>
          </a:p>
          <a:p>
            <a:r>
              <a:rPr lang="zh-CN" altLang="en-US" sz="2400"/>
              <a:t>        </a:t>
            </a:r>
            <a:r>
              <a:rPr lang="en-US" altLang="zh-CN" sz="2400"/>
              <a:t>;               //</a:t>
            </a:r>
            <a:r>
              <a:rPr lang="zh-CN" altLang="en-US" sz="2400"/>
              <a:t>什么也不做，等待一个机器周期</a:t>
            </a:r>
          </a:p>
          <a:p>
            <a:r>
              <a:rPr lang="en-US" altLang="zh-CN" sz="2400"/>
              <a:t>}</a:t>
            </a:r>
          </a:p>
        </p:txBody>
      </p:sp>
      <p:sp>
        <p:nvSpPr>
          <p:cNvPr id="269316" name="Text Box 2"/>
          <p:cNvSpPr txBox="1">
            <a:spLocks noChangeArrowheads="1"/>
          </p:cNvSpPr>
          <p:nvPr/>
        </p:nvSpPr>
        <p:spPr bwMode="auto">
          <a:xfrm>
            <a:off x="5519739" y="242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Tree>
    <p:extLst>
      <p:ext uri="{BB962C8B-B14F-4D97-AF65-F5344CB8AC3E}">
        <p14:creationId xmlns:p14="http://schemas.microsoft.com/office/powerpoint/2010/main" val="20881282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9314"/>
                                        </p:tgtEl>
                                        <p:attrNameLst>
                                          <p:attrName>style.visibility</p:attrName>
                                        </p:attrNameLst>
                                      </p:cBhvr>
                                      <p:to>
                                        <p:strVal val="visible"/>
                                      </p:to>
                                    </p:set>
                                    <p:animEffect transition="in" filter="diamond(in)">
                                      <p:cBhvr>
                                        <p:cTn id="7" dur="1000"/>
                                        <p:tgtEl>
                                          <p:spTgt spid="26931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9316"/>
                                        </p:tgtEl>
                                        <p:attrNameLst>
                                          <p:attrName>style.visibility</p:attrName>
                                        </p:attrNameLst>
                                      </p:cBhvr>
                                      <p:to>
                                        <p:strVal val="visible"/>
                                      </p:to>
                                    </p:set>
                                    <p:animEffect transition="in" filter="diamond(in)">
                                      <p:cBhvr>
                                        <p:cTn id="11" dur="1000"/>
                                        <p:tgtEl>
                                          <p:spTgt spid="269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utoUpdateAnimBg="0"/>
      <p:bldP spid="269316" grpId="0" autoUpdateAnimBg="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70339" name="Text Box 3"/>
          <p:cNvSpPr txBox="1">
            <a:spLocks noChangeArrowheads="1"/>
          </p:cNvSpPr>
          <p:nvPr/>
        </p:nvSpPr>
        <p:spPr bwMode="auto">
          <a:xfrm>
            <a:off x="1855789" y="1916114"/>
            <a:ext cx="8301037" cy="480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a:p>
            <a:r>
              <a:rPr lang="en-US" altLang="zh-CN" sz="2400"/>
              <a:t>/**************************************************************</a:t>
            </a:r>
          </a:p>
          <a:p>
            <a:r>
              <a:rPr lang="en-US" altLang="zh-CN" sz="2400"/>
              <a:t> </a:t>
            </a:r>
            <a:r>
              <a:rPr lang="zh-CN" altLang="en-US" sz="2400"/>
              <a:t>函数功能：点亮</a:t>
            </a:r>
            <a:r>
              <a:rPr lang="en-US" altLang="zh-CN" sz="2400"/>
              <a:t>P1</a:t>
            </a:r>
            <a:r>
              <a:rPr lang="zh-CN" altLang="en-US" sz="2400"/>
              <a:t>口</a:t>
            </a:r>
            <a:r>
              <a:rPr lang="en-US" altLang="zh-CN" sz="2400"/>
              <a:t>8</a:t>
            </a:r>
            <a:r>
              <a:rPr lang="zh-CN" altLang="en-US" sz="2400"/>
              <a:t>位</a:t>
            </a:r>
            <a:r>
              <a:rPr lang="en-US" altLang="zh-CN" sz="2400"/>
              <a:t>LED **************************************************************/ </a:t>
            </a:r>
          </a:p>
          <a:p>
            <a:r>
              <a:rPr lang="en-US" altLang="zh-CN" sz="2400"/>
              <a:t>void led_flow(void)</a:t>
            </a:r>
          </a:p>
          <a:p>
            <a:r>
              <a:rPr lang="en-US" altLang="zh-CN" sz="2400"/>
              <a:t> {</a:t>
            </a:r>
          </a:p>
          <a:p>
            <a:r>
              <a:rPr lang="en-US" altLang="zh-CN" sz="2400"/>
              <a:t>   unsigned char i; </a:t>
            </a:r>
          </a:p>
          <a:p>
            <a:r>
              <a:rPr lang="en-US" altLang="zh-CN" sz="2400"/>
              <a:t>   for(i=0;i&lt;20;i++)       //20</a:t>
            </a:r>
            <a:r>
              <a:rPr lang="zh-CN" altLang="en-US" sz="2400"/>
              <a:t>位</a:t>
            </a:r>
            <a:r>
              <a:rPr lang="en-US" altLang="zh-CN" sz="2400"/>
              <a:t>LED</a:t>
            </a:r>
            <a:r>
              <a:rPr lang="zh-CN" altLang="en-US" sz="2400"/>
              <a:t>控制码    </a:t>
            </a:r>
          </a:p>
          <a:p>
            <a:r>
              <a:rPr lang="en-US" altLang="zh-CN" sz="2400"/>
              <a:t>     {     </a:t>
            </a:r>
          </a:p>
          <a:p>
            <a:r>
              <a:rPr lang="en-US" altLang="zh-CN" sz="2400"/>
              <a:t>      P1=Tab[i]; //</a:t>
            </a:r>
            <a:r>
              <a:rPr lang="zh-CN" altLang="en-US" sz="2400"/>
              <a:t>取数组值送</a:t>
            </a:r>
            <a:r>
              <a:rPr lang="en-US" altLang="zh-CN" sz="2400"/>
              <a:t>P1</a:t>
            </a:r>
            <a:r>
              <a:rPr lang="zh-CN" altLang="en-US" sz="2400"/>
              <a:t>口显示</a:t>
            </a:r>
          </a:p>
          <a:p>
            <a:r>
              <a:rPr lang="zh-CN" altLang="en-US" sz="2400"/>
              <a:t>       </a:t>
            </a:r>
            <a:r>
              <a:rPr lang="en-US" altLang="zh-CN" sz="2400"/>
              <a:t>delay();  //</a:t>
            </a:r>
            <a:r>
              <a:rPr lang="zh-CN" altLang="en-US" sz="2400"/>
              <a:t>延时</a:t>
            </a:r>
            <a:r>
              <a:rPr lang="en-US" altLang="zh-CN" sz="2400"/>
              <a:t>150ms     </a:t>
            </a:r>
          </a:p>
          <a:p>
            <a:r>
              <a:rPr lang="en-US" altLang="zh-CN" sz="2400"/>
              <a:t>     } </a:t>
            </a:r>
          </a:p>
          <a:p>
            <a:r>
              <a:rPr lang="en-US" altLang="zh-CN" sz="2400"/>
              <a:t>} </a:t>
            </a:r>
          </a:p>
        </p:txBody>
      </p:sp>
      <p:sp>
        <p:nvSpPr>
          <p:cNvPr id="270340" name="Text Box 2"/>
          <p:cNvSpPr txBox="1">
            <a:spLocks noChangeArrowheads="1"/>
          </p:cNvSpPr>
          <p:nvPr/>
        </p:nvSpPr>
        <p:spPr bwMode="auto">
          <a:xfrm>
            <a:off x="5375276" y="2349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Tree>
    <p:extLst>
      <p:ext uri="{BB962C8B-B14F-4D97-AF65-F5344CB8AC3E}">
        <p14:creationId xmlns:p14="http://schemas.microsoft.com/office/powerpoint/2010/main" val="22244529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0338"/>
                                        </p:tgtEl>
                                        <p:attrNameLst>
                                          <p:attrName>style.visibility</p:attrName>
                                        </p:attrNameLst>
                                      </p:cBhvr>
                                      <p:to>
                                        <p:strVal val="visible"/>
                                      </p:to>
                                    </p:set>
                                    <p:animEffect transition="in" filter="diamond(in)">
                                      <p:cBhvr>
                                        <p:cTn id="7" dur="1000"/>
                                        <p:tgtEl>
                                          <p:spTgt spid="27033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0340"/>
                                        </p:tgtEl>
                                        <p:attrNameLst>
                                          <p:attrName>style.visibility</p:attrName>
                                        </p:attrNameLst>
                                      </p:cBhvr>
                                      <p:to>
                                        <p:strVal val="visible"/>
                                      </p:to>
                                    </p:set>
                                    <p:animEffect transition="in" filter="diamond(in)">
                                      <p:cBhvr>
                                        <p:cTn id="11" dur="1000"/>
                                        <p:tgtEl>
                                          <p:spTgt spid="270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autoUpdateAnimBg="0"/>
      <p:bldP spid="270340" grpId="0" autoUpdateAnimBg="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71363" name="Text Box 3"/>
          <p:cNvSpPr txBox="1">
            <a:spLocks noChangeArrowheads="1"/>
          </p:cNvSpPr>
          <p:nvPr/>
        </p:nvSpPr>
        <p:spPr bwMode="auto">
          <a:xfrm>
            <a:off x="1827214" y="1916113"/>
            <a:ext cx="8840787"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en-US" altLang="zh-CN" sz="2800"/>
              <a:t> </a:t>
            </a:r>
            <a:r>
              <a:rPr lang="zh-CN" altLang="en-US" sz="2800"/>
              <a:t>函数功能：主函数 </a:t>
            </a:r>
            <a:endParaRPr lang="en-US" altLang="zh-CN" sz="2800"/>
          </a:p>
          <a:p>
            <a:r>
              <a:rPr lang="zh-CN" altLang="en-US" sz="2800"/>
              <a:t>*************************************************************</a:t>
            </a:r>
            <a:r>
              <a:rPr lang="en-US" altLang="zh-CN" sz="2800"/>
              <a:t>/ </a:t>
            </a:r>
          </a:p>
          <a:p>
            <a:r>
              <a:rPr lang="zh-CN" altLang="en-US" sz="2800"/>
              <a:t> </a:t>
            </a:r>
            <a:r>
              <a:rPr lang="en-US" altLang="zh-CN" sz="2800"/>
              <a:t>void main(void) </a:t>
            </a:r>
          </a:p>
          <a:p>
            <a:r>
              <a:rPr lang="en-US" altLang="zh-CN" sz="2800"/>
              <a:t> {   </a:t>
            </a:r>
          </a:p>
          <a:p>
            <a:r>
              <a:rPr lang="en-US" altLang="zh-CN" sz="2800"/>
              <a:t> void (*p)(void);  /*</a:t>
            </a:r>
            <a:r>
              <a:rPr lang="zh-CN" altLang="en-US" sz="2800"/>
              <a:t>定义函数型指针，所指函数无参数，无返回值</a:t>
            </a:r>
            <a:r>
              <a:rPr lang="en-US" altLang="zh-CN" sz="2800"/>
              <a:t>*/</a:t>
            </a:r>
            <a:r>
              <a:rPr lang="zh-CN" altLang="en-US" sz="2800"/>
              <a:t> </a:t>
            </a:r>
          </a:p>
          <a:p>
            <a:r>
              <a:rPr lang="zh-CN" altLang="en-US" sz="2800"/>
              <a:t>   </a:t>
            </a:r>
            <a:r>
              <a:rPr lang="en-US" altLang="zh-CN" sz="2800"/>
              <a:t>p=led_flow;  //</a:t>
            </a:r>
            <a:r>
              <a:rPr lang="zh-CN" altLang="en-US" sz="2800"/>
              <a:t>将函数的入口地址赋给函数型指针</a:t>
            </a:r>
            <a:r>
              <a:rPr lang="en-US" altLang="zh-CN" sz="2800"/>
              <a:t>p </a:t>
            </a:r>
          </a:p>
          <a:p>
            <a:r>
              <a:rPr lang="en-US" altLang="zh-CN" sz="2800"/>
              <a:t>   while(1)</a:t>
            </a:r>
          </a:p>
          <a:p>
            <a:r>
              <a:rPr lang="en-US" altLang="zh-CN" sz="2800"/>
              <a:t>   (*p)();         //</a:t>
            </a:r>
            <a:r>
              <a:rPr lang="zh-CN" altLang="en-US" sz="2800"/>
              <a:t>通过函数的指针</a:t>
            </a:r>
            <a:r>
              <a:rPr lang="en-US" altLang="zh-CN" sz="2800"/>
              <a:t>p</a:t>
            </a:r>
            <a:r>
              <a:rPr lang="zh-CN" altLang="en-US" sz="2800"/>
              <a:t>调用函数</a:t>
            </a:r>
            <a:r>
              <a:rPr lang="en-US" altLang="zh-CN" sz="2800"/>
              <a:t>led_flow() </a:t>
            </a:r>
          </a:p>
          <a:p>
            <a:r>
              <a:rPr lang="en-US" altLang="zh-CN" sz="2800"/>
              <a:t>}</a:t>
            </a:r>
          </a:p>
        </p:txBody>
      </p:sp>
      <p:sp>
        <p:nvSpPr>
          <p:cNvPr id="271364" name="Text Box 2"/>
          <p:cNvSpPr txBox="1">
            <a:spLocks noChangeArrowheads="1"/>
          </p:cNvSpPr>
          <p:nvPr/>
        </p:nvSpPr>
        <p:spPr bwMode="auto">
          <a:xfrm>
            <a:off x="55911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Tree>
    <p:extLst>
      <p:ext uri="{BB962C8B-B14F-4D97-AF65-F5344CB8AC3E}">
        <p14:creationId xmlns:p14="http://schemas.microsoft.com/office/powerpoint/2010/main" val="39916266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1362"/>
                                        </p:tgtEl>
                                        <p:attrNameLst>
                                          <p:attrName>style.visibility</p:attrName>
                                        </p:attrNameLst>
                                      </p:cBhvr>
                                      <p:to>
                                        <p:strVal val="visible"/>
                                      </p:to>
                                    </p:set>
                                    <p:animEffect transition="in" filter="diamond(in)">
                                      <p:cBhvr>
                                        <p:cTn id="7" dur="1000"/>
                                        <p:tgtEl>
                                          <p:spTgt spid="27136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1364"/>
                                        </p:tgtEl>
                                        <p:attrNameLst>
                                          <p:attrName>style.visibility</p:attrName>
                                        </p:attrNameLst>
                                      </p:cBhvr>
                                      <p:to>
                                        <p:strVal val="visible"/>
                                      </p:to>
                                    </p:set>
                                    <p:animEffect transition="in" filter="diamond(in)">
                                      <p:cBhvr>
                                        <p:cTn id="11" dur="1000"/>
                                        <p:tgtEl>
                                          <p:spTgt spid="271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autoUpdateAnimBg="0"/>
      <p:bldP spid="271364" grpId="0" autoUpdateAnimBg="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272387" name="Text Box 3"/>
          <p:cNvSpPr txBox="1">
            <a:spLocks noChangeArrowheads="1"/>
          </p:cNvSpPr>
          <p:nvPr/>
        </p:nvSpPr>
        <p:spPr bwMode="auto">
          <a:xfrm>
            <a:off x="1847851" y="2405063"/>
            <a:ext cx="854392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XM15-4.hex”</a:t>
            </a:r>
            <a:r>
              <a:rPr lang="zh-CN" altLang="en-US" sz="2800"/>
              <a:t>文件加载到</a:t>
            </a:r>
            <a:r>
              <a:rPr lang="en-US" altLang="zh-CN" sz="2800"/>
              <a:t>AT89C51</a:t>
            </a:r>
            <a:r>
              <a:rPr lang="zh-CN" altLang="en-US" sz="2800"/>
              <a:t>里，然后启动仿真，就可以看出用函数型指针控制</a:t>
            </a:r>
            <a:r>
              <a:rPr lang="en-US" altLang="zh-CN" sz="2800"/>
              <a:t>8</a:t>
            </a:r>
            <a:r>
              <a:rPr lang="zh-CN" altLang="en-US" sz="2800"/>
              <a:t>位</a:t>
            </a:r>
            <a:r>
              <a:rPr lang="en-US" altLang="zh-CN" sz="2800"/>
              <a:t>LED</a:t>
            </a:r>
            <a:r>
              <a:rPr lang="zh-CN" altLang="en-US" sz="2800"/>
              <a:t>点亮状态，效果图如图</a:t>
            </a:r>
            <a:r>
              <a:rPr lang="en-US" altLang="zh-CN" sz="2800"/>
              <a:t>3-23</a:t>
            </a:r>
            <a:r>
              <a:rPr lang="zh-CN" altLang="en-US" sz="2800"/>
              <a:t>所示。</a:t>
            </a:r>
          </a:p>
        </p:txBody>
      </p:sp>
      <p:sp>
        <p:nvSpPr>
          <p:cNvPr id="272388" name="Text Box 2"/>
          <p:cNvSpPr txBox="1">
            <a:spLocks noChangeArrowheads="1"/>
          </p:cNvSpPr>
          <p:nvPr/>
        </p:nvSpPr>
        <p:spPr bwMode="auto">
          <a:xfrm>
            <a:off x="5476876"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
        <p:nvSpPr>
          <p:cNvPr id="272389" name="矩形 1"/>
          <p:cNvSpPr>
            <a:spLocks noChangeArrowheads="1"/>
          </p:cNvSpPr>
          <p:nvPr/>
        </p:nvSpPr>
        <p:spPr bwMode="auto">
          <a:xfrm>
            <a:off x="6130926" y="5176839"/>
            <a:ext cx="2347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15-4</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32405198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2386"/>
                                        </p:tgtEl>
                                        <p:attrNameLst>
                                          <p:attrName>style.visibility</p:attrName>
                                        </p:attrNameLst>
                                      </p:cBhvr>
                                      <p:to>
                                        <p:strVal val="visible"/>
                                      </p:to>
                                    </p:set>
                                    <p:animEffect transition="in" filter="diamond(in)">
                                      <p:cBhvr>
                                        <p:cTn id="7" dur="1000"/>
                                        <p:tgtEl>
                                          <p:spTgt spid="27238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2388"/>
                                        </p:tgtEl>
                                        <p:attrNameLst>
                                          <p:attrName>style.visibility</p:attrName>
                                        </p:attrNameLst>
                                      </p:cBhvr>
                                      <p:to>
                                        <p:strVal val="visible"/>
                                      </p:to>
                                    </p:set>
                                    <p:animEffect transition="in" filter="diamond(in)">
                                      <p:cBhvr>
                                        <p:cTn id="11" dur="1000"/>
                                        <p:tgtEl>
                                          <p:spTgt spid="272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autoUpdateAnimBg="0"/>
      <p:bldP spid="272388" grpId="0" autoUpdateAnimBg="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pic>
        <p:nvPicPr>
          <p:cNvPr id="273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2133600"/>
            <a:ext cx="8964612"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3412" name="Rectangle 4"/>
          <p:cNvSpPr>
            <a:spLocks noChangeArrowheads="1"/>
          </p:cNvSpPr>
          <p:nvPr/>
        </p:nvSpPr>
        <p:spPr bwMode="auto">
          <a:xfrm>
            <a:off x="2653211" y="6489978"/>
            <a:ext cx="56092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3-23</a:t>
            </a:r>
            <a:r>
              <a:rPr lang="zh-CN" altLang="en-US"/>
              <a:t>用函数型指针控制</a:t>
            </a:r>
            <a:r>
              <a:rPr lang="en-US" altLang="zh-CN"/>
              <a:t>8</a:t>
            </a:r>
            <a:r>
              <a:rPr lang="zh-CN" altLang="en-US"/>
              <a:t>位</a:t>
            </a:r>
            <a:r>
              <a:rPr lang="en-US" altLang="zh-CN"/>
              <a:t>LED</a:t>
            </a:r>
            <a:r>
              <a:rPr lang="zh-CN" altLang="en-US"/>
              <a:t>点亮状态仿真效果图</a:t>
            </a:r>
          </a:p>
        </p:txBody>
      </p:sp>
      <p:sp>
        <p:nvSpPr>
          <p:cNvPr id="273413" name="Text Box 2"/>
          <p:cNvSpPr txBox="1">
            <a:spLocks noChangeArrowheads="1"/>
          </p:cNvSpPr>
          <p:nvPr/>
        </p:nvSpPr>
        <p:spPr bwMode="auto">
          <a:xfrm>
            <a:off x="545782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3.7.4</a:t>
            </a:r>
            <a:r>
              <a:rPr lang="zh-CN" altLang="en-US" sz="2800" b="1"/>
              <a:t>任务</a:t>
            </a:r>
            <a:r>
              <a:rPr lang="en-US" altLang="zh-CN" sz="2800" b="1"/>
              <a:t>15-4</a:t>
            </a:r>
            <a:r>
              <a:rPr lang="zh-CN" altLang="en-US" sz="2800" b="1"/>
              <a:t>：用函数型指针</a:t>
            </a:r>
            <a:endParaRPr lang="en-US" altLang="zh-CN" sz="2800" b="1"/>
          </a:p>
          <a:p>
            <a:r>
              <a:rPr lang="zh-CN" altLang="en-US" sz="2800" b="1"/>
              <a:t>控制</a:t>
            </a:r>
            <a:r>
              <a:rPr lang="en-US" altLang="zh-CN" sz="2800" b="1"/>
              <a:t>8</a:t>
            </a:r>
            <a:r>
              <a:rPr lang="zh-CN" altLang="en-US" sz="2800" b="1"/>
              <a:t>位</a:t>
            </a:r>
            <a:r>
              <a:rPr lang="en-US" altLang="zh-CN" sz="2800" b="1"/>
              <a:t>LED</a:t>
            </a:r>
            <a:r>
              <a:rPr lang="zh-CN" altLang="en-US" sz="2800" b="1"/>
              <a:t>点亮状态</a:t>
            </a:r>
            <a:endParaRPr lang="en-US" altLang="zh-CN" sz="2800"/>
          </a:p>
        </p:txBody>
      </p:sp>
    </p:spTree>
    <p:extLst>
      <p:ext uri="{BB962C8B-B14F-4D97-AF65-F5344CB8AC3E}">
        <p14:creationId xmlns:p14="http://schemas.microsoft.com/office/powerpoint/2010/main" val="33433098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3410"/>
                                        </p:tgtEl>
                                        <p:attrNameLst>
                                          <p:attrName>style.visibility</p:attrName>
                                        </p:attrNameLst>
                                      </p:cBhvr>
                                      <p:to>
                                        <p:strVal val="visible"/>
                                      </p:to>
                                    </p:set>
                                    <p:animEffect transition="in" filter="diamond(in)">
                                      <p:cBhvr>
                                        <p:cTn id="7" dur="1000"/>
                                        <p:tgtEl>
                                          <p:spTgt spid="27341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3413"/>
                                        </p:tgtEl>
                                        <p:attrNameLst>
                                          <p:attrName>style.visibility</p:attrName>
                                        </p:attrNameLst>
                                      </p:cBhvr>
                                      <p:to>
                                        <p:strVal val="visible"/>
                                      </p:to>
                                    </p:set>
                                    <p:animEffect transition="in" filter="diamond(in)">
                                      <p:cBhvr>
                                        <p:cTn id="11" dur="1000"/>
                                        <p:tgtEl>
                                          <p:spTgt spid="273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0" grpId="0" autoUpdateAnimBg="0"/>
      <p:bldP spid="273413" grpId="0" autoUpdateAnimBg="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ext Box 2"/>
          <p:cNvSpPr txBox="1">
            <a:spLocks noChangeArrowheads="1"/>
          </p:cNvSpPr>
          <p:nvPr/>
        </p:nvSpPr>
        <p:spPr bwMode="auto">
          <a:xfrm>
            <a:off x="6075364" y="18415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4435" name="Text Box 3"/>
          <p:cNvSpPr txBox="1">
            <a:spLocks noChangeArrowheads="1"/>
          </p:cNvSpPr>
          <p:nvPr/>
        </p:nvSpPr>
        <p:spPr bwMode="auto">
          <a:xfrm>
            <a:off x="1744663" y="2420939"/>
            <a:ext cx="86614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a:p>
            <a:r>
              <a:rPr lang="en-US" altLang="zh-CN" sz="2800" b="1"/>
              <a:t>1.C51</a:t>
            </a:r>
            <a:r>
              <a:rPr lang="zh-CN" altLang="en-US" sz="2800" b="1"/>
              <a:t>的函数概述</a:t>
            </a:r>
            <a:endParaRPr lang="zh-CN" altLang="en-US" sz="2800"/>
          </a:p>
          <a:p>
            <a:r>
              <a:rPr lang="zh-CN" altLang="en-US" sz="2800"/>
              <a:t>      一个</a:t>
            </a:r>
            <a:r>
              <a:rPr lang="en-US" altLang="zh-CN" sz="2800"/>
              <a:t>C</a:t>
            </a:r>
            <a:r>
              <a:rPr lang="zh-CN" altLang="en-US" sz="2800"/>
              <a:t>程序可由一个主函数</a:t>
            </a:r>
            <a:r>
              <a:rPr lang="en-US" altLang="zh-CN" sz="2800"/>
              <a:t>main( )</a:t>
            </a:r>
            <a:r>
              <a:rPr lang="zh-CN" altLang="en-US" sz="2800"/>
              <a:t>和若干个其他函数构成。主函数可以调用其他函数，其他函数也可以互相调用，但其他函数不能调用主函数。</a:t>
            </a:r>
            <a:endParaRPr lang="en-US" altLang="zh-CN" sz="2800"/>
          </a:p>
          <a:p>
            <a:r>
              <a:rPr lang="zh-CN" altLang="en-US" sz="2800"/>
              <a:t>     主程序</a:t>
            </a:r>
            <a:r>
              <a:rPr lang="en-US" altLang="zh-CN" sz="2800"/>
              <a:t>(main())</a:t>
            </a:r>
            <a:r>
              <a:rPr lang="zh-CN" altLang="en-US" sz="2800"/>
              <a:t>可以根据需要用来调用函数。当函数执行完毕时，就发出返回</a:t>
            </a:r>
            <a:r>
              <a:rPr lang="en-US" altLang="zh-CN" sz="2800"/>
              <a:t>(return)</a:t>
            </a:r>
            <a:r>
              <a:rPr lang="zh-CN" altLang="en-US" sz="2800"/>
              <a:t>指令，而主程序</a:t>
            </a:r>
            <a:r>
              <a:rPr lang="en-US" altLang="zh-CN" sz="2800"/>
              <a:t>main()</a:t>
            </a:r>
            <a:r>
              <a:rPr lang="zh-CN" altLang="en-US" sz="2800"/>
              <a:t>后面的指令来恢复主程序流的执行。</a:t>
            </a:r>
            <a:r>
              <a:rPr lang="en-US" altLang="zh-CN" sz="2800"/>
              <a:t> </a:t>
            </a:r>
            <a:endParaRPr lang="zh-CN" altLang="en-US" sz="2800"/>
          </a:p>
        </p:txBody>
      </p:sp>
    </p:spTree>
    <p:extLst>
      <p:ext uri="{BB962C8B-B14F-4D97-AF65-F5344CB8AC3E}">
        <p14:creationId xmlns:p14="http://schemas.microsoft.com/office/powerpoint/2010/main" val="34543232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diamond(in)">
                                      <p:cBhvr>
                                        <p:cTn id="7" dur="1000"/>
                                        <p:tgtEl>
                                          <p:spTgt spid="274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5664201" y="2016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pic>
        <p:nvPicPr>
          <p:cNvPr id="2662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1989138"/>
            <a:ext cx="8207375" cy="486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11500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diamond(in)">
                                      <p:cBhvr>
                                        <p:cTn id="7"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Text Box 2"/>
          <p:cNvSpPr txBox="1">
            <a:spLocks noChangeArrowheads="1"/>
          </p:cNvSpPr>
          <p:nvPr/>
        </p:nvSpPr>
        <p:spPr bwMode="auto">
          <a:xfrm>
            <a:off x="6086476" y="18415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5459" name="Text Box 3"/>
          <p:cNvSpPr txBox="1">
            <a:spLocks noChangeArrowheads="1"/>
          </p:cNvSpPr>
          <p:nvPr/>
        </p:nvSpPr>
        <p:spPr bwMode="auto">
          <a:xfrm>
            <a:off x="1755775" y="2014538"/>
            <a:ext cx="866140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函数的定义</a:t>
            </a:r>
            <a:endParaRPr lang="en-US" altLang="zh-CN" sz="2800" b="1"/>
          </a:p>
          <a:p>
            <a:r>
              <a:rPr lang="zh-CN" altLang="en-US" sz="2800"/>
              <a:t>      从函数的形式看，函数可分为</a:t>
            </a:r>
            <a:r>
              <a:rPr lang="zh-CN" altLang="en-US" sz="2800">
                <a:solidFill>
                  <a:srgbClr val="FF0000"/>
                </a:solidFill>
              </a:rPr>
              <a:t>无参数</a:t>
            </a:r>
            <a:r>
              <a:rPr lang="zh-CN" altLang="en-US" sz="2800"/>
              <a:t>函数和</a:t>
            </a:r>
            <a:r>
              <a:rPr lang="zh-CN" altLang="en-US" sz="2800">
                <a:solidFill>
                  <a:srgbClr val="FF0000"/>
                </a:solidFill>
              </a:rPr>
              <a:t>有参数</a:t>
            </a:r>
            <a:r>
              <a:rPr lang="zh-CN" altLang="en-US" sz="2800"/>
              <a:t>函数构成。前者在被调用时没有参数传递，后者在被调用时有参数传递。</a:t>
            </a:r>
            <a:endParaRPr lang="en-US" altLang="zh-CN" sz="2800"/>
          </a:p>
          <a:p>
            <a:r>
              <a:rPr lang="en-US" altLang="zh-CN" sz="2800"/>
              <a:t>     </a:t>
            </a:r>
            <a:r>
              <a:rPr lang="zh-CN" altLang="en-US" sz="2800"/>
              <a:t>（</a:t>
            </a:r>
            <a:r>
              <a:rPr lang="en-US" altLang="zh-CN" sz="2800"/>
              <a:t>1</a:t>
            </a:r>
            <a:r>
              <a:rPr lang="zh-CN" altLang="en-US" sz="2800"/>
              <a:t>）无参数函数定义的一般形式</a:t>
            </a:r>
            <a:endParaRPr lang="en-US" altLang="zh-CN" sz="2800"/>
          </a:p>
          <a:p>
            <a:r>
              <a:rPr lang="en-US" altLang="zh-CN" sz="2800">
                <a:solidFill>
                  <a:srgbClr val="FF0000"/>
                </a:solidFill>
              </a:rPr>
              <a:t>     </a:t>
            </a:r>
            <a:r>
              <a:rPr lang="zh-CN" altLang="en-US" sz="2800" b="1">
                <a:solidFill>
                  <a:srgbClr val="FF0000"/>
                </a:solidFill>
              </a:rPr>
              <a:t>类型说明符   函数名（</a:t>
            </a:r>
            <a:r>
              <a:rPr lang="en-US" altLang="zh-CN" sz="2800" b="1">
                <a:solidFill>
                  <a:srgbClr val="FF0000"/>
                </a:solidFill>
              </a:rPr>
              <a:t>void</a:t>
            </a:r>
            <a:r>
              <a:rPr lang="zh-CN" altLang="en-US" sz="2800" b="1">
                <a:solidFill>
                  <a:srgbClr val="FF0000"/>
                </a:solidFill>
              </a:rPr>
              <a:t>） </a:t>
            </a:r>
            <a:r>
              <a:rPr lang="en-US" altLang="zh-CN" sz="2800"/>
              <a:t>/*</a:t>
            </a:r>
            <a:r>
              <a:rPr lang="zh-CN" altLang="en-US" sz="2800"/>
              <a:t>用“</a:t>
            </a:r>
            <a:r>
              <a:rPr lang="en-US" altLang="zh-CN" sz="2800"/>
              <a:t>void</a:t>
            </a:r>
            <a:r>
              <a:rPr lang="zh-CN" altLang="en-US" sz="2800"/>
              <a:t>”声明函数无返回值*</a:t>
            </a:r>
            <a:r>
              <a:rPr lang="en-US" altLang="zh-CN" sz="2800"/>
              <a:t>/</a:t>
            </a:r>
          </a:p>
          <a:p>
            <a:r>
              <a:rPr lang="en-US" altLang="zh-CN" sz="2800"/>
              <a:t>         {</a:t>
            </a:r>
          </a:p>
          <a:p>
            <a:r>
              <a:rPr lang="en-US" altLang="zh-CN" sz="2800"/>
              <a:t>            </a:t>
            </a:r>
            <a:r>
              <a:rPr lang="zh-CN" altLang="en-US" sz="2800"/>
              <a:t>说明部分</a:t>
            </a:r>
            <a:endParaRPr lang="en-US" altLang="zh-CN" sz="2800"/>
          </a:p>
          <a:p>
            <a:r>
              <a:rPr lang="en-US" altLang="zh-CN" sz="2800"/>
              <a:t>             </a:t>
            </a:r>
            <a:r>
              <a:rPr lang="zh-CN" altLang="en-US" sz="2800"/>
              <a:t>语句部分</a:t>
            </a:r>
            <a:endParaRPr lang="en-US" altLang="zh-CN" sz="2800"/>
          </a:p>
          <a:p>
            <a:r>
              <a:rPr lang="en-US" altLang="zh-CN" sz="2800"/>
              <a:t>         }</a:t>
            </a:r>
          </a:p>
        </p:txBody>
      </p:sp>
    </p:spTree>
    <p:extLst>
      <p:ext uri="{BB962C8B-B14F-4D97-AF65-F5344CB8AC3E}">
        <p14:creationId xmlns:p14="http://schemas.microsoft.com/office/powerpoint/2010/main" val="34043387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5458"/>
                                        </p:tgtEl>
                                        <p:attrNameLst>
                                          <p:attrName>style.visibility</p:attrName>
                                        </p:attrNameLst>
                                      </p:cBhvr>
                                      <p:to>
                                        <p:strVal val="visible"/>
                                      </p:to>
                                    </p:set>
                                    <p:animEffect transition="in" filter="diamond(in)">
                                      <p:cBhvr>
                                        <p:cTn id="7" dur="10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utoUpdateAnimBg="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ext Box 2"/>
          <p:cNvSpPr txBox="1">
            <a:spLocks noChangeArrowheads="1"/>
          </p:cNvSpPr>
          <p:nvPr/>
        </p:nvSpPr>
        <p:spPr bwMode="auto">
          <a:xfrm>
            <a:off x="5951539"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6483" name="Text Box 3"/>
          <p:cNvSpPr txBox="1">
            <a:spLocks noChangeArrowheads="1"/>
          </p:cNvSpPr>
          <p:nvPr/>
        </p:nvSpPr>
        <p:spPr bwMode="auto">
          <a:xfrm>
            <a:off x="1778000" y="1916113"/>
            <a:ext cx="8661400"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类型说明符定义了函数返回值的类型。如果要让函数返回一个无符号字符型数据时，需要用“</a:t>
            </a:r>
            <a:r>
              <a:rPr lang="en-US" altLang="zh-CN" sz="2800"/>
              <a:t>unsigned char</a:t>
            </a:r>
            <a:r>
              <a:rPr lang="zh-CN" altLang="en-US" sz="2800"/>
              <a:t>”来作为类型说明符。如果函数没有返回值，需用“</a:t>
            </a:r>
            <a:r>
              <a:rPr lang="en-US" altLang="zh-CN" sz="2800"/>
              <a:t>void</a:t>
            </a:r>
            <a:r>
              <a:rPr lang="zh-CN" altLang="en-US" sz="2800"/>
              <a:t>”作为类型说明符。如果没有类型说明符出现，</a:t>
            </a:r>
            <a:r>
              <a:rPr lang="zh-CN" altLang="en-US" sz="2800">
                <a:solidFill>
                  <a:srgbClr val="FF0000"/>
                </a:solidFill>
              </a:rPr>
              <a:t>函数返回值默认为整型值</a:t>
            </a:r>
            <a:r>
              <a:rPr lang="zh-CN" altLang="en-US" sz="2800"/>
              <a:t>。例如：</a:t>
            </a:r>
            <a:endParaRPr lang="en-US" altLang="zh-CN" sz="2800"/>
          </a:p>
          <a:p>
            <a:r>
              <a:rPr lang="en-US" altLang="zh-CN" sz="2800">
                <a:solidFill>
                  <a:srgbClr val="FF0000"/>
                </a:solidFill>
              </a:rPr>
              <a:t>void</a:t>
            </a:r>
            <a:r>
              <a:rPr lang="en-US" altLang="zh-CN" sz="2800"/>
              <a:t> delay(void)        /*</a:t>
            </a:r>
            <a:r>
              <a:rPr lang="zh-CN" altLang="en-US" sz="2800"/>
              <a:t>第一个</a:t>
            </a:r>
            <a:r>
              <a:rPr lang="en-US" altLang="zh-CN" sz="2800">
                <a:solidFill>
                  <a:srgbClr val="FF0000"/>
                </a:solidFill>
              </a:rPr>
              <a:t>void</a:t>
            </a:r>
            <a:r>
              <a:rPr lang="zh-CN" altLang="en-US" sz="2800"/>
              <a:t>声明函数无返回值</a:t>
            </a:r>
            <a:r>
              <a:rPr lang="en-US" altLang="zh-CN" sz="2800"/>
              <a:t>*/</a:t>
            </a:r>
            <a:endParaRPr lang="zh-CN" altLang="en-US" sz="2800"/>
          </a:p>
          <a:p>
            <a:r>
              <a:rPr lang="en-US" altLang="zh-CN" sz="2800"/>
              <a:t>{</a:t>
            </a:r>
          </a:p>
          <a:p>
            <a:r>
              <a:rPr lang="en-US" altLang="zh-CN" sz="2800"/>
              <a:t> unsigned int n;       //</a:t>
            </a:r>
            <a:r>
              <a:rPr lang="zh-CN" altLang="en-US" sz="2800"/>
              <a:t>函数体的说明部分</a:t>
            </a:r>
            <a:endParaRPr lang="en-US" altLang="zh-CN" sz="2800"/>
          </a:p>
          <a:p>
            <a:r>
              <a:rPr lang="en-US" altLang="zh-CN" sz="2800"/>
              <a:t> for(n=0;n&lt;50000;n++)  //</a:t>
            </a:r>
            <a:r>
              <a:rPr lang="zh-CN" altLang="en-US" sz="2800"/>
              <a:t>语句部分</a:t>
            </a:r>
            <a:endParaRPr lang="en-US" altLang="zh-CN" sz="2800"/>
          </a:p>
          <a:p>
            <a:r>
              <a:rPr lang="zh-CN" altLang="en-US" sz="2800"/>
              <a:t>        </a:t>
            </a:r>
            <a:r>
              <a:rPr lang="en-US" altLang="zh-CN" sz="2800"/>
              <a:t>;               //</a:t>
            </a:r>
            <a:r>
              <a:rPr lang="zh-CN" altLang="en-US" sz="2800"/>
              <a:t>语句部分</a:t>
            </a:r>
            <a:endParaRPr lang="en-US" altLang="zh-CN" sz="2800"/>
          </a:p>
          <a:p>
            <a:r>
              <a:rPr lang="en-US" altLang="zh-CN" sz="2800"/>
              <a:t>}</a:t>
            </a:r>
          </a:p>
        </p:txBody>
      </p:sp>
    </p:spTree>
    <p:extLst>
      <p:ext uri="{BB962C8B-B14F-4D97-AF65-F5344CB8AC3E}">
        <p14:creationId xmlns:p14="http://schemas.microsoft.com/office/powerpoint/2010/main" val="3013013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6482"/>
                                        </p:tgtEl>
                                        <p:attrNameLst>
                                          <p:attrName>style.visibility</p:attrName>
                                        </p:attrNameLst>
                                      </p:cBhvr>
                                      <p:to>
                                        <p:strVal val="visible"/>
                                      </p:to>
                                    </p:set>
                                    <p:animEffect transition="in" filter="diamond(in)">
                                      <p:cBhvr>
                                        <p:cTn id="7" dur="1000"/>
                                        <p:tgtEl>
                                          <p:spTgt spid="276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autoUpdateAnimBg="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6097589" y="1508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7507" name="Text Box 3"/>
          <p:cNvSpPr txBox="1">
            <a:spLocks noChangeArrowheads="1"/>
          </p:cNvSpPr>
          <p:nvPr/>
        </p:nvSpPr>
        <p:spPr bwMode="auto">
          <a:xfrm>
            <a:off x="1797050" y="2205039"/>
            <a:ext cx="8661400"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2</a:t>
            </a:r>
            <a:r>
              <a:rPr lang="zh-CN" altLang="en-US" sz="2800"/>
              <a:t>）有参数函数定义的一般形式</a:t>
            </a:r>
            <a:endParaRPr lang="en-US" altLang="zh-CN" sz="2800"/>
          </a:p>
          <a:p>
            <a:r>
              <a:rPr lang="zh-CN" altLang="en-US" sz="2800"/>
              <a:t>      </a:t>
            </a:r>
            <a:r>
              <a:rPr lang="zh-CN" altLang="en-US" sz="2800" b="1">
                <a:solidFill>
                  <a:srgbClr val="FF0000"/>
                </a:solidFill>
              </a:rPr>
              <a:t>类型说明符   函数名（形式参数列表） </a:t>
            </a:r>
            <a:r>
              <a:rPr lang="en-US" altLang="zh-CN" sz="2800"/>
              <a:t>/*</a:t>
            </a:r>
            <a:r>
              <a:rPr lang="zh-CN" altLang="en-US" sz="2800"/>
              <a:t>形式参数超过一个时，用逗号隔开*</a:t>
            </a:r>
            <a:r>
              <a:rPr lang="en-US" altLang="zh-CN" sz="2800"/>
              <a:t>/</a:t>
            </a:r>
          </a:p>
          <a:p>
            <a:r>
              <a:rPr lang="en-US" altLang="zh-CN" sz="2800"/>
              <a:t>         {</a:t>
            </a:r>
          </a:p>
          <a:p>
            <a:r>
              <a:rPr lang="en-US" altLang="zh-CN" sz="2800"/>
              <a:t>            </a:t>
            </a:r>
            <a:r>
              <a:rPr lang="zh-CN" altLang="en-US" sz="2800"/>
              <a:t>声明部分</a:t>
            </a:r>
            <a:endParaRPr lang="en-US" altLang="zh-CN" sz="2800"/>
          </a:p>
          <a:p>
            <a:r>
              <a:rPr lang="en-US" altLang="zh-CN" sz="2800"/>
              <a:t>             </a:t>
            </a:r>
            <a:r>
              <a:rPr lang="zh-CN" altLang="en-US" sz="2800"/>
              <a:t>语句部分</a:t>
            </a:r>
            <a:endParaRPr lang="en-US" altLang="zh-CN" sz="2800"/>
          </a:p>
          <a:p>
            <a:r>
              <a:rPr lang="en-US" altLang="zh-CN" sz="2800"/>
              <a:t>         }</a:t>
            </a:r>
          </a:p>
          <a:p>
            <a:r>
              <a:rPr lang="zh-CN" altLang="en-US" sz="2800"/>
              <a:t>       </a:t>
            </a:r>
            <a:endParaRPr lang="en-US" altLang="zh-CN" sz="2800"/>
          </a:p>
        </p:txBody>
      </p:sp>
    </p:spTree>
    <p:extLst>
      <p:ext uri="{BB962C8B-B14F-4D97-AF65-F5344CB8AC3E}">
        <p14:creationId xmlns:p14="http://schemas.microsoft.com/office/powerpoint/2010/main" val="1407496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7506"/>
                                        </p:tgtEl>
                                        <p:attrNameLst>
                                          <p:attrName>style.visibility</p:attrName>
                                        </p:attrNameLst>
                                      </p:cBhvr>
                                      <p:to>
                                        <p:strVal val="visible"/>
                                      </p:to>
                                    </p:set>
                                    <p:animEffect transition="in" filter="diamond(in)">
                                      <p:cBhvr>
                                        <p:cTn id="7" dur="1000"/>
                                        <p:tgtEl>
                                          <p:spTgt spid="277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autoUpdateAnimBg="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6097589" y="1508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8531" name="Text Box 3"/>
          <p:cNvSpPr txBox="1">
            <a:spLocks noChangeArrowheads="1"/>
          </p:cNvSpPr>
          <p:nvPr/>
        </p:nvSpPr>
        <p:spPr bwMode="auto">
          <a:xfrm>
            <a:off x="1766888" y="2597151"/>
            <a:ext cx="8661400"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有参数函数在被调用时，主调函数将实际参数传递给这些形式参数。例如：</a:t>
            </a:r>
            <a:endParaRPr lang="en-US" altLang="zh-CN" sz="2800"/>
          </a:p>
          <a:p>
            <a:r>
              <a:rPr lang="en-US" altLang="zh-CN" sz="2800"/>
              <a:t>   //</a:t>
            </a:r>
            <a:r>
              <a:rPr lang="zh-CN" altLang="en-US" sz="2800"/>
              <a:t>函数功能：计算</a:t>
            </a:r>
            <a:r>
              <a:rPr lang="en-US" altLang="zh-CN" sz="2800"/>
              <a:t>x</a:t>
            </a:r>
            <a:r>
              <a:rPr lang="zh-CN" altLang="en-US" sz="2800"/>
              <a:t>和</a:t>
            </a:r>
            <a:r>
              <a:rPr lang="en-US" altLang="zh-CN" sz="2800"/>
              <a:t>y</a:t>
            </a:r>
            <a:r>
              <a:rPr lang="zh-CN" altLang="en-US" sz="2800"/>
              <a:t>中的最小值</a:t>
            </a:r>
            <a:endParaRPr lang="en-US" altLang="zh-CN" sz="2800"/>
          </a:p>
          <a:p>
            <a:r>
              <a:rPr lang="en-US" altLang="zh-CN" sz="2800"/>
              <a:t>    int min(int x</a:t>
            </a:r>
            <a:r>
              <a:rPr lang="zh-CN" altLang="en-US" sz="2800"/>
              <a:t>，</a:t>
            </a:r>
            <a:r>
              <a:rPr lang="en-US" altLang="zh-CN" sz="2800"/>
              <a:t>int y) /</a:t>
            </a:r>
            <a:r>
              <a:rPr lang="zh-CN" altLang="en-US" sz="2800"/>
              <a:t>*定义整型函数，</a:t>
            </a:r>
            <a:r>
              <a:rPr lang="en-US" altLang="zh-CN" sz="2800"/>
              <a:t>x</a:t>
            </a:r>
            <a:r>
              <a:rPr lang="zh-CN" altLang="en-US" sz="2800"/>
              <a:t>和</a:t>
            </a:r>
            <a:r>
              <a:rPr lang="en-US" altLang="zh-CN" sz="2800"/>
              <a:t>y</a:t>
            </a:r>
            <a:r>
              <a:rPr lang="zh-CN" altLang="en-US" sz="2800"/>
              <a:t>为形式参数*</a:t>
            </a:r>
            <a:r>
              <a:rPr lang="en-US" altLang="zh-CN" sz="2800"/>
              <a:t>/</a:t>
            </a:r>
          </a:p>
        </p:txBody>
      </p:sp>
    </p:spTree>
    <p:extLst>
      <p:ext uri="{BB962C8B-B14F-4D97-AF65-F5344CB8AC3E}">
        <p14:creationId xmlns:p14="http://schemas.microsoft.com/office/powerpoint/2010/main" val="4176665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8530"/>
                                        </p:tgtEl>
                                        <p:attrNameLst>
                                          <p:attrName>style.visibility</p:attrName>
                                        </p:attrNameLst>
                                      </p:cBhvr>
                                      <p:to>
                                        <p:strVal val="visible"/>
                                      </p:to>
                                    </p:set>
                                    <p:animEffect transition="in" filter="diamond(in)">
                                      <p:cBhvr>
                                        <p:cTn id="7" dur="1000"/>
                                        <p:tgtEl>
                                          <p:spTgt spid="278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utoUpdateAnimBg="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6011864" y="1222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79555" name="Text Box 3"/>
          <p:cNvSpPr txBox="1">
            <a:spLocks noChangeArrowheads="1"/>
          </p:cNvSpPr>
          <p:nvPr/>
        </p:nvSpPr>
        <p:spPr bwMode="auto">
          <a:xfrm>
            <a:off x="1774825" y="2205038"/>
            <a:ext cx="8661400"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a:t>
            </a:r>
          </a:p>
          <a:p>
            <a:r>
              <a:rPr lang="en-US" altLang="zh-CN" sz="2800"/>
              <a:t>     int  z ;    //</a:t>
            </a:r>
            <a:r>
              <a:rPr lang="zh-CN" altLang="en-US" sz="2800"/>
              <a:t>函数体的声明部分</a:t>
            </a:r>
            <a:endParaRPr lang="en-US" altLang="zh-CN" sz="2800"/>
          </a:p>
          <a:p>
            <a:r>
              <a:rPr lang="en-US" altLang="zh-CN" sz="2800"/>
              <a:t>      z=x&lt;y</a:t>
            </a:r>
            <a:r>
              <a:rPr lang="zh-CN" altLang="en-US" sz="2800"/>
              <a:t>？</a:t>
            </a:r>
            <a:r>
              <a:rPr lang="en-US" altLang="zh-CN" sz="2800"/>
              <a:t>x:y;//       </a:t>
            </a:r>
            <a:r>
              <a:rPr lang="zh-CN" altLang="en-US" sz="2800"/>
              <a:t>语句部分</a:t>
            </a:r>
            <a:endParaRPr lang="en-US" altLang="zh-CN" sz="2800"/>
          </a:p>
          <a:p>
            <a:r>
              <a:rPr lang="en-US" altLang="zh-CN" sz="2800"/>
              <a:t>     return(z);/*</a:t>
            </a:r>
            <a:r>
              <a:rPr lang="zh-CN" altLang="en-US" sz="2800"/>
              <a:t>语句部分</a:t>
            </a:r>
            <a:r>
              <a:rPr lang="en-US" altLang="zh-CN" sz="2800"/>
              <a:t>,</a:t>
            </a:r>
            <a:r>
              <a:rPr lang="zh-CN" altLang="en-US" sz="2800"/>
              <a:t>如果要返回一个数值给主调函数，需要关键字“</a:t>
            </a:r>
            <a:r>
              <a:rPr lang="en-US" altLang="zh-CN" sz="2800"/>
              <a:t>return</a:t>
            </a:r>
            <a:r>
              <a:rPr lang="zh-CN" altLang="en-US" sz="2800"/>
              <a:t>”*</a:t>
            </a:r>
            <a:r>
              <a:rPr lang="en-US" altLang="zh-CN" sz="2800"/>
              <a:t>/</a:t>
            </a:r>
          </a:p>
          <a:p>
            <a:r>
              <a:rPr lang="en-US" altLang="zh-CN" sz="2800"/>
              <a:t>    }</a:t>
            </a:r>
          </a:p>
        </p:txBody>
      </p:sp>
    </p:spTree>
    <p:extLst>
      <p:ext uri="{BB962C8B-B14F-4D97-AF65-F5344CB8AC3E}">
        <p14:creationId xmlns:p14="http://schemas.microsoft.com/office/powerpoint/2010/main" val="3303634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9554"/>
                                        </p:tgtEl>
                                        <p:attrNameLst>
                                          <p:attrName>style.visibility</p:attrName>
                                        </p:attrNameLst>
                                      </p:cBhvr>
                                      <p:to>
                                        <p:strVal val="visible"/>
                                      </p:to>
                                    </p:set>
                                    <p:animEffect transition="in" filter="diamond(in)">
                                      <p:cBhvr>
                                        <p:cTn id="7" dur="10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autoUpdateAnimBg="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Text Box 2"/>
          <p:cNvSpPr txBox="1">
            <a:spLocks noChangeArrowheads="1"/>
          </p:cNvSpPr>
          <p:nvPr/>
        </p:nvSpPr>
        <p:spPr bwMode="auto">
          <a:xfrm>
            <a:off x="6011864" y="1222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0579" name="Text Box 3"/>
          <p:cNvSpPr txBox="1">
            <a:spLocks noChangeArrowheads="1"/>
          </p:cNvSpPr>
          <p:nvPr/>
        </p:nvSpPr>
        <p:spPr bwMode="auto">
          <a:xfrm>
            <a:off x="1714500" y="2420939"/>
            <a:ext cx="866140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r>
              <a:rPr lang="zh-CN" altLang="en-US" sz="2800"/>
              <a:t>函数功能：主函数</a:t>
            </a:r>
            <a:endParaRPr lang="en-US" altLang="zh-CN" sz="2800"/>
          </a:p>
          <a:p>
            <a:r>
              <a:rPr lang="en-US" altLang="zh-CN" sz="2800"/>
              <a:t>void main(void)</a:t>
            </a:r>
          </a:p>
          <a:p>
            <a:r>
              <a:rPr lang="en-US" altLang="zh-CN" sz="2800"/>
              <a:t>{</a:t>
            </a:r>
          </a:p>
          <a:p>
            <a:r>
              <a:rPr lang="en-US" altLang="zh-CN" sz="2800"/>
              <a:t>  int R;</a:t>
            </a:r>
          </a:p>
          <a:p>
            <a:r>
              <a:rPr lang="en-US" altLang="zh-CN" sz="2800"/>
              <a:t>   R=min(2019,3019);/*</a:t>
            </a:r>
            <a:r>
              <a:rPr lang="zh-CN" altLang="en-US" sz="2800"/>
              <a:t>调函数</a:t>
            </a:r>
            <a:r>
              <a:rPr lang="en-US" altLang="zh-CN" sz="2800"/>
              <a:t>main(),</a:t>
            </a:r>
            <a:r>
              <a:rPr lang="zh-CN" altLang="en-US" sz="2800"/>
              <a:t>获得返回值，</a:t>
            </a:r>
            <a:r>
              <a:rPr lang="en-US" altLang="zh-CN" sz="2800"/>
              <a:t>2019</a:t>
            </a:r>
            <a:r>
              <a:rPr lang="zh-CN" altLang="en-US" sz="2800"/>
              <a:t>和</a:t>
            </a:r>
            <a:r>
              <a:rPr lang="en-US" altLang="zh-CN" sz="2800"/>
              <a:t>3019</a:t>
            </a:r>
            <a:r>
              <a:rPr lang="zh-CN" altLang="en-US" sz="2800"/>
              <a:t>为实际参数*</a:t>
            </a:r>
            <a:r>
              <a:rPr lang="en-US" altLang="zh-CN" sz="2800"/>
              <a:t>/</a:t>
            </a:r>
          </a:p>
          <a:p>
            <a:r>
              <a:rPr lang="en-US" altLang="zh-CN" sz="2800"/>
              <a:t>}</a:t>
            </a:r>
          </a:p>
        </p:txBody>
      </p:sp>
    </p:spTree>
    <p:extLst>
      <p:ext uri="{BB962C8B-B14F-4D97-AF65-F5344CB8AC3E}">
        <p14:creationId xmlns:p14="http://schemas.microsoft.com/office/powerpoint/2010/main" val="33158190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0578"/>
                                        </p:tgtEl>
                                        <p:attrNameLst>
                                          <p:attrName>style.visibility</p:attrName>
                                        </p:attrNameLst>
                                      </p:cBhvr>
                                      <p:to>
                                        <p:strVal val="visible"/>
                                      </p:to>
                                    </p:set>
                                    <p:animEffect transition="in" filter="diamond(in)">
                                      <p:cBhvr>
                                        <p:cTn id="7" dur="1000"/>
                                        <p:tgtEl>
                                          <p:spTgt spid="280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autoUpdateAnimBg="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ext Box 2"/>
          <p:cNvSpPr txBox="1">
            <a:spLocks noChangeArrowheads="1"/>
          </p:cNvSpPr>
          <p:nvPr/>
        </p:nvSpPr>
        <p:spPr bwMode="auto">
          <a:xfrm>
            <a:off x="6056314" y="1984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1603" name="Text Box 3"/>
          <p:cNvSpPr txBox="1">
            <a:spLocks noChangeArrowheads="1"/>
          </p:cNvSpPr>
          <p:nvPr/>
        </p:nvSpPr>
        <p:spPr bwMode="auto">
          <a:xfrm>
            <a:off x="1725613" y="2349500"/>
            <a:ext cx="86614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zh-CN" altLang="en-US" sz="2800"/>
              <a:t>关于返回值需要说明如下：</a:t>
            </a:r>
            <a:endParaRPr lang="en-US" altLang="zh-CN" sz="2800"/>
          </a:p>
          <a:p>
            <a:r>
              <a:rPr lang="zh-CN" altLang="en-US" sz="2800"/>
              <a:t>（</a:t>
            </a:r>
            <a:r>
              <a:rPr lang="en-US" altLang="zh-CN" sz="2800"/>
              <a:t>1</a:t>
            </a:r>
            <a:r>
              <a:rPr lang="zh-CN" altLang="en-US" sz="2800"/>
              <a:t>）返回值是通过</a:t>
            </a:r>
            <a:r>
              <a:rPr lang="en-US" altLang="zh-CN" sz="2800"/>
              <a:t>return</a:t>
            </a:r>
            <a:r>
              <a:rPr lang="zh-CN" altLang="en-US" sz="2800"/>
              <a:t>语句获得的；</a:t>
            </a:r>
            <a:endParaRPr lang="en-US" altLang="zh-CN" sz="2800"/>
          </a:p>
          <a:p>
            <a:r>
              <a:rPr lang="zh-CN" altLang="en-US" sz="2800"/>
              <a:t>（</a:t>
            </a:r>
            <a:r>
              <a:rPr lang="en-US" altLang="zh-CN" sz="2800"/>
              <a:t>2</a:t>
            </a:r>
            <a:r>
              <a:rPr lang="zh-CN" altLang="en-US" sz="2800"/>
              <a:t>）返回值的类型必须与函数定义的类型一致；</a:t>
            </a:r>
            <a:endParaRPr lang="en-US" altLang="zh-CN" sz="2800"/>
          </a:p>
          <a:p>
            <a:r>
              <a:rPr lang="zh-CN" altLang="en-US" sz="2800"/>
              <a:t>（</a:t>
            </a:r>
            <a:r>
              <a:rPr lang="en-US" altLang="zh-CN" sz="2800"/>
              <a:t>3</a:t>
            </a:r>
            <a:r>
              <a:rPr lang="zh-CN" altLang="en-US" sz="2800"/>
              <a:t>）如果函数无返回值，需要用“</a:t>
            </a:r>
            <a:r>
              <a:rPr lang="en-US" altLang="zh-CN" sz="2800"/>
              <a:t>void</a:t>
            </a:r>
            <a:r>
              <a:rPr lang="zh-CN" altLang="en-US" sz="2800"/>
              <a:t>”声明无返回值。</a:t>
            </a:r>
            <a:endParaRPr lang="en-US" altLang="zh-CN" sz="2800"/>
          </a:p>
          <a:p>
            <a:r>
              <a:rPr lang="en-US" altLang="zh-CN" sz="2800" b="1"/>
              <a:t>3.</a:t>
            </a:r>
            <a:r>
              <a:rPr lang="zh-CN" altLang="en-US" sz="2800" b="1"/>
              <a:t>局部变量与全局变量</a:t>
            </a:r>
            <a:endParaRPr lang="en-US" altLang="zh-CN" sz="2800" b="1"/>
          </a:p>
          <a:p>
            <a:r>
              <a:rPr lang="zh-CN" altLang="en-US" sz="2800"/>
              <a:t>       在函数内部定义的变量称为局部变量。局部变量只在该函数内有效。例如，一个函数定义了变量“</a:t>
            </a:r>
            <a:r>
              <a:rPr lang="en-US" altLang="zh-CN" sz="2800"/>
              <a:t>x</a:t>
            </a:r>
            <a:r>
              <a:rPr lang="zh-CN" altLang="en-US" sz="2800"/>
              <a:t>”为整型数据，另一个函数则把变量“</a:t>
            </a:r>
            <a:r>
              <a:rPr lang="en-US" altLang="zh-CN" sz="2800"/>
              <a:t>x</a:t>
            </a:r>
            <a:r>
              <a:rPr lang="zh-CN" altLang="en-US" sz="2800"/>
              <a:t>”定义为字符型数据，两者之间互不影响。</a:t>
            </a:r>
          </a:p>
        </p:txBody>
      </p:sp>
    </p:spTree>
    <p:extLst>
      <p:ext uri="{BB962C8B-B14F-4D97-AF65-F5344CB8AC3E}">
        <p14:creationId xmlns:p14="http://schemas.microsoft.com/office/powerpoint/2010/main" val="36991978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1602"/>
                                        </p:tgtEl>
                                        <p:attrNameLst>
                                          <p:attrName>style.visibility</p:attrName>
                                        </p:attrNameLst>
                                      </p:cBhvr>
                                      <p:to>
                                        <p:strVal val="visible"/>
                                      </p:to>
                                    </p:set>
                                    <p:animEffect transition="in" filter="diamond(in)">
                                      <p:cBhvr>
                                        <p:cTn id="7" dur="1000"/>
                                        <p:tgtEl>
                                          <p:spTgt spid="281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2" grpId="0" autoUpdateAnimBg="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ext Box 2"/>
          <p:cNvSpPr txBox="1">
            <a:spLocks noChangeArrowheads="1"/>
          </p:cNvSpPr>
          <p:nvPr/>
        </p:nvSpPr>
        <p:spPr bwMode="auto">
          <a:xfrm>
            <a:off x="6046789" y="1984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2627" name="Text Box 3"/>
          <p:cNvSpPr txBox="1">
            <a:spLocks noChangeArrowheads="1"/>
          </p:cNvSpPr>
          <p:nvPr/>
        </p:nvSpPr>
        <p:spPr bwMode="auto">
          <a:xfrm>
            <a:off x="1725613" y="2781301"/>
            <a:ext cx="866140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全局变量也称为外部变量，它定义在函数的外部，最好在程序的顶部。它的有效范围为从定义开始的位置到源文件结束。全局变量可以被函数内的任何表达式访问。如果全局变量和某一函数的局部变量同名时，在该函数内，只有局部变量被引用，全局变量被自动“屏蔽”。</a:t>
            </a:r>
            <a:endParaRPr lang="en-US" altLang="zh-CN" sz="2800"/>
          </a:p>
          <a:p>
            <a:r>
              <a:rPr lang="en-US" altLang="zh-CN" sz="2800"/>
              <a:t> </a:t>
            </a:r>
            <a:endParaRPr lang="zh-CN" altLang="en-US" sz="2800"/>
          </a:p>
        </p:txBody>
      </p:sp>
    </p:spTree>
    <p:extLst>
      <p:ext uri="{BB962C8B-B14F-4D97-AF65-F5344CB8AC3E}">
        <p14:creationId xmlns:p14="http://schemas.microsoft.com/office/powerpoint/2010/main" val="5650568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2626"/>
                                        </p:tgtEl>
                                        <p:attrNameLst>
                                          <p:attrName>style.visibility</p:attrName>
                                        </p:attrNameLst>
                                      </p:cBhvr>
                                      <p:to>
                                        <p:strVal val="visible"/>
                                      </p:to>
                                    </p:set>
                                    <p:animEffect transition="in" filter="diamond(in)">
                                      <p:cBhvr>
                                        <p:cTn id="7" dur="1000"/>
                                        <p:tgtEl>
                                          <p:spTgt spid="282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6" grpId="0" autoUpdateAnimBg="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矩形 4"/>
          <p:cNvSpPr>
            <a:spLocks noChangeArrowheads="1"/>
          </p:cNvSpPr>
          <p:nvPr/>
        </p:nvSpPr>
        <p:spPr bwMode="auto">
          <a:xfrm>
            <a:off x="2346326" y="1989139"/>
            <a:ext cx="7705725"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rPr>
              <a:t>全程变量说明</a:t>
            </a:r>
          </a:p>
          <a:p>
            <a:r>
              <a:rPr lang="en-US" altLang="zh-CN" sz="2400"/>
              <a:t>main( )   /* </a:t>
            </a:r>
            <a:r>
              <a:rPr lang="zh-CN" altLang="en-US" sz="2400"/>
              <a:t>主函数</a:t>
            </a:r>
            <a:r>
              <a:rPr lang="en-US" altLang="zh-CN" sz="2400"/>
              <a:t>*/</a:t>
            </a:r>
            <a:endParaRPr lang="zh-CN" altLang="en-US" sz="2400"/>
          </a:p>
          <a:p>
            <a:r>
              <a:rPr lang="en-US" altLang="zh-CN" sz="2400"/>
              <a:t>{                              </a:t>
            </a:r>
            <a:endParaRPr lang="zh-CN" altLang="en-US" sz="2400"/>
          </a:p>
          <a:p>
            <a:r>
              <a:rPr lang="zh-CN" altLang="en-US" sz="2400" b="1">
                <a:solidFill>
                  <a:srgbClr val="FF0000"/>
                </a:solidFill>
              </a:rPr>
              <a:t>局部变量说明</a:t>
            </a:r>
            <a:r>
              <a:rPr lang="en-US" altLang="zh-CN" sz="2400" b="1">
                <a:solidFill>
                  <a:srgbClr val="FF0000"/>
                </a:solidFill>
              </a:rPr>
              <a:t> </a:t>
            </a:r>
            <a:r>
              <a:rPr lang="en-US" altLang="zh-CN" sz="2400"/>
              <a:t>                              </a:t>
            </a:r>
            <a:endParaRPr lang="zh-CN" altLang="en-US" sz="2400"/>
          </a:p>
          <a:p>
            <a:r>
              <a:rPr lang="zh-CN" altLang="en-US" sz="2400"/>
              <a:t>执行语句</a:t>
            </a:r>
          </a:p>
          <a:p>
            <a:r>
              <a:rPr lang="en-US" altLang="zh-CN" sz="2400"/>
              <a:t>}</a:t>
            </a:r>
          </a:p>
          <a:p>
            <a:r>
              <a:rPr lang="en-US" altLang="zh-CN" sz="2400"/>
              <a:t>function_1 (</a:t>
            </a:r>
            <a:r>
              <a:rPr lang="zh-CN" altLang="en-US" sz="2400"/>
              <a:t>数据类型 形式参数</a:t>
            </a:r>
            <a:r>
              <a:rPr lang="en-US" altLang="zh-CN" sz="2400"/>
              <a:t>, </a:t>
            </a:r>
            <a:r>
              <a:rPr lang="zh-CN" altLang="en-US" sz="2400"/>
              <a:t>数据类型 形式参数……</a:t>
            </a:r>
            <a:r>
              <a:rPr lang="en-US" altLang="zh-CN" sz="2400"/>
              <a:t>) </a:t>
            </a:r>
            <a:endParaRPr lang="zh-CN" altLang="en-US" sz="2400"/>
          </a:p>
          <a:p>
            <a:r>
              <a:rPr lang="en-US" altLang="zh-CN" sz="2400"/>
              <a:t>{                            </a:t>
            </a:r>
            <a:endParaRPr lang="zh-CN" altLang="en-US" sz="2400"/>
          </a:p>
          <a:p>
            <a:r>
              <a:rPr lang="zh-CN" altLang="en-US" sz="2400" b="1">
                <a:solidFill>
                  <a:srgbClr val="FF0000"/>
                </a:solidFill>
              </a:rPr>
              <a:t>局部变量说明</a:t>
            </a:r>
            <a:r>
              <a:rPr lang="en-US" altLang="zh-CN" sz="2400" b="1">
                <a:solidFill>
                  <a:srgbClr val="FF0000"/>
                </a:solidFill>
              </a:rPr>
              <a:t>                                                </a:t>
            </a:r>
            <a:endParaRPr lang="zh-CN" altLang="en-US" sz="2400" b="1">
              <a:solidFill>
                <a:srgbClr val="FF0000"/>
              </a:solidFill>
            </a:endParaRPr>
          </a:p>
          <a:p>
            <a:r>
              <a:rPr lang="zh-CN" altLang="en-US" sz="2400"/>
              <a:t>执行语句</a:t>
            </a:r>
            <a:r>
              <a:rPr lang="en-US" altLang="zh-CN" sz="2400"/>
              <a:t>                                                </a:t>
            </a:r>
            <a:endParaRPr lang="zh-CN" altLang="en-US" sz="2400"/>
          </a:p>
          <a:p>
            <a:r>
              <a:rPr lang="zh-CN" altLang="en-US" sz="2400"/>
              <a:t>………</a:t>
            </a:r>
            <a:r>
              <a:rPr lang="en-US" altLang="zh-CN" sz="2400"/>
              <a:t>}</a:t>
            </a:r>
            <a:endParaRPr lang="zh-CN" altLang="en-US" sz="2400"/>
          </a:p>
        </p:txBody>
      </p:sp>
      <p:sp>
        <p:nvSpPr>
          <p:cNvPr id="283651" name="Text Box 2"/>
          <p:cNvSpPr txBox="1">
            <a:spLocks noChangeArrowheads="1"/>
          </p:cNvSpPr>
          <p:nvPr/>
        </p:nvSpPr>
        <p:spPr bwMode="auto">
          <a:xfrm>
            <a:off x="6046789" y="1984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Tree>
    <p:extLst>
      <p:ext uri="{BB962C8B-B14F-4D97-AF65-F5344CB8AC3E}">
        <p14:creationId xmlns:p14="http://schemas.microsoft.com/office/powerpoint/2010/main" val="26623583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3651"/>
                                        </p:tgtEl>
                                        <p:attrNameLst>
                                          <p:attrName>style.visibility</p:attrName>
                                        </p:attrNameLst>
                                      </p:cBhvr>
                                      <p:to>
                                        <p:strVal val="visible"/>
                                      </p:to>
                                    </p:set>
                                    <p:animEffect transition="in" filter="diamond(in)">
                                      <p:cBhvr>
                                        <p:cTn id="7" dur="1000"/>
                                        <p:tgtEl>
                                          <p:spTgt spid="283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autoUpdateAnimBg="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Text Box 2"/>
          <p:cNvSpPr txBox="1">
            <a:spLocks noChangeArrowheads="1"/>
          </p:cNvSpPr>
          <p:nvPr/>
        </p:nvSpPr>
        <p:spPr bwMode="auto">
          <a:xfrm>
            <a:off x="6056314" y="1984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4675" name="Text Box 3"/>
          <p:cNvSpPr txBox="1">
            <a:spLocks noChangeArrowheads="1"/>
          </p:cNvSpPr>
          <p:nvPr/>
        </p:nvSpPr>
        <p:spPr bwMode="auto">
          <a:xfrm>
            <a:off x="1725613" y="1916113"/>
            <a:ext cx="8661400" cy="310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4.</a:t>
            </a:r>
            <a:r>
              <a:rPr lang="zh-CN" altLang="en-US" sz="2800"/>
              <a:t>指针变量作为函数参数</a:t>
            </a:r>
            <a:endParaRPr lang="en-US" altLang="zh-CN" sz="2800"/>
          </a:p>
          <a:p>
            <a:r>
              <a:rPr lang="zh-CN" altLang="en-US" sz="2800"/>
              <a:t>       函数的参数不仅可以是数据，也可以是指针，它的作用是将一个变量的</a:t>
            </a:r>
            <a:r>
              <a:rPr lang="zh-CN" altLang="en-US" sz="2800" b="1">
                <a:solidFill>
                  <a:srgbClr val="FF0000"/>
                </a:solidFill>
              </a:rPr>
              <a:t>地址</a:t>
            </a:r>
            <a:r>
              <a:rPr lang="zh-CN" altLang="en-US" sz="2800"/>
              <a:t>传送到另一个函数中。例如：</a:t>
            </a:r>
            <a:endParaRPr lang="en-US" altLang="zh-CN" sz="2800"/>
          </a:p>
          <a:p>
            <a:r>
              <a:rPr lang="en-US" altLang="zh-CN" sz="2800"/>
              <a:t> //</a:t>
            </a:r>
            <a:r>
              <a:rPr lang="zh-CN" altLang="en-US" sz="2800"/>
              <a:t>函数功能：计算两个整数的和</a:t>
            </a:r>
            <a:endParaRPr lang="en-US" altLang="zh-CN" sz="2800"/>
          </a:p>
          <a:p>
            <a:r>
              <a:rPr lang="en-US" altLang="zh-CN" sz="2800"/>
              <a:t>Int sum(int</a:t>
            </a:r>
            <a:r>
              <a:rPr lang="zh-CN" altLang="en-US" sz="2800"/>
              <a:t>*</a:t>
            </a:r>
            <a:r>
              <a:rPr lang="en-US" altLang="zh-CN" sz="2800"/>
              <a:t>p1</a:t>
            </a:r>
            <a:r>
              <a:rPr lang="zh-CN" altLang="en-US" sz="2800"/>
              <a:t>，</a:t>
            </a:r>
            <a:r>
              <a:rPr lang="en-US" altLang="zh-CN" sz="2800"/>
              <a:t>int </a:t>
            </a:r>
            <a:r>
              <a:rPr lang="zh-CN" altLang="en-US" sz="2800"/>
              <a:t>*</a:t>
            </a:r>
            <a:r>
              <a:rPr lang="en-US" altLang="zh-CN" sz="2800"/>
              <a:t>p2) /*</a:t>
            </a:r>
            <a:r>
              <a:rPr lang="zh-CN" altLang="en-US" sz="2800"/>
              <a:t>定义整型函数</a:t>
            </a:r>
            <a:r>
              <a:rPr lang="en-US" altLang="zh-CN" sz="2800"/>
              <a:t>sum()</a:t>
            </a:r>
            <a:r>
              <a:rPr lang="zh-CN" altLang="en-US" sz="2800"/>
              <a:t>，形参为两个整型指针</a:t>
            </a:r>
            <a:r>
              <a:rPr lang="en-US" altLang="zh-CN" sz="2800"/>
              <a:t>p1</a:t>
            </a:r>
            <a:r>
              <a:rPr lang="zh-CN" altLang="en-US" sz="2800"/>
              <a:t>和</a:t>
            </a:r>
            <a:r>
              <a:rPr lang="en-US" altLang="zh-CN" sz="2800"/>
              <a:t>p2</a:t>
            </a:r>
            <a:r>
              <a:rPr lang="zh-CN" altLang="en-US" sz="2800"/>
              <a:t>*</a:t>
            </a:r>
            <a:r>
              <a:rPr lang="en-US" altLang="zh-CN" sz="2800"/>
              <a:t>/</a:t>
            </a:r>
          </a:p>
        </p:txBody>
      </p:sp>
    </p:spTree>
    <p:extLst>
      <p:ext uri="{BB962C8B-B14F-4D97-AF65-F5344CB8AC3E}">
        <p14:creationId xmlns:p14="http://schemas.microsoft.com/office/powerpoint/2010/main" val="1973649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4674"/>
                                        </p:tgtEl>
                                        <p:attrNameLst>
                                          <p:attrName>style.visibility</p:attrName>
                                        </p:attrNameLst>
                                      </p:cBhvr>
                                      <p:to>
                                        <p:strVal val="visible"/>
                                      </p:to>
                                    </p:set>
                                    <p:animEffect transition="in" filter="diamond(in)">
                                      <p:cBhvr>
                                        <p:cTn id="7" dur="1000"/>
                                        <p:tgtEl>
                                          <p:spTgt spid="284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4"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5880101" y="2016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pic>
        <p:nvPicPr>
          <p:cNvPr id="276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00" y="2205038"/>
            <a:ext cx="8440738" cy="30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2" name="Text Box 4"/>
          <p:cNvSpPr txBox="1">
            <a:spLocks noChangeArrowheads="1"/>
          </p:cNvSpPr>
          <p:nvPr/>
        </p:nvSpPr>
        <p:spPr bwMode="auto">
          <a:xfrm>
            <a:off x="1851026" y="4611688"/>
            <a:ext cx="8443913"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endParaRPr lang="en-US" altLang="zh-CN" sz="2800"/>
          </a:p>
          <a:p>
            <a:endParaRPr lang="en-US" altLang="zh-CN" sz="2800"/>
          </a:p>
          <a:p>
            <a:r>
              <a:rPr lang="zh-CN" altLang="en-US" sz="2800"/>
              <a:t>●另外</a:t>
            </a:r>
            <a:r>
              <a:rPr lang="en-US" altLang="zh-CN" sz="2800"/>
              <a:t>51</a:t>
            </a:r>
            <a:r>
              <a:rPr lang="zh-CN" altLang="en-US" sz="2800"/>
              <a:t>单片机还扩展了相应的关键字。表</a:t>
            </a:r>
            <a:r>
              <a:rPr lang="en-US" altLang="zh-CN" sz="2800"/>
              <a:t>3-2</a:t>
            </a:r>
            <a:r>
              <a:rPr lang="zh-CN" altLang="en-US" sz="2800"/>
              <a:t>为</a:t>
            </a:r>
            <a:r>
              <a:rPr lang="en-US" altLang="zh-CN" sz="2800"/>
              <a:t>Keil C51</a:t>
            </a:r>
            <a:r>
              <a:rPr lang="zh-CN" altLang="en-US" sz="2800"/>
              <a:t>编译器扩展的关键字</a:t>
            </a:r>
            <a:r>
              <a:rPr lang="zh-CN" altLang="en-US"/>
              <a:t>。</a:t>
            </a:r>
          </a:p>
        </p:txBody>
      </p:sp>
    </p:spTree>
    <p:extLst>
      <p:ext uri="{BB962C8B-B14F-4D97-AF65-F5344CB8AC3E}">
        <p14:creationId xmlns:p14="http://schemas.microsoft.com/office/powerpoint/2010/main" val="29697379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diamond(in)">
                                      <p:cBhvr>
                                        <p:cTn id="7" dur="1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5735639" y="1508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5699" name="Text Box 3"/>
          <p:cNvSpPr txBox="1">
            <a:spLocks noChangeArrowheads="1"/>
          </p:cNvSpPr>
          <p:nvPr/>
        </p:nvSpPr>
        <p:spPr bwMode="auto">
          <a:xfrm>
            <a:off x="1905000" y="2133601"/>
            <a:ext cx="8763000" cy="261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p>
          <a:p>
            <a:r>
              <a:rPr lang="en-US" altLang="zh-CN" sz="2800"/>
              <a:t>  int z</a:t>
            </a:r>
            <a:r>
              <a:rPr lang="zh-CN" altLang="en-US" sz="2800"/>
              <a:t>；</a:t>
            </a:r>
            <a:r>
              <a:rPr lang="en-US" altLang="zh-CN" sz="2800"/>
              <a:t>//</a:t>
            </a:r>
            <a:r>
              <a:rPr lang="zh-CN" altLang="en-US" sz="2800"/>
              <a:t>定义整型变量</a:t>
            </a:r>
            <a:r>
              <a:rPr lang="en-US" altLang="zh-CN" sz="2800"/>
              <a:t>z</a:t>
            </a:r>
          </a:p>
          <a:p>
            <a:r>
              <a:rPr lang="en-US" altLang="zh-CN" sz="2800"/>
              <a:t>  z=</a:t>
            </a:r>
            <a:r>
              <a:rPr lang="zh-CN" altLang="en-US" sz="2800"/>
              <a:t>*</a:t>
            </a:r>
            <a:r>
              <a:rPr lang="en-US" altLang="zh-CN" sz="2800"/>
              <a:t>p1+</a:t>
            </a:r>
            <a:r>
              <a:rPr lang="zh-CN" altLang="en-US" sz="2800"/>
              <a:t>*</a:t>
            </a:r>
            <a:r>
              <a:rPr lang="en-US" altLang="zh-CN" sz="2800"/>
              <a:t>p2</a:t>
            </a:r>
            <a:r>
              <a:rPr lang="zh-CN" altLang="en-US" sz="2800"/>
              <a:t>；</a:t>
            </a:r>
            <a:r>
              <a:rPr lang="en-US" altLang="zh-CN" sz="2800"/>
              <a:t>/</a:t>
            </a:r>
            <a:r>
              <a:rPr lang="zh-CN" altLang="en-US" sz="2800"/>
              <a:t>*用指针运算符“*”取得两个指针所指变量的值，求和后存入</a:t>
            </a:r>
            <a:r>
              <a:rPr lang="en-US" altLang="zh-CN" sz="2800"/>
              <a:t>z</a:t>
            </a:r>
            <a:r>
              <a:rPr lang="zh-CN" altLang="en-US" sz="2800"/>
              <a:t>*</a:t>
            </a:r>
            <a:r>
              <a:rPr lang="en-US" altLang="zh-CN" sz="2800"/>
              <a:t>/</a:t>
            </a:r>
          </a:p>
          <a:p>
            <a:r>
              <a:rPr lang="en-US" altLang="zh-CN" sz="2800"/>
              <a:t>  </a:t>
            </a:r>
            <a:r>
              <a:rPr lang="en-US" altLang="zh-CN" sz="2400"/>
              <a:t>return (z)</a:t>
            </a:r>
            <a:r>
              <a:rPr lang="zh-CN" altLang="en-US" sz="2400"/>
              <a:t>；</a:t>
            </a:r>
            <a:r>
              <a:rPr lang="en-US" altLang="zh-CN" sz="2400"/>
              <a:t>//</a:t>
            </a:r>
            <a:r>
              <a:rPr lang="zh-CN" altLang="en-US" sz="2400"/>
              <a:t>返回计算结果给主调函数</a:t>
            </a:r>
            <a:endParaRPr lang="en-US" altLang="zh-CN" sz="2400"/>
          </a:p>
          <a:p>
            <a:r>
              <a:rPr lang="en-US" altLang="zh-CN" sz="2400"/>
              <a:t>}</a:t>
            </a:r>
          </a:p>
        </p:txBody>
      </p:sp>
    </p:spTree>
    <p:extLst>
      <p:ext uri="{BB962C8B-B14F-4D97-AF65-F5344CB8AC3E}">
        <p14:creationId xmlns:p14="http://schemas.microsoft.com/office/powerpoint/2010/main" val="1224807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5698"/>
                                        </p:tgtEl>
                                        <p:attrNameLst>
                                          <p:attrName>style.visibility</p:attrName>
                                        </p:attrNameLst>
                                      </p:cBhvr>
                                      <p:to>
                                        <p:strVal val="visible"/>
                                      </p:to>
                                    </p:set>
                                    <p:animEffect transition="in" filter="diamond(in)">
                                      <p:cBhvr>
                                        <p:cTn id="7" dur="1000"/>
                                        <p:tgtEl>
                                          <p:spTgt spid="285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autoUpdateAnimBg="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ext Box 2"/>
          <p:cNvSpPr txBox="1">
            <a:spLocks noChangeArrowheads="1"/>
          </p:cNvSpPr>
          <p:nvPr/>
        </p:nvSpPr>
        <p:spPr bwMode="auto">
          <a:xfrm>
            <a:off x="5735639" y="1508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6723" name="Text Box 3"/>
          <p:cNvSpPr txBox="1">
            <a:spLocks noChangeArrowheads="1"/>
          </p:cNvSpPr>
          <p:nvPr/>
        </p:nvSpPr>
        <p:spPr bwMode="auto">
          <a:xfrm>
            <a:off x="1725613" y="1533526"/>
            <a:ext cx="8763000" cy="532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en-US" altLang="zh-CN" sz="2400"/>
              <a:t> </a:t>
            </a:r>
          </a:p>
          <a:p>
            <a:r>
              <a:rPr lang="en-US" altLang="zh-CN" sz="2400"/>
              <a:t>//</a:t>
            </a:r>
            <a:r>
              <a:rPr lang="zh-CN" altLang="en-US" sz="2400"/>
              <a:t>函数功能：主函数</a:t>
            </a:r>
            <a:endParaRPr lang="en-US" altLang="zh-CN" sz="2400"/>
          </a:p>
          <a:p>
            <a:r>
              <a:rPr lang="en-US" altLang="zh-CN" sz="2400"/>
              <a:t>void main(void)</a:t>
            </a:r>
          </a:p>
          <a:p>
            <a:r>
              <a:rPr lang="en-US" altLang="zh-CN" sz="2400"/>
              <a:t>{</a:t>
            </a:r>
          </a:p>
          <a:p>
            <a:r>
              <a:rPr lang="en-US" altLang="zh-CN" sz="2400"/>
              <a:t>  int u</a:t>
            </a:r>
            <a:r>
              <a:rPr lang="zh-CN" altLang="en-US" sz="2400"/>
              <a:t>，</a:t>
            </a:r>
            <a:r>
              <a:rPr lang="en-US" altLang="zh-CN" sz="2400"/>
              <a:t>v</a:t>
            </a:r>
            <a:r>
              <a:rPr lang="zh-CN" altLang="en-US" sz="2400"/>
              <a:t>，</a:t>
            </a:r>
            <a:r>
              <a:rPr lang="en-US" altLang="zh-CN" sz="2400"/>
              <a:t>w</a:t>
            </a:r>
            <a:r>
              <a:rPr lang="zh-CN" altLang="en-US" sz="2400"/>
              <a:t>；</a:t>
            </a:r>
            <a:r>
              <a:rPr lang="en-US" altLang="zh-CN" sz="2400"/>
              <a:t>//</a:t>
            </a:r>
            <a:r>
              <a:rPr lang="zh-CN" altLang="en-US" sz="2400"/>
              <a:t>定义整型变量</a:t>
            </a:r>
            <a:endParaRPr lang="en-US" altLang="zh-CN" sz="2400"/>
          </a:p>
          <a:p>
            <a:r>
              <a:rPr lang="en-US" altLang="zh-CN" sz="2400"/>
              <a:t>  int </a:t>
            </a:r>
            <a:r>
              <a:rPr lang="zh-CN" altLang="en-US" sz="2400"/>
              <a:t>*</a:t>
            </a:r>
            <a:r>
              <a:rPr lang="en-US" altLang="zh-CN" sz="2400"/>
              <a:t>pointer_1</a:t>
            </a:r>
            <a:r>
              <a:rPr lang="zh-CN" altLang="en-US" sz="2400"/>
              <a:t>，</a:t>
            </a:r>
            <a:r>
              <a:rPr lang="en-US" altLang="zh-CN" sz="2400"/>
              <a:t> </a:t>
            </a:r>
            <a:r>
              <a:rPr lang="zh-CN" altLang="en-US" sz="2400"/>
              <a:t>*</a:t>
            </a:r>
            <a:r>
              <a:rPr lang="en-US" altLang="zh-CN" sz="2400"/>
              <a:t>pointer_2</a:t>
            </a:r>
            <a:r>
              <a:rPr lang="zh-CN" altLang="en-US" sz="2400"/>
              <a:t>；</a:t>
            </a:r>
            <a:r>
              <a:rPr lang="en-US" altLang="zh-CN" sz="2400"/>
              <a:t>/*</a:t>
            </a:r>
            <a:r>
              <a:rPr lang="zh-CN" altLang="en-US" sz="2400"/>
              <a:t>定义两个整型指针</a:t>
            </a:r>
            <a:r>
              <a:rPr lang="en-US" altLang="zh-CN" sz="2400"/>
              <a:t>pointer_1</a:t>
            </a:r>
            <a:r>
              <a:rPr lang="zh-CN" altLang="en-US" sz="2400"/>
              <a:t>和</a:t>
            </a:r>
            <a:r>
              <a:rPr lang="en-US" altLang="zh-CN" sz="2400"/>
              <a:t>pointer_2</a:t>
            </a:r>
            <a:r>
              <a:rPr lang="zh-CN" altLang="en-US" sz="2400"/>
              <a:t>*</a:t>
            </a:r>
            <a:r>
              <a:rPr lang="en-US" altLang="zh-CN" sz="2400"/>
              <a:t>/</a:t>
            </a:r>
          </a:p>
          <a:p>
            <a:r>
              <a:rPr lang="en-US" altLang="zh-CN" sz="2400"/>
              <a:t>  u=1234</a:t>
            </a:r>
            <a:r>
              <a:rPr lang="zh-CN" altLang="en-US" sz="2400"/>
              <a:t>； </a:t>
            </a:r>
            <a:endParaRPr lang="en-US" altLang="zh-CN" sz="2400"/>
          </a:p>
          <a:p>
            <a:r>
              <a:rPr lang="en-US" altLang="zh-CN" sz="2400"/>
              <a:t>  v=5678</a:t>
            </a:r>
            <a:r>
              <a:rPr lang="zh-CN" altLang="en-US" sz="2400"/>
              <a:t>；</a:t>
            </a:r>
            <a:endParaRPr lang="en-US" altLang="zh-CN" sz="2400"/>
          </a:p>
          <a:p>
            <a:r>
              <a:rPr lang="en-US" altLang="zh-CN" sz="2400"/>
              <a:t>  pointer_1=&amp;u</a:t>
            </a:r>
            <a:r>
              <a:rPr lang="zh-CN" altLang="en-US" sz="2400"/>
              <a:t>；</a:t>
            </a:r>
            <a:r>
              <a:rPr lang="en-US" altLang="zh-CN" sz="2400"/>
              <a:t>//</a:t>
            </a:r>
            <a:r>
              <a:rPr lang="zh-CN" altLang="en-US" sz="2400"/>
              <a:t>将</a:t>
            </a:r>
            <a:r>
              <a:rPr lang="en-US" altLang="zh-CN" sz="2400"/>
              <a:t>pointer_1</a:t>
            </a:r>
            <a:r>
              <a:rPr lang="zh-CN" altLang="en-US" sz="2400"/>
              <a:t>指向变量</a:t>
            </a:r>
            <a:r>
              <a:rPr lang="en-US" altLang="zh-CN" sz="2400"/>
              <a:t>u</a:t>
            </a:r>
          </a:p>
          <a:p>
            <a:r>
              <a:rPr lang="en-US" altLang="zh-CN" sz="2400"/>
              <a:t>  pointer_2=&amp;v</a:t>
            </a:r>
            <a:r>
              <a:rPr lang="zh-CN" altLang="en-US" sz="2400"/>
              <a:t>；</a:t>
            </a:r>
            <a:r>
              <a:rPr lang="en-US" altLang="zh-CN" sz="2400"/>
              <a:t>//</a:t>
            </a:r>
            <a:r>
              <a:rPr lang="zh-CN" altLang="en-US" sz="2400"/>
              <a:t>将</a:t>
            </a:r>
            <a:r>
              <a:rPr lang="en-US" altLang="zh-CN" sz="2400"/>
              <a:t>pointer_2</a:t>
            </a:r>
            <a:r>
              <a:rPr lang="zh-CN" altLang="en-US" sz="2400"/>
              <a:t>指向变量</a:t>
            </a:r>
            <a:r>
              <a:rPr lang="en-US" altLang="zh-CN" sz="2400"/>
              <a:t>v</a:t>
            </a:r>
          </a:p>
          <a:p>
            <a:r>
              <a:rPr lang="en-US" altLang="zh-CN" sz="2400"/>
              <a:t>  z=sum(pointer_1</a:t>
            </a:r>
            <a:r>
              <a:rPr lang="zh-CN" altLang="en-US" sz="2400"/>
              <a:t>，</a:t>
            </a:r>
            <a:r>
              <a:rPr lang="en-US" altLang="zh-CN" sz="2400"/>
              <a:t> pointer_2)</a:t>
            </a:r>
            <a:r>
              <a:rPr lang="zh-CN" altLang="en-US" sz="2400"/>
              <a:t>；</a:t>
            </a:r>
            <a:r>
              <a:rPr lang="en-US" altLang="zh-CN" sz="2400"/>
              <a:t>/*</a:t>
            </a:r>
            <a:r>
              <a:rPr lang="zh-CN" altLang="en-US" sz="2400"/>
              <a:t>将两个指针</a:t>
            </a:r>
            <a:r>
              <a:rPr lang="en-US" altLang="zh-CN" sz="2400"/>
              <a:t>pointer_1</a:t>
            </a:r>
            <a:r>
              <a:rPr lang="zh-CN" altLang="en-US" sz="2400"/>
              <a:t>和</a:t>
            </a:r>
            <a:r>
              <a:rPr lang="en-US" altLang="zh-CN" sz="2400"/>
              <a:t>pointer_2</a:t>
            </a:r>
            <a:r>
              <a:rPr lang="zh-CN" altLang="en-US" sz="2400"/>
              <a:t>作实参传送*</a:t>
            </a:r>
            <a:r>
              <a:rPr lang="en-US" altLang="zh-CN" sz="2400"/>
              <a:t>/</a:t>
            </a:r>
          </a:p>
          <a:p>
            <a:r>
              <a:rPr lang="en-US" altLang="zh-CN" sz="2400"/>
              <a:t>}</a:t>
            </a:r>
          </a:p>
        </p:txBody>
      </p:sp>
    </p:spTree>
    <p:extLst>
      <p:ext uri="{BB962C8B-B14F-4D97-AF65-F5344CB8AC3E}">
        <p14:creationId xmlns:p14="http://schemas.microsoft.com/office/powerpoint/2010/main" val="4049846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6722"/>
                                        </p:tgtEl>
                                        <p:attrNameLst>
                                          <p:attrName>style.visibility</p:attrName>
                                        </p:attrNameLst>
                                      </p:cBhvr>
                                      <p:to>
                                        <p:strVal val="visible"/>
                                      </p:to>
                                    </p:set>
                                    <p:animEffect transition="in" filter="diamond(in)">
                                      <p:cBhvr>
                                        <p:cTn id="7" dur="1000"/>
                                        <p:tgtEl>
                                          <p:spTgt spid="286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2" grpId="0" autoUpdateAnimBg="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ext Box 2"/>
          <p:cNvSpPr txBox="1">
            <a:spLocks noChangeArrowheads="1"/>
          </p:cNvSpPr>
          <p:nvPr/>
        </p:nvSpPr>
        <p:spPr bwMode="auto">
          <a:xfrm>
            <a:off x="6107114" y="3032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7747" name="Text Box 3"/>
          <p:cNvSpPr txBox="1">
            <a:spLocks noChangeArrowheads="1"/>
          </p:cNvSpPr>
          <p:nvPr/>
        </p:nvSpPr>
        <p:spPr bwMode="auto">
          <a:xfrm>
            <a:off x="1725613" y="2465388"/>
            <a:ext cx="8763000"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en-US" altLang="zh-CN" sz="2800" b="1"/>
              <a:t>5.</a:t>
            </a:r>
            <a:r>
              <a:rPr lang="zh-CN" altLang="en-US" sz="2800" b="1"/>
              <a:t>数组作为函数参数</a:t>
            </a:r>
            <a:endParaRPr lang="en-US" altLang="zh-CN" sz="2800" b="1"/>
          </a:p>
          <a:p>
            <a:r>
              <a:rPr lang="en-US" altLang="zh-CN" sz="2800" b="1"/>
              <a:t>        </a:t>
            </a:r>
            <a:r>
              <a:rPr lang="zh-CN" altLang="en-US" sz="2800"/>
              <a:t>一个数组的名字表示该数组的首地址，所以用数组名作为函数的参数时，被传递的就是数组的首地址，被调用函数的形式参数必须定义为指针型变量。例如：</a:t>
            </a:r>
            <a:endParaRPr lang="en-US" altLang="zh-CN" sz="2800"/>
          </a:p>
          <a:p>
            <a:r>
              <a:rPr lang="en-US" altLang="zh-CN" sz="2800"/>
              <a:t> </a:t>
            </a:r>
          </a:p>
        </p:txBody>
      </p:sp>
    </p:spTree>
    <p:extLst>
      <p:ext uri="{BB962C8B-B14F-4D97-AF65-F5344CB8AC3E}">
        <p14:creationId xmlns:p14="http://schemas.microsoft.com/office/powerpoint/2010/main" val="42768221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7746"/>
                                        </p:tgtEl>
                                        <p:attrNameLst>
                                          <p:attrName>style.visibility</p:attrName>
                                        </p:attrNameLst>
                                      </p:cBhvr>
                                      <p:to>
                                        <p:strVal val="visible"/>
                                      </p:to>
                                    </p:set>
                                    <p:animEffect transition="in" filter="diamond(in)">
                                      <p:cBhvr>
                                        <p:cTn id="7" dur="1000"/>
                                        <p:tgtEl>
                                          <p:spTgt spid="287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autoUpdateAnimBg="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Text Box 2"/>
          <p:cNvSpPr txBox="1">
            <a:spLocks noChangeArrowheads="1"/>
          </p:cNvSpPr>
          <p:nvPr/>
        </p:nvSpPr>
        <p:spPr bwMode="auto">
          <a:xfrm>
            <a:off x="6107114" y="3032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8771" name="Text Box 3"/>
          <p:cNvSpPr txBox="1">
            <a:spLocks noChangeArrowheads="1"/>
          </p:cNvSpPr>
          <p:nvPr/>
        </p:nvSpPr>
        <p:spPr bwMode="auto">
          <a:xfrm>
            <a:off x="1746250" y="1916114"/>
            <a:ext cx="8763000"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r>
              <a:rPr lang="en-US" altLang="zh-CN" sz="2800" b="1"/>
              <a:t> </a:t>
            </a:r>
            <a:endParaRPr lang="en-US" altLang="zh-CN" sz="2800"/>
          </a:p>
          <a:p>
            <a:r>
              <a:rPr lang="en-US" altLang="zh-CN" sz="2800"/>
              <a:t>//</a:t>
            </a:r>
            <a:r>
              <a:rPr lang="zh-CN" altLang="en-US" sz="2800"/>
              <a:t>函数功能：计算</a:t>
            </a:r>
            <a:r>
              <a:rPr lang="en-US" altLang="zh-CN" sz="2800"/>
              <a:t>10</a:t>
            </a:r>
            <a:r>
              <a:rPr lang="zh-CN" altLang="en-US" sz="2800"/>
              <a:t>个整数的总和</a:t>
            </a:r>
            <a:endParaRPr lang="en-US" altLang="zh-CN" sz="2800"/>
          </a:p>
          <a:p>
            <a:r>
              <a:rPr lang="en-US" altLang="zh-CN" sz="2800"/>
              <a:t>Int sum(int  a[  ]) /*</a:t>
            </a:r>
            <a:r>
              <a:rPr lang="zh-CN" altLang="en-US" sz="2800"/>
              <a:t>定义整型函数</a:t>
            </a:r>
            <a:r>
              <a:rPr lang="en-US" altLang="zh-CN" sz="2800"/>
              <a:t>sum()</a:t>
            </a:r>
            <a:r>
              <a:rPr lang="zh-CN" altLang="en-US" sz="2800"/>
              <a:t>，形参为整型数组的首地址</a:t>
            </a:r>
            <a:r>
              <a:rPr lang="en-US" altLang="zh-CN" sz="2800"/>
              <a:t>*/</a:t>
            </a:r>
          </a:p>
          <a:p>
            <a:r>
              <a:rPr lang="en-US" altLang="zh-CN" sz="2800"/>
              <a:t>{</a:t>
            </a:r>
          </a:p>
          <a:p>
            <a:r>
              <a:rPr lang="en-US" altLang="zh-CN" sz="2800"/>
              <a:t>  int  total</a:t>
            </a:r>
            <a:r>
              <a:rPr lang="zh-CN" altLang="en-US" sz="2800"/>
              <a:t>；</a:t>
            </a:r>
            <a:r>
              <a:rPr lang="en-US" altLang="zh-CN" sz="2800"/>
              <a:t>//</a:t>
            </a:r>
            <a:r>
              <a:rPr lang="zh-CN" altLang="en-US" sz="2800"/>
              <a:t>定义整型变量</a:t>
            </a:r>
            <a:r>
              <a:rPr lang="en-US" altLang="zh-CN" sz="2800"/>
              <a:t>total</a:t>
            </a:r>
          </a:p>
          <a:p>
            <a:r>
              <a:rPr lang="en-US" altLang="zh-CN" sz="2800"/>
              <a:t>  unsigned  char i</a:t>
            </a:r>
            <a:r>
              <a:rPr lang="zh-CN" altLang="en-US" sz="2800"/>
              <a:t>；</a:t>
            </a:r>
            <a:endParaRPr lang="en-US" altLang="zh-CN" sz="2800"/>
          </a:p>
          <a:p>
            <a:r>
              <a:rPr lang="en-US" altLang="zh-CN" sz="2800"/>
              <a:t>  total=0</a:t>
            </a:r>
            <a:r>
              <a:rPr lang="zh-CN" altLang="en-US" sz="2800"/>
              <a:t>；</a:t>
            </a:r>
            <a:endParaRPr lang="en-US" altLang="zh-CN" sz="2800"/>
          </a:p>
          <a:p>
            <a:r>
              <a:rPr lang="en-US" altLang="zh-CN" sz="2800"/>
              <a:t>  for(i=0</a:t>
            </a:r>
            <a:r>
              <a:rPr lang="zh-CN" altLang="en-US" sz="2800"/>
              <a:t>；</a:t>
            </a:r>
            <a:r>
              <a:rPr lang="en-US" altLang="zh-CN" sz="2800"/>
              <a:t>i&lt;10</a:t>
            </a:r>
            <a:r>
              <a:rPr lang="zh-CN" altLang="en-US" sz="2800"/>
              <a:t>；</a:t>
            </a:r>
            <a:r>
              <a:rPr lang="en-US" altLang="zh-CN" sz="2800"/>
              <a:t>i++)</a:t>
            </a:r>
          </a:p>
        </p:txBody>
      </p:sp>
    </p:spTree>
    <p:extLst>
      <p:ext uri="{BB962C8B-B14F-4D97-AF65-F5344CB8AC3E}">
        <p14:creationId xmlns:p14="http://schemas.microsoft.com/office/powerpoint/2010/main" val="5190608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8770"/>
                                        </p:tgtEl>
                                        <p:attrNameLst>
                                          <p:attrName>style.visibility</p:attrName>
                                        </p:attrNameLst>
                                      </p:cBhvr>
                                      <p:to>
                                        <p:strVal val="visible"/>
                                      </p:to>
                                    </p:set>
                                    <p:animEffect transition="in" filter="diamond(in)">
                                      <p:cBhvr>
                                        <p:cTn id="7" dur="1000"/>
                                        <p:tgtEl>
                                          <p:spTgt spid="288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0" grpId="0" autoUpdateAnimBg="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Text Box 2"/>
          <p:cNvSpPr txBox="1">
            <a:spLocks noChangeArrowheads="1"/>
          </p:cNvSpPr>
          <p:nvPr/>
        </p:nvSpPr>
        <p:spPr bwMode="auto">
          <a:xfrm>
            <a:off x="5951539" y="1539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89795" name="Text Box 3"/>
          <p:cNvSpPr txBox="1">
            <a:spLocks noChangeArrowheads="1"/>
          </p:cNvSpPr>
          <p:nvPr/>
        </p:nvSpPr>
        <p:spPr bwMode="auto">
          <a:xfrm>
            <a:off x="1741488" y="2087563"/>
            <a:ext cx="87630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return (total);//</a:t>
            </a:r>
            <a:r>
              <a:rPr lang="zh-CN" altLang="en-US" sz="2800"/>
              <a:t>返回计算结果</a:t>
            </a:r>
            <a:endParaRPr lang="en-US" altLang="zh-CN" sz="2800"/>
          </a:p>
          <a:p>
            <a:r>
              <a:rPr lang="en-US" altLang="zh-CN" sz="2800" b="1"/>
              <a:t>}</a:t>
            </a:r>
          </a:p>
          <a:p>
            <a:r>
              <a:rPr lang="en-US" altLang="zh-CN" sz="2800"/>
              <a:t>//</a:t>
            </a:r>
            <a:r>
              <a:rPr lang="zh-CN" altLang="en-US" sz="2800"/>
              <a:t>函数功能：主函数</a:t>
            </a:r>
            <a:endParaRPr lang="en-US" altLang="zh-CN" sz="2800"/>
          </a:p>
          <a:p>
            <a:r>
              <a:rPr lang="en-US" altLang="zh-CN" sz="2800"/>
              <a:t>void main(void)</a:t>
            </a:r>
          </a:p>
          <a:p>
            <a:r>
              <a:rPr lang="en-US" altLang="zh-CN" sz="2800"/>
              <a:t>{</a:t>
            </a:r>
          </a:p>
          <a:p>
            <a:r>
              <a:rPr lang="en-US" altLang="zh-CN" sz="2800"/>
              <a:t>  int x</a:t>
            </a:r>
            <a:r>
              <a:rPr lang="zh-CN" altLang="en-US" sz="2800"/>
              <a:t>；</a:t>
            </a:r>
            <a:r>
              <a:rPr lang="en-US" altLang="zh-CN" sz="2800"/>
              <a:t>//</a:t>
            </a:r>
            <a:r>
              <a:rPr lang="zh-CN" altLang="en-US" sz="2800"/>
              <a:t>定义整型变量</a:t>
            </a:r>
            <a:endParaRPr lang="en-US" altLang="zh-CN" sz="2800"/>
          </a:p>
          <a:p>
            <a:r>
              <a:rPr lang="en-US" altLang="zh-CN" sz="2800"/>
              <a:t>  int b[10]={1,2,3,4,5,6,7,8,9,10}</a:t>
            </a:r>
            <a:r>
              <a:rPr lang="zh-CN" altLang="en-US" sz="2800"/>
              <a:t>；</a:t>
            </a:r>
            <a:r>
              <a:rPr lang="en-US" altLang="zh-CN" sz="2800"/>
              <a:t>//</a:t>
            </a:r>
            <a:r>
              <a:rPr lang="zh-CN" altLang="en-US" sz="2800"/>
              <a:t>定义整型数组</a:t>
            </a:r>
            <a:r>
              <a:rPr lang="en-US" altLang="zh-CN" sz="2800"/>
              <a:t>b</a:t>
            </a:r>
          </a:p>
          <a:p>
            <a:r>
              <a:rPr lang="en-US" altLang="zh-CN" sz="2800" b="1"/>
              <a:t>  </a:t>
            </a:r>
            <a:r>
              <a:rPr lang="en-US" altLang="zh-CN" sz="2800"/>
              <a:t>x=sum(b)</a:t>
            </a:r>
            <a:r>
              <a:rPr lang="zh-CN" altLang="en-US" sz="2800"/>
              <a:t>；</a:t>
            </a:r>
            <a:r>
              <a:rPr lang="en-US" altLang="zh-CN" sz="2800"/>
              <a:t> /</a:t>
            </a:r>
            <a:r>
              <a:rPr lang="zh-CN" altLang="en-US" sz="2800"/>
              <a:t>*将整型数组</a:t>
            </a:r>
            <a:r>
              <a:rPr lang="en-US" altLang="zh-CN" sz="2800"/>
              <a:t>b</a:t>
            </a:r>
            <a:r>
              <a:rPr lang="zh-CN" altLang="en-US" sz="2800"/>
              <a:t>的名字作为实际参数传递给函数</a:t>
            </a:r>
            <a:r>
              <a:rPr lang="en-US" altLang="zh-CN" sz="2800"/>
              <a:t>sum()</a:t>
            </a:r>
            <a:r>
              <a:rPr lang="zh-CN" altLang="en-US" sz="2800"/>
              <a:t>，并把返回值存入</a:t>
            </a:r>
            <a:r>
              <a:rPr lang="en-US" altLang="zh-CN" sz="2800"/>
              <a:t>x</a:t>
            </a:r>
            <a:r>
              <a:rPr lang="zh-CN" altLang="en-US" sz="2800"/>
              <a:t>*</a:t>
            </a:r>
            <a:r>
              <a:rPr lang="en-US" altLang="zh-CN" sz="2800"/>
              <a:t>/</a:t>
            </a:r>
          </a:p>
          <a:p>
            <a:r>
              <a:rPr lang="en-US" altLang="zh-CN" sz="2800"/>
              <a:t>}</a:t>
            </a:r>
          </a:p>
        </p:txBody>
      </p:sp>
    </p:spTree>
    <p:extLst>
      <p:ext uri="{BB962C8B-B14F-4D97-AF65-F5344CB8AC3E}">
        <p14:creationId xmlns:p14="http://schemas.microsoft.com/office/powerpoint/2010/main" val="8839311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89794"/>
                                        </p:tgtEl>
                                        <p:attrNameLst>
                                          <p:attrName>style.visibility</p:attrName>
                                        </p:attrNameLst>
                                      </p:cBhvr>
                                      <p:to>
                                        <p:strVal val="visible"/>
                                      </p:to>
                                    </p:set>
                                    <p:animEffect transition="in" filter="diamond(in)">
                                      <p:cBhvr>
                                        <p:cTn id="7" dur="1000"/>
                                        <p:tgtEl>
                                          <p:spTgt spid="289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autoUpdateAnimBg="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5808664"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90819" name="Text Box 3"/>
          <p:cNvSpPr txBox="1">
            <a:spLocks noChangeArrowheads="1"/>
          </p:cNvSpPr>
          <p:nvPr/>
        </p:nvSpPr>
        <p:spPr bwMode="auto">
          <a:xfrm>
            <a:off x="1725613" y="2205038"/>
            <a:ext cx="8763000" cy="384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6.</a:t>
            </a:r>
            <a:r>
              <a:rPr lang="zh-CN" altLang="en-US" sz="2800" b="1"/>
              <a:t>函数型指针</a:t>
            </a:r>
            <a:endParaRPr lang="en-US" altLang="zh-CN" sz="2800" b="1"/>
          </a:p>
          <a:p>
            <a:r>
              <a:rPr lang="en-US" altLang="zh-CN" sz="2400"/>
              <a:t>      </a:t>
            </a:r>
            <a:r>
              <a:rPr lang="zh-CN" altLang="en-US" sz="2400"/>
              <a:t>在</a:t>
            </a:r>
            <a:r>
              <a:rPr lang="en-US" altLang="zh-CN" sz="2400"/>
              <a:t>C</a:t>
            </a:r>
            <a:r>
              <a:rPr lang="zh-CN" altLang="en-US" sz="2400"/>
              <a:t>语言中，指针变量除能指向数据对象外，也可以指向函数。一个函数在编译时，分配了一个入口地址，这个入口地址就称为函数的指针。可以用一个指针变量指向函数的入口地址，然后通过该指针变量调用此函数。</a:t>
            </a:r>
            <a:endParaRPr lang="en-US" altLang="zh-CN" sz="2400"/>
          </a:p>
          <a:p>
            <a:r>
              <a:rPr lang="en-US" altLang="zh-CN" sz="2400"/>
              <a:t>      </a:t>
            </a:r>
            <a:r>
              <a:rPr lang="zh-CN" altLang="en-US" sz="2400"/>
              <a:t>定义指向函数的指针变量的一般形式如下：</a:t>
            </a:r>
            <a:endParaRPr lang="en-US" altLang="zh-CN" sz="2400"/>
          </a:p>
          <a:p>
            <a:r>
              <a:rPr lang="zh-CN" altLang="en-US" sz="2400"/>
              <a:t>      </a:t>
            </a:r>
            <a:r>
              <a:rPr lang="zh-CN" altLang="en-US" sz="2400" b="1">
                <a:solidFill>
                  <a:srgbClr val="FF0000"/>
                </a:solidFill>
              </a:rPr>
              <a:t>类型说明符  （*指针变量名）（形参列表）</a:t>
            </a:r>
            <a:endParaRPr lang="en-US" altLang="zh-CN" sz="2400" b="1">
              <a:solidFill>
                <a:srgbClr val="FF0000"/>
              </a:solidFill>
            </a:endParaRPr>
          </a:p>
          <a:p>
            <a:r>
              <a:rPr lang="zh-CN" altLang="en-US" sz="2400"/>
              <a:t>      函数的调用可以通过函数名调用，也可以通过函数指针来调用。要通过函数指针调用函数，只要把函数的名字赋给该指针就可以了。例如：</a:t>
            </a:r>
            <a:endParaRPr lang="en-US" altLang="zh-CN" sz="2400"/>
          </a:p>
        </p:txBody>
      </p:sp>
    </p:spTree>
    <p:extLst>
      <p:ext uri="{BB962C8B-B14F-4D97-AF65-F5344CB8AC3E}">
        <p14:creationId xmlns:p14="http://schemas.microsoft.com/office/powerpoint/2010/main" val="29715101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0818"/>
                                        </p:tgtEl>
                                        <p:attrNameLst>
                                          <p:attrName>style.visibility</p:attrName>
                                        </p:attrNameLst>
                                      </p:cBhvr>
                                      <p:to>
                                        <p:strVal val="visible"/>
                                      </p:to>
                                    </p:set>
                                    <p:animEffect transition="in" filter="diamond(in)">
                                      <p:cBhvr>
                                        <p:cTn id="7" dur="1000"/>
                                        <p:tgtEl>
                                          <p:spTgt spid="290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8" grpId="0" autoUpdateAnimBg="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Text Box 2"/>
          <p:cNvSpPr txBox="1">
            <a:spLocks noChangeArrowheads="1"/>
          </p:cNvSpPr>
          <p:nvPr/>
        </p:nvSpPr>
        <p:spPr bwMode="auto">
          <a:xfrm>
            <a:off x="5664201"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91843" name="Text Box 3"/>
          <p:cNvSpPr txBox="1">
            <a:spLocks noChangeArrowheads="1"/>
          </p:cNvSpPr>
          <p:nvPr/>
        </p:nvSpPr>
        <p:spPr bwMode="auto">
          <a:xfrm>
            <a:off x="1730375" y="2205039"/>
            <a:ext cx="8763000"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r>
              <a:rPr lang="zh-CN" altLang="en-US" sz="2800"/>
              <a:t>函数功能：求两个整数中的最大值</a:t>
            </a:r>
            <a:endParaRPr lang="en-US" altLang="zh-CN" sz="2800"/>
          </a:p>
          <a:p>
            <a:r>
              <a:rPr lang="en-US" altLang="zh-CN" sz="2800"/>
              <a:t>int max(int x</a:t>
            </a:r>
            <a:r>
              <a:rPr lang="zh-CN" altLang="en-US" sz="2800"/>
              <a:t>，</a:t>
            </a:r>
            <a:r>
              <a:rPr lang="en-US" altLang="zh-CN" sz="2800"/>
              <a:t>int  y) /*</a:t>
            </a:r>
            <a:r>
              <a:rPr lang="zh-CN" altLang="en-US" sz="2800"/>
              <a:t>定义整型函数</a:t>
            </a:r>
            <a:r>
              <a:rPr lang="en-US" altLang="zh-CN" sz="2800"/>
              <a:t>max()</a:t>
            </a:r>
            <a:r>
              <a:rPr lang="zh-CN" altLang="en-US" sz="2800"/>
              <a:t>，形参为两个整型数</a:t>
            </a:r>
            <a:r>
              <a:rPr lang="en-US" altLang="zh-CN" sz="2800"/>
              <a:t>x</a:t>
            </a:r>
            <a:r>
              <a:rPr lang="zh-CN" altLang="en-US" sz="2800"/>
              <a:t>和</a:t>
            </a:r>
            <a:r>
              <a:rPr lang="en-US" altLang="zh-CN" sz="2800"/>
              <a:t>y</a:t>
            </a:r>
            <a:r>
              <a:rPr lang="zh-CN" altLang="en-US" sz="2800"/>
              <a:t>*</a:t>
            </a:r>
            <a:r>
              <a:rPr lang="en-US" altLang="zh-CN" sz="2800"/>
              <a:t>/</a:t>
            </a:r>
          </a:p>
          <a:p>
            <a:r>
              <a:rPr lang="en-US" altLang="zh-CN" sz="2800"/>
              <a:t>{</a:t>
            </a:r>
          </a:p>
          <a:p>
            <a:r>
              <a:rPr lang="en-US" altLang="zh-CN" sz="2800"/>
              <a:t>  int z</a:t>
            </a:r>
            <a:r>
              <a:rPr lang="zh-CN" altLang="en-US" sz="2800"/>
              <a:t>；</a:t>
            </a:r>
            <a:r>
              <a:rPr lang="en-US" altLang="zh-CN" sz="2800"/>
              <a:t>//</a:t>
            </a:r>
            <a:r>
              <a:rPr lang="zh-CN" altLang="en-US" sz="2800"/>
              <a:t>定义整型变量</a:t>
            </a:r>
            <a:r>
              <a:rPr lang="en-US" altLang="zh-CN" sz="2800"/>
              <a:t>z</a:t>
            </a:r>
          </a:p>
          <a:p>
            <a:r>
              <a:rPr lang="en-US" altLang="zh-CN" sz="2800"/>
              <a:t>  z=x&gt;y</a:t>
            </a:r>
            <a:r>
              <a:rPr lang="zh-CN" altLang="en-US" sz="2800"/>
              <a:t>？</a:t>
            </a:r>
            <a:r>
              <a:rPr lang="en-US" altLang="zh-CN" sz="2800"/>
              <a:t>x</a:t>
            </a:r>
            <a:r>
              <a:rPr lang="zh-CN" altLang="en-US" sz="2800"/>
              <a:t>：</a:t>
            </a:r>
            <a:r>
              <a:rPr lang="en-US" altLang="zh-CN" sz="2800"/>
              <a:t>y</a:t>
            </a:r>
            <a:r>
              <a:rPr lang="zh-CN" altLang="en-US" sz="2800"/>
              <a:t>；</a:t>
            </a:r>
            <a:endParaRPr lang="en-US" altLang="zh-CN" sz="2800"/>
          </a:p>
          <a:p>
            <a:r>
              <a:rPr lang="en-US" altLang="zh-CN" sz="2800"/>
              <a:t>  return (z);//</a:t>
            </a:r>
            <a:r>
              <a:rPr lang="zh-CN" altLang="en-US" sz="2800"/>
              <a:t>返回计算结果给主调函数</a:t>
            </a:r>
            <a:endParaRPr lang="en-US" altLang="zh-CN" sz="2800"/>
          </a:p>
          <a:p>
            <a:r>
              <a:rPr lang="en-US" altLang="zh-CN" sz="2800"/>
              <a:t>}</a:t>
            </a:r>
          </a:p>
        </p:txBody>
      </p:sp>
    </p:spTree>
    <p:extLst>
      <p:ext uri="{BB962C8B-B14F-4D97-AF65-F5344CB8AC3E}">
        <p14:creationId xmlns:p14="http://schemas.microsoft.com/office/powerpoint/2010/main" val="35196724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1842"/>
                                        </p:tgtEl>
                                        <p:attrNameLst>
                                          <p:attrName>style.visibility</p:attrName>
                                        </p:attrNameLst>
                                      </p:cBhvr>
                                      <p:to>
                                        <p:strVal val="visible"/>
                                      </p:to>
                                    </p:set>
                                    <p:animEffect transition="in" filter="diamond(in)">
                                      <p:cBhvr>
                                        <p:cTn id="7" dur="1000"/>
                                        <p:tgtEl>
                                          <p:spTgt spid="291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autoUpdateAnimBg="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5664201" y="20002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92867" name="Text Box 3"/>
          <p:cNvSpPr txBox="1">
            <a:spLocks noChangeArrowheads="1"/>
          </p:cNvSpPr>
          <p:nvPr/>
        </p:nvSpPr>
        <p:spPr bwMode="auto">
          <a:xfrm>
            <a:off x="1744663" y="2349501"/>
            <a:ext cx="87630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r>
              <a:rPr lang="zh-CN" altLang="en-US" sz="2800"/>
              <a:t>函数功能：主函数</a:t>
            </a:r>
            <a:endParaRPr lang="en-US" altLang="zh-CN" sz="2800"/>
          </a:p>
          <a:p>
            <a:r>
              <a:rPr lang="en-US" altLang="zh-CN" sz="2800"/>
              <a:t>void main(void)</a:t>
            </a:r>
          </a:p>
          <a:p>
            <a:r>
              <a:rPr lang="en-US" altLang="zh-CN" sz="2800"/>
              <a:t>{</a:t>
            </a:r>
          </a:p>
          <a:p>
            <a:r>
              <a:rPr lang="en-US" altLang="zh-CN" sz="2800"/>
              <a:t>  int (</a:t>
            </a:r>
            <a:r>
              <a:rPr lang="zh-CN" altLang="en-US" sz="2800"/>
              <a:t>*</a:t>
            </a:r>
            <a:r>
              <a:rPr lang="en-US" altLang="zh-CN" sz="2800"/>
              <a:t>p)(int a</a:t>
            </a:r>
            <a:r>
              <a:rPr lang="zh-CN" altLang="en-US" sz="2800"/>
              <a:t>，</a:t>
            </a:r>
            <a:r>
              <a:rPr lang="en-US" altLang="zh-CN" sz="2800"/>
              <a:t>int b)</a:t>
            </a:r>
            <a:r>
              <a:rPr lang="zh-CN" altLang="en-US" sz="2800"/>
              <a:t>；</a:t>
            </a:r>
            <a:r>
              <a:rPr lang="en-US" altLang="zh-CN" sz="2800"/>
              <a:t>/</a:t>
            </a:r>
            <a:r>
              <a:rPr lang="zh-CN" altLang="en-US" sz="2800"/>
              <a:t>*定义指向函数型指针变量</a:t>
            </a:r>
            <a:r>
              <a:rPr lang="en-US" altLang="zh-CN" sz="2800"/>
              <a:t>p</a:t>
            </a:r>
            <a:r>
              <a:rPr lang="zh-CN" altLang="en-US" sz="2800"/>
              <a:t>，形参为</a:t>
            </a:r>
            <a:r>
              <a:rPr lang="en-US" altLang="zh-CN" sz="2800"/>
              <a:t>a</a:t>
            </a:r>
            <a:r>
              <a:rPr lang="zh-CN" altLang="en-US" sz="2800"/>
              <a:t>和</a:t>
            </a:r>
            <a:r>
              <a:rPr lang="en-US" altLang="zh-CN" sz="2800"/>
              <a:t>b</a:t>
            </a:r>
            <a:r>
              <a:rPr lang="zh-CN" altLang="en-US" sz="2800"/>
              <a:t>*</a:t>
            </a:r>
            <a:r>
              <a:rPr lang="en-US" altLang="zh-CN" sz="2800"/>
              <a:t>/</a:t>
            </a:r>
          </a:p>
          <a:p>
            <a:r>
              <a:rPr lang="en-US" altLang="zh-CN" sz="2800"/>
              <a:t>  int u</a:t>
            </a:r>
            <a:r>
              <a:rPr lang="zh-CN" altLang="en-US" sz="2800"/>
              <a:t>，</a:t>
            </a:r>
            <a:r>
              <a:rPr lang="en-US" altLang="zh-CN" sz="2800"/>
              <a:t>v</a:t>
            </a:r>
            <a:r>
              <a:rPr lang="zh-CN" altLang="en-US" sz="2800"/>
              <a:t>，</a:t>
            </a:r>
            <a:r>
              <a:rPr lang="en-US" altLang="zh-CN" sz="2800"/>
              <a:t>w</a:t>
            </a:r>
            <a:r>
              <a:rPr lang="zh-CN" altLang="en-US" sz="2800"/>
              <a:t>；</a:t>
            </a:r>
            <a:endParaRPr lang="en-US" altLang="zh-CN" sz="2800"/>
          </a:p>
        </p:txBody>
      </p:sp>
    </p:spTree>
    <p:extLst>
      <p:ext uri="{BB962C8B-B14F-4D97-AF65-F5344CB8AC3E}">
        <p14:creationId xmlns:p14="http://schemas.microsoft.com/office/powerpoint/2010/main" val="38445293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2866"/>
                                        </p:tgtEl>
                                        <p:attrNameLst>
                                          <p:attrName>style.visibility</p:attrName>
                                        </p:attrNameLst>
                                      </p:cBhvr>
                                      <p:to>
                                        <p:strVal val="visible"/>
                                      </p:to>
                                    </p:set>
                                    <p:animEffect transition="in" filter="diamond(in)">
                                      <p:cBhvr>
                                        <p:cTn id="7" dur="1000"/>
                                        <p:tgtEl>
                                          <p:spTgt spid="292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autoUpdateAnimBg="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ext Box 2"/>
          <p:cNvSpPr txBox="1">
            <a:spLocks noChangeArrowheads="1"/>
          </p:cNvSpPr>
          <p:nvPr/>
        </p:nvSpPr>
        <p:spPr bwMode="auto">
          <a:xfrm>
            <a:off x="6107114" y="2555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3.7.5</a:t>
            </a:r>
            <a:r>
              <a:rPr lang="zh-CN" altLang="en-US" sz="2800" b="1"/>
              <a:t>任务</a:t>
            </a:r>
            <a:r>
              <a:rPr lang="en-US" altLang="zh-CN" sz="2800" b="1"/>
              <a:t>15-5</a:t>
            </a:r>
            <a:r>
              <a:rPr lang="zh-CN" altLang="en-US" sz="2800" b="1"/>
              <a:t>：相关知识</a:t>
            </a:r>
          </a:p>
        </p:txBody>
      </p:sp>
      <p:sp>
        <p:nvSpPr>
          <p:cNvPr id="293891" name="Text Box 3"/>
          <p:cNvSpPr txBox="1">
            <a:spLocks noChangeArrowheads="1"/>
          </p:cNvSpPr>
          <p:nvPr/>
        </p:nvSpPr>
        <p:spPr bwMode="auto">
          <a:xfrm>
            <a:off x="1733550" y="2636838"/>
            <a:ext cx="8763000"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 u=1234</a:t>
            </a:r>
            <a:r>
              <a:rPr lang="zh-CN" altLang="en-US" sz="2400"/>
              <a:t>；</a:t>
            </a:r>
            <a:endParaRPr lang="en-US" altLang="zh-CN" sz="2400"/>
          </a:p>
          <a:p>
            <a:r>
              <a:rPr lang="en-US" altLang="zh-CN" sz="2400"/>
              <a:t> v=5678</a:t>
            </a:r>
            <a:r>
              <a:rPr lang="zh-CN" altLang="en-US" sz="2400"/>
              <a:t>；</a:t>
            </a:r>
            <a:endParaRPr lang="en-US" altLang="zh-CN" sz="2400"/>
          </a:p>
          <a:p>
            <a:r>
              <a:rPr lang="en-US" altLang="zh-CN" sz="2400"/>
              <a:t> p=max</a:t>
            </a:r>
            <a:r>
              <a:rPr lang="zh-CN" altLang="en-US" sz="2400"/>
              <a:t>；</a:t>
            </a:r>
            <a:r>
              <a:rPr lang="en-US" altLang="zh-CN" sz="2400"/>
              <a:t>/*</a:t>
            </a:r>
            <a:r>
              <a:rPr lang="zh-CN" altLang="en-US" sz="2400"/>
              <a:t>把被调函数的名字（地址）赋给指针变量</a:t>
            </a:r>
            <a:r>
              <a:rPr lang="en-US" altLang="zh-CN" sz="2400"/>
              <a:t>p</a:t>
            </a:r>
            <a:r>
              <a:rPr lang="zh-CN" altLang="en-US" sz="2400"/>
              <a:t>，即</a:t>
            </a:r>
            <a:r>
              <a:rPr lang="en-US" altLang="zh-CN" sz="2400"/>
              <a:t>p</a:t>
            </a:r>
            <a:r>
              <a:rPr lang="zh-CN" altLang="en-US" sz="2400"/>
              <a:t>指向被调函数*</a:t>
            </a:r>
            <a:r>
              <a:rPr lang="en-US" altLang="zh-CN" sz="2400"/>
              <a:t>/</a:t>
            </a:r>
          </a:p>
          <a:p>
            <a:r>
              <a:rPr lang="en-US" altLang="zh-CN" sz="2400"/>
              <a:t> w=(</a:t>
            </a:r>
            <a:r>
              <a:rPr lang="zh-CN" altLang="en-US" sz="2400"/>
              <a:t>*</a:t>
            </a:r>
            <a:r>
              <a:rPr lang="en-US" altLang="zh-CN" sz="2400"/>
              <a:t>p)(u</a:t>
            </a:r>
            <a:r>
              <a:rPr lang="zh-CN" altLang="en-US" sz="2400"/>
              <a:t>，</a:t>
            </a:r>
            <a:r>
              <a:rPr lang="en-US" altLang="zh-CN" sz="2400"/>
              <a:t>v)</a:t>
            </a:r>
            <a:r>
              <a:rPr lang="zh-CN" altLang="en-US" sz="2400"/>
              <a:t>；</a:t>
            </a:r>
            <a:r>
              <a:rPr lang="en-US" altLang="zh-CN" sz="2400"/>
              <a:t>/*</a:t>
            </a:r>
            <a:r>
              <a:rPr lang="zh-CN" altLang="en-US" sz="2400"/>
              <a:t>通过函数型指针调用函数</a:t>
            </a:r>
            <a:r>
              <a:rPr lang="en-US" altLang="zh-CN" sz="2400"/>
              <a:t>max()</a:t>
            </a:r>
            <a:r>
              <a:rPr lang="zh-CN" altLang="en-US" sz="2400"/>
              <a:t>，并把返回值存入</a:t>
            </a:r>
            <a:r>
              <a:rPr lang="en-US" altLang="zh-CN" sz="2400"/>
              <a:t>w</a:t>
            </a:r>
            <a:r>
              <a:rPr lang="zh-CN" altLang="en-US" sz="2400"/>
              <a:t>*</a:t>
            </a:r>
            <a:r>
              <a:rPr lang="en-US" altLang="zh-CN" sz="2400"/>
              <a:t>/</a:t>
            </a:r>
          </a:p>
          <a:p>
            <a:r>
              <a:rPr lang="en-US" altLang="zh-CN" sz="2400"/>
              <a:t>}</a:t>
            </a:r>
          </a:p>
        </p:txBody>
      </p:sp>
    </p:spTree>
    <p:extLst>
      <p:ext uri="{BB962C8B-B14F-4D97-AF65-F5344CB8AC3E}">
        <p14:creationId xmlns:p14="http://schemas.microsoft.com/office/powerpoint/2010/main" val="1772110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3890"/>
                                        </p:tgtEl>
                                        <p:attrNameLst>
                                          <p:attrName>style.visibility</p:attrName>
                                        </p:attrNameLst>
                                      </p:cBhvr>
                                      <p:to>
                                        <p:strVal val="visible"/>
                                      </p:to>
                                    </p:set>
                                    <p:animEffect transition="in" filter="diamond(in)">
                                      <p:cBhvr>
                                        <p:cTn id="7" dur="1000"/>
                                        <p:tgtEl>
                                          <p:spTgt spid="293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autoUpdateAnimBg="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 Box 2"/>
          <p:cNvSpPr txBox="1">
            <a:spLocks noChangeArrowheads="1"/>
          </p:cNvSpPr>
          <p:nvPr/>
        </p:nvSpPr>
        <p:spPr bwMode="auto">
          <a:xfrm>
            <a:off x="5448301" y="3190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3.7</a:t>
            </a:r>
            <a:r>
              <a:rPr lang="zh-CN" altLang="en-US" sz="2800" b="1"/>
              <a:t>项目</a:t>
            </a:r>
            <a:r>
              <a:rPr lang="en-US" altLang="zh-CN" sz="2800" b="1"/>
              <a:t>15</a:t>
            </a:r>
            <a:r>
              <a:rPr lang="zh-CN" altLang="en-US" sz="2800" b="1"/>
              <a:t>：认识</a:t>
            </a:r>
            <a:r>
              <a:rPr lang="en-US" altLang="zh-CN" sz="2800" b="1"/>
              <a:t>C51</a:t>
            </a:r>
            <a:r>
              <a:rPr lang="zh-CN" altLang="en-US" sz="2800" b="1"/>
              <a:t>的函数</a:t>
            </a:r>
          </a:p>
        </p:txBody>
      </p:sp>
      <p:sp>
        <p:nvSpPr>
          <p:cNvPr id="294915" name="Text Box 3"/>
          <p:cNvSpPr txBox="1">
            <a:spLocks noChangeArrowheads="1"/>
          </p:cNvSpPr>
          <p:nvPr/>
        </p:nvSpPr>
        <p:spPr bwMode="auto">
          <a:xfrm>
            <a:off x="2112964" y="2060576"/>
            <a:ext cx="7151687"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rPr>
              <a:t>小结：</a:t>
            </a:r>
            <a:endParaRPr lang="en-US" altLang="zh-CN" sz="2800">
              <a:solidFill>
                <a:srgbClr val="FF0000"/>
              </a:solidFill>
            </a:endParaRPr>
          </a:p>
          <a:p>
            <a:r>
              <a:rPr lang="zh-CN" altLang="en-US" sz="2800"/>
              <a:t>（</a:t>
            </a:r>
            <a:r>
              <a:rPr lang="en-US" altLang="zh-CN" sz="2800"/>
              <a:t>1</a:t>
            </a:r>
            <a:r>
              <a:rPr lang="zh-CN" altLang="en-US" sz="2800"/>
              <a:t>）</a:t>
            </a:r>
            <a:r>
              <a:rPr lang="en-US" altLang="zh-CN" sz="2800"/>
              <a:t>C51</a:t>
            </a:r>
            <a:r>
              <a:rPr lang="zh-CN" altLang="en-US" sz="2800"/>
              <a:t>的函数概述；</a:t>
            </a:r>
          </a:p>
          <a:p>
            <a:r>
              <a:rPr lang="zh-CN" altLang="en-US" sz="2800"/>
              <a:t>（</a:t>
            </a:r>
            <a:r>
              <a:rPr lang="pt-BR" altLang="en-US" sz="2800"/>
              <a:t>2</a:t>
            </a:r>
            <a:r>
              <a:rPr lang="zh-CN" altLang="en-US" sz="2800"/>
              <a:t>）函数的分类；</a:t>
            </a:r>
          </a:p>
          <a:p>
            <a:r>
              <a:rPr lang="zh-CN" altLang="en-US" sz="2800"/>
              <a:t>（</a:t>
            </a:r>
            <a:r>
              <a:rPr lang="pt-BR" altLang="en-US" sz="2800"/>
              <a:t>3</a:t>
            </a:r>
            <a:r>
              <a:rPr lang="zh-CN" altLang="en-US" sz="2800"/>
              <a:t>）函数的参数传递和函数值；</a:t>
            </a:r>
          </a:p>
          <a:p>
            <a:r>
              <a:rPr lang="zh-CN" altLang="en-US" sz="2800"/>
              <a:t>（</a:t>
            </a:r>
            <a:r>
              <a:rPr lang="pt-BR" altLang="en-US" sz="2800"/>
              <a:t>4</a:t>
            </a:r>
            <a:r>
              <a:rPr lang="zh-CN" altLang="en-US" sz="2800"/>
              <a:t>）函数的调用；</a:t>
            </a:r>
          </a:p>
          <a:p>
            <a:r>
              <a:rPr lang="zh-CN" altLang="en-US" sz="2800"/>
              <a:t>（</a:t>
            </a:r>
            <a:r>
              <a:rPr lang="pt-BR" altLang="en-US" sz="2800"/>
              <a:t>5</a:t>
            </a:r>
            <a:r>
              <a:rPr lang="zh-CN" altLang="en-US" sz="2800"/>
              <a:t>）</a:t>
            </a:r>
            <a:r>
              <a:rPr lang="pt-BR" altLang="en-US" sz="2800"/>
              <a:t>C51</a:t>
            </a:r>
            <a:r>
              <a:rPr lang="zh-CN" altLang="en-US" sz="2800"/>
              <a:t>函数的定义。</a:t>
            </a:r>
            <a:endParaRPr lang="en-US" altLang="zh-CN" sz="2800"/>
          </a:p>
          <a:p>
            <a:endParaRPr lang="en-US" altLang="zh-CN" sz="2800"/>
          </a:p>
          <a:p>
            <a:r>
              <a:rPr lang="zh-CN" altLang="en-US" sz="2800" b="1"/>
              <a:t>课后练习</a:t>
            </a:r>
            <a:r>
              <a:rPr lang="en-US" altLang="zh-CN" sz="2800" b="1"/>
              <a:t>32</a:t>
            </a:r>
            <a:r>
              <a:rPr lang="zh-CN" altLang="en-US" sz="2800" b="1"/>
              <a:t>、</a:t>
            </a:r>
            <a:r>
              <a:rPr lang="en-US" altLang="zh-CN" sz="2800" b="1"/>
              <a:t>33</a:t>
            </a:r>
            <a:endParaRPr lang="zh-CN" altLang="en-US" sz="2800" b="1"/>
          </a:p>
        </p:txBody>
      </p:sp>
    </p:spTree>
    <p:extLst>
      <p:ext uri="{BB962C8B-B14F-4D97-AF65-F5344CB8AC3E}">
        <p14:creationId xmlns:p14="http://schemas.microsoft.com/office/powerpoint/2010/main" val="13062065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4914"/>
                                        </p:tgtEl>
                                        <p:attrNameLst>
                                          <p:attrName>style.visibility</p:attrName>
                                        </p:attrNameLst>
                                      </p:cBhvr>
                                      <p:to>
                                        <p:strVal val="visible"/>
                                      </p:to>
                                    </p:set>
                                    <p:animEffect transition="in" filter="diamond(in)">
                                      <p:cBhvr>
                                        <p:cTn id="7" dur="1000"/>
                                        <p:tgtEl>
                                          <p:spTgt spid="294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5951539"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sp>
        <p:nvSpPr>
          <p:cNvPr id="28675" name="Rectangle 3"/>
          <p:cNvSpPr>
            <a:spLocks noChangeArrowheads="1"/>
          </p:cNvSpPr>
          <p:nvPr/>
        </p:nvSpPr>
        <p:spPr bwMode="auto">
          <a:xfrm>
            <a:off x="5070475" y="1598613"/>
            <a:ext cx="481965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t>表</a:t>
            </a:r>
            <a:r>
              <a:rPr lang="en-US" altLang="zh-CN" sz="2400"/>
              <a:t>3-2   Keil C51</a:t>
            </a:r>
            <a:r>
              <a:rPr lang="zh-CN" altLang="en-US" sz="2400"/>
              <a:t>编译器扩展关键字</a:t>
            </a:r>
          </a:p>
        </p:txBody>
      </p:sp>
      <p:pic>
        <p:nvPicPr>
          <p:cNvPr id="28676" name="Picture 1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2205039"/>
            <a:ext cx="7632700"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517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amond(in)">
                                      <p:cBhvr>
                                        <p:cTn id="7"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ext Box 2"/>
          <p:cNvSpPr txBox="1">
            <a:spLocks noChangeArrowheads="1"/>
          </p:cNvSpPr>
          <p:nvPr/>
        </p:nvSpPr>
        <p:spPr bwMode="auto">
          <a:xfrm>
            <a:off x="6240464"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  </a:t>
            </a:r>
            <a:r>
              <a:rPr lang="zh-CN" altLang="en-US" sz="2800" b="1"/>
              <a:t>小结</a:t>
            </a:r>
            <a:endParaRPr lang="zh-CN" altLang="en-US" sz="2800"/>
          </a:p>
        </p:txBody>
      </p:sp>
      <p:sp>
        <p:nvSpPr>
          <p:cNvPr id="295939" name="Text Box 3"/>
          <p:cNvSpPr txBox="1">
            <a:spLocks noChangeArrowheads="1"/>
          </p:cNvSpPr>
          <p:nvPr/>
        </p:nvSpPr>
        <p:spPr bwMode="auto">
          <a:xfrm>
            <a:off x="1755776" y="2133600"/>
            <a:ext cx="85883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1.C</a:t>
            </a:r>
            <a:r>
              <a:rPr lang="zh-CN" altLang="en-US" sz="2800"/>
              <a:t>语言包括标识符、关键字、运算符、分隔符、常量、和注释等。标识符是一种单词，它用来给变量、函数、符号常量、自定义类型等命名。关键字是一种已被系统使用过的具有特定含义的标识符。用户不得再用关键字给变量等命名。</a:t>
            </a:r>
          </a:p>
          <a:p>
            <a:r>
              <a:rPr lang="en-US" altLang="zh-CN" sz="2800"/>
              <a:t>2.</a:t>
            </a:r>
            <a:r>
              <a:rPr lang="zh-CN" altLang="en-US" sz="2800"/>
              <a:t>数据的不同格式叫数据类型。</a:t>
            </a:r>
            <a:r>
              <a:rPr lang="en-US" altLang="zh-CN" sz="2800"/>
              <a:t>C51</a:t>
            </a:r>
            <a:r>
              <a:rPr lang="zh-CN" altLang="en-US" sz="2800"/>
              <a:t>的基本数据类型有字符型、整型、长整型、浮点型、位型及</a:t>
            </a:r>
            <a:r>
              <a:rPr lang="en-US" altLang="zh-CN" sz="2800"/>
              <a:t>SFR</a:t>
            </a:r>
            <a:r>
              <a:rPr lang="zh-CN" altLang="en-US" sz="2800"/>
              <a:t>型。存储类型是指变量被放在机器存储器中的位置。在</a:t>
            </a:r>
            <a:r>
              <a:rPr lang="en-US" altLang="zh-CN" sz="2800"/>
              <a:t>80C51</a:t>
            </a:r>
            <a:r>
              <a:rPr lang="zh-CN" altLang="en-US" sz="2800"/>
              <a:t>单片机中，</a:t>
            </a:r>
            <a:r>
              <a:rPr lang="en-US" altLang="zh-CN" sz="2800"/>
              <a:t>C51</a:t>
            </a:r>
            <a:r>
              <a:rPr lang="zh-CN" altLang="en-US" sz="2800"/>
              <a:t>支持的存储类型有：</a:t>
            </a:r>
            <a:r>
              <a:rPr lang="pt-BR" altLang="en-US" sz="2800"/>
              <a:t>bdata</a:t>
            </a:r>
            <a:r>
              <a:rPr lang="zh-CN" altLang="en-US" sz="2800"/>
              <a:t>、</a:t>
            </a:r>
            <a:r>
              <a:rPr lang="pt-BR" altLang="en-US" sz="2800"/>
              <a:t>data</a:t>
            </a:r>
            <a:r>
              <a:rPr lang="zh-CN" altLang="en-US" sz="2800"/>
              <a:t>、</a:t>
            </a:r>
            <a:r>
              <a:rPr lang="pt-BR" altLang="en-US" sz="2800"/>
              <a:t>idata</a:t>
            </a:r>
            <a:r>
              <a:rPr lang="zh-CN" altLang="en-US" sz="2800"/>
              <a:t>、</a:t>
            </a:r>
            <a:r>
              <a:rPr lang="pt-BR" altLang="en-US" sz="2800"/>
              <a:t>pdata</a:t>
            </a:r>
            <a:r>
              <a:rPr lang="zh-CN" altLang="en-US" sz="2800"/>
              <a:t>、</a:t>
            </a:r>
            <a:r>
              <a:rPr lang="pt-BR" altLang="en-US" sz="2800"/>
              <a:t>xdata</a:t>
            </a:r>
            <a:r>
              <a:rPr lang="zh-CN" altLang="en-US" sz="2800"/>
              <a:t>、</a:t>
            </a:r>
            <a:r>
              <a:rPr lang="pt-BR" altLang="en-US" sz="2800"/>
              <a:t>code</a:t>
            </a:r>
            <a:r>
              <a:rPr lang="zh-CN" altLang="en-US" sz="2800"/>
              <a:t>；</a:t>
            </a:r>
          </a:p>
        </p:txBody>
      </p:sp>
    </p:spTree>
    <p:extLst>
      <p:ext uri="{BB962C8B-B14F-4D97-AF65-F5344CB8AC3E}">
        <p14:creationId xmlns:p14="http://schemas.microsoft.com/office/powerpoint/2010/main" val="3001141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5938"/>
                                        </p:tgtEl>
                                        <p:attrNameLst>
                                          <p:attrName>style.visibility</p:attrName>
                                        </p:attrNameLst>
                                      </p:cBhvr>
                                      <p:to>
                                        <p:strVal val="visible"/>
                                      </p:to>
                                    </p:set>
                                    <p:animEffect transition="in" filter="diamond(in)">
                                      <p:cBhvr>
                                        <p:cTn id="7" dur="1000"/>
                                        <p:tgtEl>
                                          <p:spTgt spid="295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autoUpdateAnimBg="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Text Box 2"/>
          <p:cNvSpPr txBox="1">
            <a:spLocks noChangeArrowheads="1"/>
          </p:cNvSpPr>
          <p:nvPr/>
        </p:nvSpPr>
        <p:spPr bwMode="auto">
          <a:xfrm>
            <a:off x="6167439"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  </a:t>
            </a:r>
            <a:r>
              <a:rPr lang="zh-CN" altLang="en-US" sz="2800" b="1"/>
              <a:t>小结</a:t>
            </a:r>
            <a:endParaRPr lang="zh-CN" altLang="en-US" sz="2800"/>
          </a:p>
        </p:txBody>
      </p:sp>
      <p:sp>
        <p:nvSpPr>
          <p:cNvPr id="296963" name="Text Box 3"/>
          <p:cNvSpPr txBox="1">
            <a:spLocks noChangeArrowheads="1"/>
          </p:cNvSpPr>
          <p:nvPr/>
        </p:nvSpPr>
        <p:spPr bwMode="auto">
          <a:xfrm>
            <a:off x="1755776" y="2205038"/>
            <a:ext cx="880427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3.80C51</a:t>
            </a:r>
            <a:r>
              <a:rPr lang="zh-CN" altLang="en-US" sz="2800"/>
              <a:t>硬件结构的</a:t>
            </a:r>
            <a:r>
              <a:rPr lang="en-US" altLang="zh-CN" sz="2800"/>
              <a:t>C51</a:t>
            </a:r>
            <a:r>
              <a:rPr lang="zh-CN" altLang="en-US" sz="2800"/>
              <a:t>定义： </a:t>
            </a:r>
            <a:r>
              <a:rPr lang="en-US" altLang="zh-CN" sz="2800"/>
              <a:t>SFR</a:t>
            </a:r>
            <a:r>
              <a:rPr lang="zh-CN" altLang="en-US" sz="2800"/>
              <a:t>及其特定位的定义；并行接口及片外扩展</a:t>
            </a:r>
            <a:r>
              <a:rPr lang="en-US" altLang="zh-CN" sz="2800"/>
              <a:t>I/O</a:t>
            </a:r>
            <a:r>
              <a:rPr lang="zh-CN" altLang="en-US" sz="2800"/>
              <a:t>口的定义；位变量的定义。</a:t>
            </a:r>
          </a:p>
          <a:p>
            <a:r>
              <a:rPr lang="en-US" altLang="zh-CN" sz="2800"/>
              <a:t>4.C</a:t>
            </a:r>
            <a:r>
              <a:rPr lang="zh-CN" altLang="en-US" sz="2800"/>
              <a:t>语言常用运算符按功能可分为</a:t>
            </a:r>
            <a:r>
              <a:rPr lang="en-US" altLang="zh-CN" sz="2800"/>
              <a:t>6</a:t>
            </a:r>
            <a:r>
              <a:rPr lang="zh-CN" altLang="en-US" sz="2800"/>
              <a:t>类：</a:t>
            </a:r>
            <a:r>
              <a:rPr lang="zh-CN" altLang="en-US" sz="2800">
                <a:solidFill>
                  <a:srgbClr val="FF0000"/>
                </a:solidFill>
              </a:rPr>
              <a:t>算术运算符</a:t>
            </a:r>
            <a:r>
              <a:rPr lang="zh-CN" altLang="en-US" sz="2800"/>
              <a:t>、</a:t>
            </a:r>
            <a:r>
              <a:rPr lang="zh-CN" altLang="en-US" sz="2800">
                <a:solidFill>
                  <a:srgbClr val="FF0000"/>
                </a:solidFill>
              </a:rPr>
              <a:t>关系运算符、逻辑运算符、位操作运算符、赋值运算符、其他类运算符</a:t>
            </a:r>
            <a:r>
              <a:rPr lang="zh-CN" altLang="en-US" sz="2800"/>
              <a:t>。</a:t>
            </a:r>
          </a:p>
          <a:p>
            <a:r>
              <a:rPr lang="zh-CN" altLang="en-US" sz="2800"/>
              <a:t> </a:t>
            </a:r>
          </a:p>
        </p:txBody>
      </p:sp>
    </p:spTree>
    <p:extLst>
      <p:ext uri="{BB962C8B-B14F-4D97-AF65-F5344CB8AC3E}">
        <p14:creationId xmlns:p14="http://schemas.microsoft.com/office/powerpoint/2010/main" val="6407399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diamond(in)">
                                      <p:cBhvr>
                                        <p:cTn id="7" dur="1000"/>
                                        <p:tgtEl>
                                          <p:spTgt spid="296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2" grpId="0" autoUpdateAnimBg="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Text Box 3"/>
          <p:cNvSpPr txBox="1">
            <a:spLocks noChangeArrowheads="1"/>
          </p:cNvSpPr>
          <p:nvPr/>
        </p:nvSpPr>
        <p:spPr bwMode="auto">
          <a:xfrm>
            <a:off x="1873250" y="2133600"/>
            <a:ext cx="87328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5.C51</a:t>
            </a:r>
            <a:r>
              <a:rPr lang="zh-CN" altLang="en-US" sz="2800" b="1"/>
              <a:t>的数组：</a:t>
            </a:r>
            <a:endParaRPr lang="zh-CN" altLang="en-US" sz="2800"/>
          </a:p>
          <a:p>
            <a:r>
              <a:rPr lang="zh-CN" altLang="en-US" sz="2800"/>
              <a:t>①数组是一种自定义的数据类型。这种数据类型的特点是它的数目固定、类型相同的若干变量的有序集合。</a:t>
            </a:r>
          </a:p>
          <a:p>
            <a:r>
              <a:rPr lang="zh-CN" altLang="en-US" sz="2800"/>
              <a:t>②如何定义数组。</a:t>
            </a:r>
            <a:r>
              <a:rPr lang="en-US" altLang="zh-CN" sz="2800"/>
              <a:t> </a:t>
            </a:r>
          </a:p>
          <a:p>
            <a:r>
              <a:rPr lang="zh-CN" altLang="en-US" sz="2800"/>
              <a:t>③数组元素如何表示。</a:t>
            </a:r>
          </a:p>
          <a:p>
            <a:r>
              <a:rPr lang="zh-CN" altLang="en-US" sz="2800"/>
              <a:t>④如何对数组进行初始化。</a:t>
            </a:r>
          </a:p>
          <a:p>
            <a:r>
              <a:rPr lang="zh-CN" altLang="en-US" sz="2800"/>
              <a:t>⑤如何给数组赋值。</a:t>
            </a:r>
            <a:endParaRPr lang="en-US" altLang="zh-CN" sz="2800"/>
          </a:p>
          <a:p>
            <a:r>
              <a:rPr lang="zh-CN" altLang="en-US" sz="2800"/>
              <a:t>⑥字符数组在初始化时有何特点。</a:t>
            </a:r>
          </a:p>
          <a:p>
            <a:endParaRPr lang="zh-CN" altLang="en-US" sz="2800"/>
          </a:p>
          <a:p>
            <a:endParaRPr lang="zh-CN" altLang="en-US" sz="2800"/>
          </a:p>
        </p:txBody>
      </p:sp>
      <p:sp>
        <p:nvSpPr>
          <p:cNvPr id="297987" name="Text Box 2"/>
          <p:cNvSpPr txBox="1">
            <a:spLocks noChangeArrowheads="1"/>
          </p:cNvSpPr>
          <p:nvPr/>
        </p:nvSpPr>
        <p:spPr bwMode="auto">
          <a:xfrm>
            <a:off x="6240464"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  </a:t>
            </a:r>
            <a:r>
              <a:rPr lang="zh-CN" altLang="en-US" sz="2800" b="1"/>
              <a:t>小结</a:t>
            </a:r>
            <a:endParaRPr lang="zh-CN" altLang="en-US" sz="2800"/>
          </a:p>
        </p:txBody>
      </p:sp>
    </p:spTree>
    <p:extLst>
      <p:ext uri="{BB962C8B-B14F-4D97-AF65-F5344CB8AC3E}">
        <p14:creationId xmlns:p14="http://schemas.microsoft.com/office/powerpoint/2010/main" val="231328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7987"/>
                                        </p:tgtEl>
                                        <p:attrNameLst>
                                          <p:attrName>style.visibility</p:attrName>
                                        </p:attrNameLst>
                                      </p:cBhvr>
                                      <p:to>
                                        <p:strVal val="visible"/>
                                      </p:to>
                                    </p:set>
                                    <p:animEffect transition="in" filter="diamond(in)">
                                      <p:cBhvr>
                                        <p:cTn id="7" dur="1000"/>
                                        <p:tgtEl>
                                          <p:spTgt spid="297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7" grpId="0" autoUpdateAnimBg="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ext Box 3"/>
          <p:cNvSpPr txBox="1">
            <a:spLocks noChangeArrowheads="1"/>
          </p:cNvSpPr>
          <p:nvPr/>
        </p:nvSpPr>
        <p:spPr bwMode="auto">
          <a:xfrm>
            <a:off x="1755776" y="2133600"/>
            <a:ext cx="8443913"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6.</a:t>
            </a:r>
            <a:r>
              <a:rPr lang="zh-CN" altLang="en-US" sz="2800" b="1"/>
              <a:t>指针：</a:t>
            </a:r>
            <a:endParaRPr lang="zh-CN" altLang="en-US" sz="2800"/>
          </a:p>
          <a:p>
            <a:r>
              <a:rPr lang="zh-CN" altLang="en-US" sz="2800"/>
              <a:t>①指针是一种用来存放某个变量或对象的地址值的特殊变量，指针存放了哪个变量或对象的地址值，则该指针就指向哪个变量或对象，指针的类型是指指针所指变量或对象的类型。</a:t>
            </a:r>
          </a:p>
          <a:p>
            <a:r>
              <a:rPr lang="zh-CN" altLang="en-US" sz="2800"/>
              <a:t>②指针的定义格式</a:t>
            </a:r>
          </a:p>
          <a:p>
            <a:r>
              <a:rPr lang="zh-CN" altLang="en-US" sz="2800"/>
              <a:t>③指针的赋值</a:t>
            </a:r>
            <a:endParaRPr lang="en-US" altLang="zh-CN" sz="2800"/>
          </a:p>
          <a:p>
            <a:r>
              <a:rPr lang="zh-CN" altLang="en-US" sz="2800"/>
              <a:t>④使用指针表示数组元素</a:t>
            </a:r>
          </a:p>
          <a:p>
            <a:r>
              <a:rPr lang="zh-CN" altLang="en-US"/>
              <a:t> </a:t>
            </a:r>
          </a:p>
        </p:txBody>
      </p:sp>
      <p:sp>
        <p:nvSpPr>
          <p:cNvPr id="299011" name="Text Box 2"/>
          <p:cNvSpPr txBox="1">
            <a:spLocks noChangeArrowheads="1"/>
          </p:cNvSpPr>
          <p:nvPr/>
        </p:nvSpPr>
        <p:spPr bwMode="auto">
          <a:xfrm>
            <a:off x="6240464"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  </a:t>
            </a:r>
            <a:r>
              <a:rPr lang="zh-CN" altLang="en-US" sz="2800" b="1"/>
              <a:t>小结</a:t>
            </a:r>
            <a:endParaRPr lang="zh-CN" altLang="en-US" sz="2800"/>
          </a:p>
        </p:txBody>
      </p:sp>
    </p:spTree>
    <p:extLst>
      <p:ext uri="{BB962C8B-B14F-4D97-AF65-F5344CB8AC3E}">
        <p14:creationId xmlns:p14="http://schemas.microsoft.com/office/powerpoint/2010/main" val="32375481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99011"/>
                                        </p:tgtEl>
                                        <p:attrNameLst>
                                          <p:attrName>style.visibility</p:attrName>
                                        </p:attrNameLst>
                                      </p:cBhvr>
                                      <p:to>
                                        <p:strVal val="visible"/>
                                      </p:to>
                                    </p:set>
                                    <p:animEffect transition="in" filter="diamond(in)">
                                      <p:cBhvr>
                                        <p:cTn id="7" dur="1000"/>
                                        <p:tgtEl>
                                          <p:spTgt spid="299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autoUpdateAnimBg="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ext Box 3"/>
          <p:cNvSpPr txBox="1">
            <a:spLocks noChangeArrowheads="1"/>
          </p:cNvSpPr>
          <p:nvPr/>
        </p:nvSpPr>
        <p:spPr bwMode="auto">
          <a:xfrm>
            <a:off x="1992313" y="2205038"/>
            <a:ext cx="8064500" cy="366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7.</a:t>
            </a:r>
            <a:r>
              <a:rPr lang="zh-CN" altLang="en-US" sz="2800" b="1"/>
              <a:t>函数</a:t>
            </a:r>
            <a:endParaRPr lang="zh-CN" altLang="en-US" sz="2800"/>
          </a:p>
          <a:p>
            <a:r>
              <a:rPr lang="zh-CN" altLang="en-US" sz="2800"/>
              <a:t>①函数的基本概念：函数的定义格式。函数的说明方法。函数的参数。函数的返回值。</a:t>
            </a:r>
            <a:endParaRPr lang="en-US" altLang="zh-CN" sz="2800"/>
          </a:p>
          <a:p>
            <a:r>
              <a:rPr lang="zh-CN" altLang="en-US" sz="2800"/>
              <a:t>②函数的调用方法。</a:t>
            </a:r>
          </a:p>
          <a:p>
            <a:r>
              <a:rPr lang="zh-CN" altLang="en-US" sz="2800"/>
              <a:t>③函数的实参和形参：调用函数的参数为实参，被调用函数的参数为形参。</a:t>
            </a:r>
          </a:p>
          <a:p>
            <a:r>
              <a:rPr lang="zh-CN" altLang="en-US" sz="2800"/>
              <a:t>④函数的调用方式。</a:t>
            </a:r>
          </a:p>
          <a:p>
            <a:r>
              <a:rPr lang="zh-CN" altLang="en-US"/>
              <a:t> </a:t>
            </a:r>
          </a:p>
          <a:p>
            <a:endParaRPr lang="zh-CN" altLang="en-US"/>
          </a:p>
        </p:txBody>
      </p:sp>
      <p:sp>
        <p:nvSpPr>
          <p:cNvPr id="300035" name="Text Box 2"/>
          <p:cNvSpPr txBox="1">
            <a:spLocks noChangeArrowheads="1"/>
          </p:cNvSpPr>
          <p:nvPr/>
        </p:nvSpPr>
        <p:spPr bwMode="auto">
          <a:xfrm>
            <a:off x="6240464" y="2444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  </a:t>
            </a:r>
            <a:r>
              <a:rPr lang="zh-CN" altLang="en-US" sz="2800" b="1"/>
              <a:t>小结</a:t>
            </a:r>
            <a:endParaRPr lang="zh-CN" altLang="en-US" sz="2800"/>
          </a:p>
        </p:txBody>
      </p:sp>
    </p:spTree>
    <p:extLst>
      <p:ext uri="{BB962C8B-B14F-4D97-AF65-F5344CB8AC3E}">
        <p14:creationId xmlns:p14="http://schemas.microsoft.com/office/powerpoint/2010/main" val="19283416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0035"/>
                                        </p:tgtEl>
                                        <p:attrNameLst>
                                          <p:attrName>style.visibility</p:attrName>
                                        </p:attrNameLst>
                                      </p:cBhvr>
                                      <p:to>
                                        <p:strVal val="visible"/>
                                      </p:to>
                                    </p:set>
                                    <p:animEffect transition="in" filter="diamond(in)">
                                      <p:cBhvr>
                                        <p:cTn id="7" dur="1000"/>
                                        <p:tgtEl>
                                          <p:spTgt spid="300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5" grpId="0" autoUpdateAnimBg="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Text Box 3"/>
          <p:cNvSpPr txBox="1">
            <a:spLocks noChangeArrowheads="1"/>
          </p:cNvSpPr>
          <p:nvPr/>
        </p:nvSpPr>
        <p:spPr bwMode="auto">
          <a:xfrm>
            <a:off x="1682751" y="1700214"/>
            <a:ext cx="8734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endParaRPr lang="zh-CN" altLang="en-US" sz="2800" b="1"/>
          </a:p>
        </p:txBody>
      </p:sp>
      <p:sp>
        <p:nvSpPr>
          <p:cNvPr id="301059" name="WordArt 4"/>
          <p:cNvSpPr>
            <a:spLocks noChangeArrowheads="1" noChangeShapeType="1" noTextEdit="1"/>
          </p:cNvSpPr>
          <p:nvPr/>
        </p:nvSpPr>
        <p:spPr bwMode="auto">
          <a:xfrm>
            <a:off x="2520951" y="2420938"/>
            <a:ext cx="7058025" cy="3168650"/>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宋体" panose="02010600030101010101" pitchFamily="2" charset="-122"/>
              </a:rPr>
              <a:t>再见</a:t>
            </a:r>
          </a:p>
        </p:txBody>
      </p:sp>
      <p:sp>
        <p:nvSpPr>
          <p:cNvPr id="301060" name="Text Box 4"/>
          <p:cNvSpPr txBox="1">
            <a:spLocks noChangeArrowheads="1"/>
          </p:cNvSpPr>
          <p:nvPr/>
        </p:nvSpPr>
        <p:spPr bwMode="auto">
          <a:xfrm>
            <a:off x="5448301"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模块</a:t>
            </a:r>
            <a:r>
              <a:rPr lang="en-US" altLang="zh-CN" sz="2800" b="1"/>
              <a:t>3</a:t>
            </a:r>
            <a:r>
              <a:rPr lang="zh-CN" altLang="en-US" sz="2800" b="1"/>
              <a:t>认识单片机</a:t>
            </a:r>
            <a:r>
              <a:rPr lang="en-US" altLang="zh-CN" sz="2800" b="1"/>
              <a:t>C51</a:t>
            </a:r>
            <a:r>
              <a:rPr lang="zh-CN" altLang="en-US" sz="2800" b="1"/>
              <a:t>语言</a:t>
            </a:r>
            <a:endParaRPr lang="en-US" altLang="zh-CN" sz="2800" b="1"/>
          </a:p>
          <a:p>
            <a:r>
              <a:rPr lang="zh-CN" altLang="en-US" sz="2800" b="1"/>
              <a:t>程序设计</a:t>
            </a:r>
            <a:r>
              <a:rPr lang="zh-CN" altLang="en-US" sz="2800"/>
              <a:t> </a:t>
            </a:r>
            <a:endParaRPr lang="en-US" altLang="zh-CN" sz="2800"/>
          </a:p>
        </p:txBody>
      </p:sp>
    </p:spTree>
    <p:extLst>
      <p:ext uri="{BB962C8B-B14F-4D97-AF65-F5344CB8AC3E}">
        <p14:creationId xmlns:p14="http://schemas.microsoft.com/office/powerpoint/2010/main" val="28797911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01059"/>
                                        </p:tgtEl>
                                        <p:attrNameLst>
                                          <p:attrName>style.visibility</p:attrName>
                                        </p:attrNameLst>
                                      </p:cBhvr>
                                      <p:to>
                                        <p:strVal val="visible"/>
                                      </p:to>
                                    </p:set>
                                    <p:anim to="" calcmode="lin" valueType="num">
                                      <p:cBhvr>
                                        <p:cTn id="7" dur="1" fill="hold"/>
                                        <p:tgtEl>
                                          <p:spTgt spid="301059"/>
                                        </p:tgtEl>
                                      </p:cBhvr>
                                    </p:anim>
                                  </p:childTnLst>
                                </p:cTn>
                              </p:par>
                            </p:childTnLst>
                          </p:cTn>
                        </p:par>
                        <p:par>
                          <p:cTn id="8" fill="hold" nodeType="afterGroup">
                            <p:stCondLst>
                              <p:cond delay="1"/>
                            </p:stCondLst>
                            <p:childTnLst>
                              <p:par>
                                <p:cTn id="9" presetID="8" presetClass="entr" presetSubtype="16" fill="hold" grpId="0" nodeType="afterEffect">
                                  <p:stCondLst>
                                    <p:cond delay="0"/>
                                  </p:stCondLst>
                                  <p:childTnLst>
                                    <p:set>
                                      <p:cBhvr>
                                        <p:cTn id="10" dur="1" fill="hold">
                                          <p:stCondLst>
                                            <p:cond delay="0"/>
                                          </p:stCondLst>
                                        </p:cTn>
                                        <p:tgtEl>
                                          <p:spTgt spid="301060"/>
                                        </p:tgtEl>
                                        <p:attrNameLst>
                                          <p:attrName>style.visibility</p:attrName>
                                        </p:attrNameLst>
                                      </p:cBhvr>
                                      <p:to>
                                        <p:strVal val="visible"/>
                                      </p:to>
                                    </p:set>
                                    <p:animEffect transition="in" filter="diamond(in)">
                                      <p:cBhvr>
                                        <p:cTn id="11" dur="1000"/>
                                        <p:tgtEl>
                                          <p:spTgt spid="301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9" grpId="0" animBg="1"/>
      <p:bldP spid="301060" grpId="0" autoUpdateAnimBg="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ext Box 2"/>
          <p:cNvSpPr txBox="1">
            <a:spLocks noChangeArrowheads="1"/>
          </p:cNvSpPr>
          <p:nvPr/>
        </p:nvSpPr>
        <p:spPr bwMode="auto">
          <a:xfrm>
            <a:off x="5448301" y="195263"/>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2083" name="Text Box 3"/>
          <p:cNvSpPr txBox="1">
            <a:spLocks noChangeArrowheads="1"/>
          </p:cNvSpPr>
          <p:nvPr/>
        </p:nvSpPr>
        <p:spPr bwMode="auto">
          <a:xfrm>
            <a:off x="1755775" y="1417638"/>
            <a:ext cx="8661400" cy="166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a:t> </a:t>
            </a:r>
            <a:endParaRPr lang="zh-CN" altLang="en-US" b="1"/>
          </a:p>
          <a:p>
            <a:r>
              <a:rPr lang="en-US" altLang="zh-CN" sz="2800" b="1"/>
              <a:t>3.8</a:t>
            </a:r>
            <a:r>
              <a:rPr lang="zh-CN" altLang="en-US" sz="2800" b="1"/>
              <a:t>拓展项目实训</a:t>
            </a:r>
          </a:p>
          <a:p>
            <a:r>
              <a:rPr lang="en-US" altLang="zh-CN" sz="2800"/>
              <a:t>3.8.1</a:t>
            </a:r>
            <a:r>
              <a:rPr lang="zh-CN" altLang="en-US" sz="2800"/>
              <a:t>项目</a:t>
            </a:r>
            <a:r>
              <a:rPr lang="en-US" altLang="zh-CN" sz="2800"/>
              <a:t>16</a:t>
            </a:r>
            <a:r>
              <a:rPr lang="zh-CN" altLang="en-US" sz="2800"/>
              <a:t>：用</a:t>
            </a:r>
            <a:r>
              <a:rPr lang="en-US" altLang="zh-CN" sz="2800"/>
              <a:t>P2</a:t>
            </a:r>
            <a:r>
              <a:rPr lang="zh-CN" altLang="en-US" sz="2800"/>
              <a:t>口控制</a:t>
            </a:r>
            <a:r>
              <a:rPr lang="en-US" altLang="zh-CN" sz="2800"/>
              <a:t>8</a:t>
            </a:r>
            <a:r>
              <a:rPr lang="zh-CN" altLang="en-US" sz="2800"/>
              <a:t>只</a:t>
            </a:r>
            <a:r>
              <a:rPr lang="en-US" altLang="zh-CN" sz="2800"/>
              <a:t>LED</a:t>
            </a:r>
            <a:r>
              <a:rPr lang="zh-CN" altLang="en-US" sz="2800"/>
              <a:t>左循环流水灯亮 </a:t>
            </a:r>
          </a:p>
          <a:p>
            <a:r>
              <a:rPr lang="en-US" altLang="zh-CN" sz="2800"/>
              <a:t>3.8.2</a:t>
            </a:r>
            <a:r>
              <a:rPr lang="zh-CN" altLang="en-US" sz="2800"/>
              <a:t>项目</a:t>
            </a:r>
            <a:r>
              <a:rPr lang="en-US" altLang="zh-CN" sz="2800"/>
              <a:t>17</a:t>
            </a:r>
            <a:r>
              <a:rPr lang="zh-CN" altLang="en-US" sz="2800"/>
              <a:t>：用开关</a:t>
            </a:r>
            <a:r>
              <a:rPr lang="en-US" altLang="zh-CN" sz="2800"/>
              <a:t>S</a:t>
            </a:r>
            <a:r>
              <a:rPr lang="zh-CN" altLang="en-US" sz="2800"/>
              <a:t>控制实现蜂鸣器报警 </a:t>
            </a:r>
          </a:p>
        </p:txBody>
      </p:sp>
      <p:sp>
        <p:nvSpPr>
          <p:cNvPr id="302084" name="Text Box 2"/>
          <p:cNvSpPr txBox="1">
            <a:spLocks noChangeArrowheads="1"/>
          </p:cNvSpPr>
          <p:nvPr/>
        </p:nvSpPr>
        <p:spPr bwMode="auto">
          <a:xfrm>
            <a:off x="6600826" y="1539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a:t>
            </a:r>
            <a:r>
              <a:rPr lang="zh-CN" altLang="en-US" sz="2800" b="1"/>
              <a:t>拓展项目实训</a:t>
            </a:r>
          </a:p>
        </p:txBody>
      </p:sp>
    </p:spTree>
    <p:extLst>
      <p:ext uri="{BB962C8B-B14F-4D97-AF65-F5344CB8AC3E}">
        <p14:creationId xmlns:p14="http://schemas.microsoft.com/office/powerpoint/2010/main" val="2667550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2082"/>
                                        </p:tgtEl>
                                        <p:attrNameLst>
                                          <p:attrName>style.visibility</p:attrName>
                                        </p:attrNameLst>
                                      </p:cBhvr>
                                      <p:to>
                                        <p:strVal val="visible"/>
                                      </p:to>
                                    </p:set>
                                    <p:animEffect transition="in" filter="diamond(in)">
                                      <p:cBhvr>
                                        <p:cTn id="7" dur="1000"/>
                                        <p:tgtEl>
                                          <p:spTgt spid="30208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2084"/>
                                        </p:tgtEl>
                                        <p:attrNameLst>
                                          <p:attrName>style.visibility</p:attrName>
                                        </p:attrNameLst>
                                      </p:cBhvr>
                                      <p:to>
                                        <p:strVal val="visible"/>
                                      </p:to>
                                    </p:set>
                                    <p:animEffect transition="in" filter="diamond(in)">
                                      <p:cBhvr>
                                        <p:cTn id="11" dur="1000"/>
                                        <p:tgtEl>
                                          <p:spTgt spid="302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2" grpId="0" autoUpdateAnimBg="0"/>
      <p:bldP spid="302084" grpId="0" autoUpdateAnimBg="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 Box 2"/>
          <p:cNvSpPr txBox="1">
            <a:spLocks noChangeArrowheads="1"/>
          </p:cNvSpPr>
          <p:nvPr/>
        </p:nvSpPr>
        <p:spPr bwMode="auto">
          <a:xfrm>
            <a:off x="5448301" y="195263"/>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3107" name="Text Box 3"/>
          <p:cNvSpPr txBox="1">
            <a:spLocks noChangeArrowheads="1"/>
          </p:cNvSpPr>
          <p:nvPr/>
        </p:nvSpPr>
        <p:spPr bwMode="auto">
          <a:xfrm>
            <a:off x="1919288" y="2060575"/>
            <a:ext cx="8661400" cy="295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a:t> </a:t>
            </a:r>
            <a:endParaRPr lang="zh-CN" altLang="en-US" b="1"/>
          </a:p>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r>
              <a:rPr lang="en-US" altLang="zh-CN" sz="2800" b="1"/>
              <a:t>8</a:t>
            </a:r>
            <a:r>
              <a:rPr lang="zh-CN" altLang="en-US" sz="2800" b="1"/>
              <a:t>只</a:t>
            </a:r>
            <a:r>
              <a:rPr lang="en-US" altLang="zh-CN" sz="2800" b="1"/>
              <a:t>LED</a:t>
            </a:r>
            <a:r>
              <a:rPr lang="zh-CN" altLang="en-US" sz="2800" b="1"/>
              <a:t>左循环流水灯亮 </a:t>
            </a:r>
          </a:p>
          <a:p>
            <a:r>
              <a:rPr lang="en-US" altLang="zh-CN" sz="2800" b="1"/>
              <a:t>1.</a:t>
            </a:r>
            <a:r>
              <a:rPr lang="zh-CN" altLang="en-US" sz="2800" b="1"/>
              <a:t>项目要求</a:t>
            </a:r>
            <a:endParaRPr lang="zh-CN" altLang="en-US" sz="2800"/>
          </a:p>
          <a:p>
            <a:r>
              <a:rPr lang="zh-CN" altLang="en-US" sz="2800"/>
              <a:t>（</a:t>
            </a:r>
            <a:r>
              <a:rPr lang="en-US" altLang="zh-CN" sz="2800"/>
              <a:t>1</a:t>
            </a:r>
            <a:r>
              <a:rPr lang="zh-CN" altLang="en-US" sz="2800"/>
              <a:t>）掌握“左移”运算及编程；</a:t>
            </a:r>
          </a:p>
          <a:p>
            <a:r>
              <a:rPr lang="zh-CN" altLang="en-US" sz="2800"/>
              <a:t>（</a:t>
            </a:r>
            <a:r>
              <a:rPr lang="en-US" altLang="zh-CN" sz="2800"/>
              <a:t>2</a:t>
            </a:r>
            <a:r>
              <a:rPr lang="zh-CN" altLang="en-US" sz="2800"/>
              <a:t>）掌握二进移位；</a:t>
            </a:r>
          </a:p>
          <a:p>
            <a:r>
              <a:rPr lang="zh-CN" altLang="en-US" sz="2800"/>
              <a:t>（</a:t>
            </a:r>
            <a:r>
              <a:rPr lang="en-US" altLang="zh-CN" sz="2800"/>
              <a:t>3</a:t>
            </a:r>
            <a:r>
              <a:rPr lang="zh-CN" altLang="en-US" sz="2800"/>
              <a:t>）掌握循环次数设置及编程；</a:t>
            </a:r>
          </a:p>
          <a:p>
            <a:r>
              <a:rPr lang="zh-CN" altLang="en-US" sz="2800"/>
              <a:t>（</a:t>
            </a:r>
            <a:r>
              <a:rPr lang="en-US" altLang="zh-CN" sz="2800"/>
              <a:t>4</a:t>
            </a:r>
            <a:r>
              <a:rPr lang="zh-CN" altLang="en-US" sz="2800"/>
              <a:t>）掌握无限循环、延时编程。 </a:t>
            </a:r>
          </a:p>
        </p:txBody>
      </p:sp>
      <p:sp>
        <p:nvSpPr>
          <p:cNvPr id="303108" name="Text Box 2"/>
          <p:cNvSpPr txBox="1">
            <a:spLocks noChangeArrowheads="1"/>
          </p:cNvSpPr>
          <p:nvPr/>
        </p:nvSpPr>
        <p:spPr bwMode="auto">
          <a:xfrm>
            <a:off x="5951539"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11518528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3106"/>
                                        </p:tgtEl>
                                        <p:attrNameLst>
                                          <p:attrName>style.visibility</p:attrName>
                                        </p:attrNameLst>
                                      </p:cBhvr>
                                      <p:to>
                                        <p:strVal val="visible"/>
                                      </p:to>
                                    </p:set>
                                    <p:animEffect transition="in" filter="diamond(in)">
                                      <p:cBhvr>
                                        <p:cTn id="7" dur="1000"/>
                                        <p:tgtEl>
                                          <p:spTgt spid="30310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3108"/>
                                        </p:tgtEl>
                                        <p:attrNameLst>
                                          <p:attrName>style.visibility</p:attrName>
                                        </p:attrNameLst>
                                      </p:cBhvr>
                                      <p:to>
                                        <p:strVal val="visible"/>
                                      </p:to>
                                    </p:set>
                                    <p:animEffect transition="in" filter="diamond(in)">
                                      <p:cBhvr>
                                        <p:cTn id="11" dur="1000"/>
                                        <p:tgtEl>
                                          <p:spTgt spid="303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6" grpId="0" autoUpdateAnimBg="0"/>
      <p:bldP spid="303108" grpId="0" autoUpdateAnimBg="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4131" name="Text Box 3"/>
          <p:cNvSpPr txBox="1">
            <a:spLocks noChangeArrowheads="1"/>
          </p:cNvSpPr>
          <p:nvPr/>
        </p:nvSpPr>
        <p:spPr bwMode="auto">
          <a:xfrm>
            <a:off x="1682750" y="2133600"/>
            <a:ext cx="8661400" cy="452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t>2.</a:t>
            </a:r>
            <a:r>
              <a:rPr lang="zh-CN" altLang="en-US" sz="2400" b="1"/>
              <a:t>项目描述</a:t>
            </a:r>
            <a:endParaRPr lang="zh-CN" altLang="en-US" sz="2400"/>
          </a:p>
          <a:p>
            <a:r>
              <a:rPr lang="zh-CN" altLang="en-US" sz="2400"/>
              <a:t>      用</a:t>
            </a:r>
            <a:r>
              <a:rPr lang="en-US" altLang="zh-CN" sz="2400"/>
              <a:t>P2</a:t>
            </a:r>
            <a:r>
              <a:rPr lang="zh-CN" altLang="en-US" sz="2400"/>
              <a:t>口控制</a:t>
            </a:r>
            <a:r>
              <a:rPr lang="en-US" altLang="zh-CN" sz="2400"/>
              <a:t>8</a:t>
            </a:r>
            <a:r>
              <a:rPr lang="zh-CN" altLang="en-US" sz="2400"/>
              <a:t>只</a:t>
            </a:r>
            <a:r>
              <a:rPr lang="en-US" altLang="zh-CN" sz="2400"/>
              <a:t>LED</a:t>
            </a:r>
            <a:r>
              <a:rPr lang="zh-CN" altLang="en-US" sz="2400"/>
              <a:t>左循环流水灯亮。把数“</a:t>
            </a:r>
            <a:r>
              <a:rPr lang="en-US" altLang="zh-CN" sz="2400"/>
              <a:t>0xff”</a:t>
            </a:r>
            <a:r>
              <a:rPr lang="zh-CN" altLang="en-US" sz="2400"/>
              <a:t>进行“</a:t>
            </a:r>
            <a:r>
              <a:rPr lang="en-US" altLang="zh-CN" sz="2400"/>
              <a:t>&lt;&lt;”</a:t>
            </a:r>
            <a:r>
              <a:rPr lang="zh-CN" altLang="en-US" sz="2400"/>
              <a:t>左移</a:t>
            </a:r>
            <a:r>
              <a:rPr lang="en-US" altLang="zh-CN" sz="2400"/>
              <a:t>8</a:t>
            </a:r>
            <a:r>
              <a:rPr lang="zh-CN" altLang="en-US" sz="2400"/>
              <a:t>位运算，实现</a:t>
            </a:r>
            <a:r>
              <a:rPr lang="en-US" altLang="zh-CN" sz="2400"/>
              <a:t>8</a:t>
            </a:r>
            <a:r>
              <a:rPr lang="zh-CN" altLang="en-US" sz="2400"/>
              <a:t>只</a:t>
            </a:r>
            <a:r>
              <a:rPr lang="en-US" altLang="zh-CN" sz="2400"/>
              <a:t>LED</a:t>
            </a:r>
            <a:r>
              <a:rPr lang="zh-CN" altLang="en-US" sz="2400"/>
              <a:t>左循环流水灯亮。</a:t>
            </a:r>
            <a:endParaRPr lang="zh-CN" altLang="en-US" sz="2400" b="1"/>
          </a:p>
          <a:p>
            <a:r>
              <a:rPr lang="en-US" altLang="zh-CN" sz="2400" b="1"/>
              <a:t>3.</a:t>
            </a:r>
            <a:r>
              <a:rPr lang="zh-CN" altLang="en-US" sz="2400" b="1"/>
              <a:t>项目实现</a:t>
            </a:r>
            <a:endParaRPr lang="zh-CN" altLang="en-US" sz="2400"/>
          </a:p>
          <a:p>
            <a:r>
              <a:rPr lang="zh-CN" altLang="en-US" sz="2400"/>
              <a:t>（</a:t>
            </a:r>
            <a:r>
              <a:rPr lang="en-US" altLang="zh-CN" sz="2400"/>
              <a:t>1</a:t>
            </a:r>
            <a:r>
              <a:rPr lang="zh-CN" altLang="en-US" sz="2400"/>
              <a:t>）分析</a:t>
            </a:r>
          </a:p>
          <a:p>
            <a:r>
              <a:rPr lang="zh-CN" altLang="en-US" sz="2400"/>
              <a:t>       设一个十六进制数“</a:t>
            </a:r>
            <a:r>
              <a:rPr lang="en-US" altLang="zh-CN" sz="2400"/>
              <a:t>0xff”</a:t>
            </a:r>
            <a:r>
              <a:rPr lang="zh-CN" altLang="en-US" sz="2400"/>
              <a:t>，展开为二进制数为</a:t>
            </a:r>
            <a:r>
              <a:rPr lang="en-US" altLang="zh-CN" sz="2400"/>
              <a:t>11111111B</a:t>
            </a:r>
            <a:r>
              <a:rPr lang="zh-CN" altLang="en-US" sz="2400"/>
              <a:t>，进行左移</a:t>
            </a:r>
            <a:r>
              <a:rPr lang="en-US" altLang="zh-CN" sz="2400"/>
              <a:t>1</a:t>
            </a:r>
            <a:r>
              <a:rPr lang="zh-CN" altLang="en-US" sz="2400"/>
              <a:t>位“</a:t>
            </a:r>
            <a:r>
              <a:rPr lang="en-US" altLang="zh-CN" sz="2400"/>
              <a:t>P2=P2&lt;&lt;1”</a:t>
            </a:r>
            <a:r>
              <a:rPr lang="zh-CN" altLang="en-US" sz="2400"/>
              <a:t>运算 ，即“</a:t>
            </a:r>
            <a:r>
              <a:rPr lang="en-US" altLang="zh-CN" sz="2400"/>
              <a:t>11111111B→11111110”</a:t>
            </a:r>
            <a:r>
              <a:rPr lang="zh-CN" altLang="en-US" sz="2400"/>
              <a:t>，规则为高位丢掉，低位添</a:t>
            </a:r>
            <a:r>
              <a:rPr lang="en-US" altLang="zh-CN" sz="2400"/>
              <a:t>0</a:t>
            </a:r>
            <a:r>
              <a:rPr lang="zh-CN" altLang="en-US" sz="2400"/>
              <a:t>，把运算结果送</a:t>
            </a:r>
            <a:r>
              <a:rPr lang="en-US" altLang="zh-CN" sz="2400"/>
              <a:t>P2</a:t>
            </a:r>
            <a:r>
              <a:rPr lang="zh-CN" altLang="en-US" sz="2400"/>
              <a:t>口显示，使</a:t>
            </a:r>
            <a:r>
              <a:rPr lang="en-US" altLang="zh-CN" sz="2400"/>
              <a:t>LED0</a:t>
            </a:r>
            <a:r>
              <a:rPr lang="zh-CN" altLang="en-US" sz="2400"/>
              <a:t>亮，再进行左移</a:t>
            </a:r>
            <a:r>
              <a:rPr lang="en-US" altLang="zh-CN" sz="2400"/>
              <a:t>1</a:t>
            </a:r>
            <a:r>
              <a:rPr lang="zh-CN" altLang="en-US" sz="2400"/>
              <a:t>位运算“</a:t>
            </a:r>
            <a:r>
              <a:rPr lang="en-US" altLang="zh-CN" sz="2400"/>
              <a:t>11111110→11111100”</a:t>
            </a:r>
            <a:r>
              <a:rPr lang="zh-CN" altLang="en-US" sz="2400"/>
              <a:t>，把运算结果送</a:t>
            </a:r>
            <a:r>
              <a:rPr lang="en-US" altLang="zh-CN" sz="2400"/>
              <a:t>P2</a:t>
            </a:r>
            <a:r>
              <a:rPr lang="zh-CN" altLang="en-US" sz="2400"/>
              <a:t>口显示即</a:t>
            </a:r>
            <a:r>
              <a:rPr lang="en-US" altLang="zh-CN" sz="2400"/>
              <a:t>LED0</a:t>
            </a:r>
            <a:r>
              <a:rPr lang="zh-CN" altLang="en-US" sz="2400"/>
              <a:t>、</a:t>
            </a:r>
            <a:r>
              <a:rPr lang="en-US" altLang="zh-CN" sz="2400"/>
              <a:t>LED1</a:t>
            </a:r>
            <a:r>
              <a:rPr lang="zh-CN" altLang="en-US" sz="2400"/>
              <a:t>亮，</a:t>
            </a:r>
            <a:r>
              <a:rPr lang="en-US" altLang="zh-CN" sz="2400"/>
              <a:t>……</a:t>
            </a:r>
            <a:r>
              <a:rPr lang="zh-CN" altLang="en-US" sz="2400"/>
              <a:t>经过</a:t>
            </a:r>
            <a:r>
              <a:rPr lang="en-US" altLang="zh-CN" sz="2400"/>
              <a:t>8</a:t>
            </a:r>
            <a:r>
              <a:rPr lang="zh-CN" altLang="en-US" sz="2400"/>
              <a:t>次左移后，</a:t>
            </a:r>
            <a:r>
              <a:rPr lang="en-US" altLang="zh-CN" sz="2400"/>
              <a:t>P2=00000000B,8</a:t>
            </a:r>
            <a:r>
              <a:rPr lang="zh-CN" altLang="en-US" sz="2400"/>
              <a:t>只</a:t>
            </a:r>
            <a:r>
              <a:rPr lang="en-US" altLang="zh-CN" sz="2400"/>
              <a:t>LED</a:t>
            </a:r>
            <a:r>
              <a:rPr lang="zh-CN" altLang="en-US" sz="2400"/>
              <a:t>灯全亮。然后重新使</a:t>
            </a:r>
            <a:r>
              <a:rPr lang="en-US" altLang="zh-CN" sz="2400"/>
              <a:t>P2=0xff</a:t>
            </a:r>
            <a:r>
              <a:rPr lang="zh-CN" altLang="en-US" sz="2400"/>
              <a:t>，如此循环，就可以实现</a:t>
            </a:r>
            <a:r>
              <a:rPr lang="en-US" altLang="zh-CN" sz="2400"/>
              <a:t>8</a:t>
            </a:r>
            <a:r>
              <a:rPr lang="zh-CN" altLang="en-US" sz="2400"/>
              <a:t>只</a:t>
            </a:r>
            <a:r>
              <a:rPr lang="en-US" altLang="zh-CN" sz="2400"/>
              <a:t>LED</a:t>
            </a:r>
            <a:r>
              <a:rPr lang="zh-CN" altLang="en-US" sz="2400"/>
              <a:t>左循环流水灯亮。</a:t>
            </a:r>
            <a:r>
              <a:rPr lang="en-US" altLang="zh-CN" sz="2400"/>
              <a:t>   </a:t>
            </a:r>
            <a:endParaRPr lang="zh-CN" altLang="en-US" sz="2400"/>
          </a:p>
        </p:txBody>
      </p:sp>
      <p:sp>
        <p:nvSpPr>
          <p:cNvPr id="304132" name="Text Box 2"/>
          <p:cNvSpPr txBox="1">
            <a:spLocks noChangeArrowheads="1"/>
          </p:cNvSpPr>
          <p:nvPr/>
        </p:nvSpPr>
        <p:spPr bwMode="auto">
          <a:xfrm>
            <a:off x="2432051" y="3683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4133" name="Text Box 2"/>
          <p:cNvSpPr txBox="1">
            <a:spLocks noChangeArrowheads="1"/>
          </p:cNvSpPr>
          <p:nvPr/>
        </p:nvSpPr>
        <p:spPr bwMode="auto">
          <a:xfrm>
            <a:off x="6013451" y="1508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38546798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4130"/>
                                        </p:tgtEl>
                                        <p:attrNameLst>
                                          <p:attrName>style.visibility</p:attrName>
                                        </p:attrNameLst>
                                      </p:cBhvr>
                                      <p:to>
                                        <p:strVal val="visible"/>
                                      </p:to>
                                    </p:set>
                                    <p:animEffect transition="in" filter="diamond(in)">
                                      <p:cBhvr>
                                        <p:cTn id="7" dur="1000"/>
                                        <p:tgtEl>
                                          <p:spTgt spid="30413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4132"/>
                                        </p:tgtEl>
                                        <p:attrNameLst>
                                          <p:attrName>style.visibility</p:attrName>
                                        </p:attrNameLst>
                                      </p:cBhvr>
                                      <p:to>
                                        <p:strVal val="visible"/>
                                      </p:to>
                                    </p:set>
                                    <p:animEffect transition="in" filter="diamond(in)">
                                      <p:cBhvr>
                                        <p:cTn id="11" dur="1000"/>
                                        <p:tgtEl>
                                          <p:spTgt spid="304132"/>
                                        </p:tgtEl>
                                      </p:cBhvr>
                                    </p:animEffect>
                                  </p:childTnLst>
                                </p:cTn>
                              </p:par>
                            </p:childTnLst>
                          </p:cTn>
                        </p:par>
                        <p:par>
                          <p:cTn id="12" fill="hold" nodeType="afterGroup">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304133"/>
                                        </p:tgtEl>
                                        <p:attrNameLst>
                                          <p:attrName>style.visibility</p:attrName>
                                        </p:attrNameLst>
                                      </p:cBhvr>
                                      <p:to>
                                        <p:strVal val="visible"/>
                                      </p:to>
                                    </p:set>
                                    <p:animEffect transition="in" filter="diamond(in)">
                                      <p:cBhvr>
                                        <p:cTn id="15" dur="1000"/>
                                        <p:tgtEl>
                                          <p:spTgt spid="304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0" grpId="0" autoUpdateAnimBg="0"/>
      <p:bldP spid="304132" grpId="0" autoUpdateAnimBg="0"/>
      <p:bldP spid="304133" grpId="0" autoUpdateAnimBg="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5155" name="Text Box 3"/>
          <p:cNvSpPr txBox="1">
            <a:spLocks noChangeArrowheads="1"/>
          </p:cNvSpPr>
          <p:nvPr/>
        </p:nvSpPr>
        <p:spPr bwMode="auto">
          <a:xfrm>
            <a:off x="1682750" y="1504950"/>
            <a:ext cx="8661400" cy="237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zh-CN" altLang="en-US"/>
          </a:p>
          <a:p>
            <a:r>
              <a:rPr lang="zh-CN" altLang="en-US"/>
              <a:t>    </a:t>
            </a:r>
            <a:r>
              <a:rPr lang="zh-CN" altLang="en-US" sz="2800"/>
              <a:t>（</a:t>
            </a:r>
            <a:r>
              <a:rPr lang="en-US" altLang="zh-CN" sz="2800"/>
              <a:t>2</a:t>
            </a:r>
            <a:r>
              <a:rPr lang="zh-CN" altLang="en-US" sz="2800"/>
              <a:t>）程序设计</a:t>
            </a:r>
          </a:p>
          <a:p>
            <a:r>
              <a:rPr lang="zh-CN" altLang="en-US" sz="2800"/>
              <a:t>先建立文件夹“</a:t>
            </a:r>
            <a:r>
              <a:rPr lang="en-US" altLang="zh-CN" sz="2800"/>
              <a:t>XM16”,</a:t>
            </a:r>
            <a:r>
              <a:rPr lang="zh-CN" altLang="en-US" sz="2800"/>
              <a:t>然后建立“</a:t>
            </a:r>
            <a:r>
              <a:rPr lang="en-US" altLang="zh-CN" sz="2800"/>
              <a:t>XM16”</a:t>
            </a:r>
            <a:r>
              <a:rPr lang="zh-CN" altLang="en-US" sz="2800"/>
              <a:t>工程项目，最后建立源程序文件“</a:t>
            </a:r>
            <a:r>
              <a:rPr lang="en-US" altLang="zh-CN" sz="2800"/>
              <a:t>XM16.c”</a:t>
            </a:r>
            <a:r>
              <a:rPr lang="zh-CN" altLang="en-US" sz="2800"/>
              <a:t>，输入如下源程序：</a:t>
            </a:r>
          </a:p>
          <a:p>
            <a:r>
              <a:rPr lang="en-US" altLang="zh-CN" sz="2800"/>
              <a:t>#include&lt;reg51.h&gt;    //</a:t>
            </a:r>
            <a:r>
              <a:rPr lang="zh-CN" altLang="en-US" sz="2800"/>
              <a:t>包含单片机寄存器的头文件</a:t>
            </a:r>
          </a:p>
          <a:p>
            <a:r>
              <a:rPr lang="en-US" altLang="zh-CN"/>
              <a:t>   </a:t>
            </a:r>
            <a:endParaRPr lang="zh-CN" altLang="en-US"/>
          </a:p>
        </p:txBody>
      </p:sp>
      <p:sp>
        <p:nvSpPr>
          <p:cNvPr id="305156" name="Text Box 2"/>
          <p:cNvSpPr txBox="1">
            <a:spLocks noChangeArrowheads="1"/>
          </p:cNvSpPr>
          <p:nvPr/>
        </p:nvSpPr>
        <p:spPr bwMode="auto">
          <a:xfrm>
            <a:off x="2432051" y="3683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5157" name="Text Box 2"/>
          <p:cNvSpPr txBox="1">
            <a:spLocks noChangeArrowheads="1"/>
          </p:cNvSpPr>
          <p:nvPr/>
        </p:nvSpPr>
        <p:spPr bwMode="auto">
          <a:xfrm>
            <a:off x="6013451" y="1508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26143273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5154"/>
                                        </p:tgtEl>
                                        <p:attrNameLst>
                                          <p:attrName>style.visibility</p:attrName>
                                        </p:attrNameLst>
                                      </p:cBhvr>
                                      <p:to>
                                        <p:strVal val="visible"/>
                                      </p:to>
                                    </p:set>
                                    <p:animEffect transition="in" filter="diamond(in)">
                                      <p:cBhvr>
                                        <p:cTn id="7" dur="1000"/>
                                        <p:tgtEl>
                                          <p:spTgt spid="30515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5156"/>
                                        </p:tgtEl>
                                        <p:attrNameLst>
                                          <p:attrName>style.visibility</p:attrName>
                                        </p:attrNameLst>
                                      </p:cBhvr>
                                      <p:to>
                                        <p:strVal val="visible"/>
                                      </p:to>
                                    </p:set>
                                    <p:animEffect transition="in" filter="diamond(in)">
                                      <p:cBhvr>
                                        <p:cTn id="11" dur="1000"/>
                                        <p:tgtEl>
                                          <p:spTgt spid="305156"/>
                                        </p:tgtEl>
                                      </p:cBhvr>
                                    </p:animEffect>
                                  </p:childTnLst>
                                </p:cTn>
                              </p:par>
                            </p:childTnLst>
                          </p:cTn>
                        </p:par>
                        <p:par>
                          <p:cTn id="12" fill="hold" nodeType="afterGroup">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305157"/>
                                        </p:tgtEl>
                                        <p:attrNameLst>
                                          <p:attrName>style.visibility</p:attrName>
                                        </p:attrNameLst>
                                      </p:cBhvr>
                                      <p:to>
                                        <p:strVal val="visible"/>
                                      </p:to>
                                    </p:set>
                                    <p:animEffect transition="in" filter="diamond(in)">
                                      <p:cBhvr>
                                        <p:cTn id="15" dur="1000"/>
                                        <p:tgtEl>
                                          <p:spTgt spid="305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4" grpId="0" autoUpdateAnimBg="0"/>
      <p:bldP spid="305156" grpId="0" autoUpdateAnimBg="0"/>
      <p:bldP spid="30515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TextBox 99"/>
          <p:cNvSpPr txBox="1"/>
          <p:nvPr/>
        </p:nvSpPr>
        <p:spPr>
          <a:xfrm>
            <a:off x="9477552" y="758969"/>
            <a:ext cx="2744663" cy="369332"/>
          </a:xfrm>
          <a:prstGeom prst="rect">
            <a:avLst/>
          </a:prstGeom>
          <a:noFill/>
        </p:spPr>
        <p:txBody>
          <a:bodyPr wrap="square" rtlCol="0">
            <a:spAutoFit/>
          </a:body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6" name="TextBox 99"/>
          <p:cNvSpPr txBox="1"/>
          <p:nvPr/>
        </p:nvSpPr>
        <p:spPr>
          <a:xfrm>
            <a:off x="9477552" y="758969"/>
            <a:ext cx="2744663" cy="369332"/>
          </a:xfrm>
          <a:prstGeom prst="rect">
            <a:avLst/>
          </a:prstGeom>
          <a:noFill/>
        </p:spPr>
        <p:txBody>
          <a:bodyPr wrap="square" rtlCol="0">
            <a:spAutoFit/>
          </a:body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0" name="五边形 107"/>
          <p:cNvSpPr/>
          <p:nvPr/>
        </p:nvSpPr>
        <p:spPr>
          <a:xfrm>
            <a:off x="0" y="6476764"/>
            <a:ext cx="10095355" cy="369278"/>
          </a:xfrm>
          <a:prstGeom prst="homePlate">
            <a:avLst>
              <a:gd name="adj" fmla="val 97165"/>
            </a:avLst>
          </a:prstGeom>
          <a:solidFill>
            <a:srgbClr val="3399FF"/>
          </a:solidFill>
          <a:ln w="38100">
            <a:solidFill>
              <a:srgbClr val="33CCFF"/>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22" name="矩形 13"/>
          <p:cNvSpPr>
            <a:spLocks noChangeArrowheads="1"/>
          </p:cNvSpPr>
          <p:nvPr/>
        </p:nvSpPr>
        <p:spPr bwMode="auto">
          <a:xfrm>
            <a:off x="10112610" y="6476764"/>
            <a:ext cx="2079390" cy="367130"/>
          </a:xfrm>
          <a:prstGeom prst="rect">
            <a:avLst/>
          </a:prstGeom>
          <a:solidFill>
            <a:srgbClr val="3399FF"/>
          </a:solidFill>
          <a:ln w="57150">
            <a:solidFill>
              <a:srgbClr val="33CCFF"/>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pic>
        <p:nvPicPr>
          <p:cNvPr id="123" name="Picture 2" descr="C:\Users\Administrator\Desktop\lt8zW7p3Jk6w6uFdpsbuwUUsQjWW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091" y="6499662"/>
            <a:ext cx="1742538" cy="343690"/>
          </a:xfrm>
          <a:prstGeom prst="rect">
            <a:avLst/>
          </a:prstGeom>
          <a:noFill/>
          <a:ln w="57150">
            <a:noFill/>
          </a:ln>
        </p:spPr>
        <p:style>
          <a:lnRef idx="3">
            <a:schemeClr val="lt1"/>
          </a:lnRef>
          <a:fillRef idx="1">
            <a:schemeClr val="accent4"/>
          </a:fillRef>
          <a:effectRef idx="1">
            <a:schemeClr val="accent4"/>
          </a:effectRef>
          <a:fontRef idx="minor">
            <a:schemeClr val="lt1"/>
          </a:fontRef>
        </p:style>
      </p:pic>
      <p:sp>
        <p:nvSpPr>
          <p:cNvPr id="15" name="矩形 14"/>
          <p:cNvSpPr/>
          <p:nvPr/>
        </p:nvSpPr>
        <p:spPr>
          <a:xfrm>
            <a:off x="1355577" y="1449117"/>
            <a:ext cx="6964119" cy="1533422"/>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87129" y="1636857"/>
            <a:ext cx="6725159" cy="1169551"/>
          </a:xfrm>
          <a:prstGeom prst="rect">
            <a:avLst/>
          </a:prstGeom>
        </p:spPr>
        <p:txBody>
          <a:bodyPr wrap="square">
            <a:spAutoFit/>
          </a:bodyPr>
          <a:lstStyle/>
          <a:p>
            <a:pPr>
              <a:lnSpc>
                <a:spcPct val="125000"/>
              </a:lnSpc>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solidFill>
                  <a:schemeClr val="bg1"/>
                </a:solidFill>
              </a:rPr>
              <a:t> </a:t>
            </a:r>
            <a:r>
              <a:rPr lang="en-US" altLang="zh-CN" sz="2800" b="1" dirty="0" smtClean="0">
                <a:latin typeface="微软雅黑" panose="020B0503020204020204" pitchFamily="34" charset="-122"/>
                <a:ea typeface="微软雅黑" panose="020B0503020204020204" pitchFamily="34" charset="-122"/>
              </a:rPr>
              <a:t>1.;</a:t>
            </a:r>
            <a:endParaRPr lang="en-US" altLang="zh-CN" sz="2800" b="1" dirty="0">
              <a:latin typeface="微软雅黑" panose="020B0503020204020204" pitchFamily="34" charset="-122"/>
              <a:ea typeface="微软雅黑" panose="020B0503020204020204" pitchFamily="34" charset="-122"/>
            </a:endParaRPr>
          </a:p>
          <a:p>
            <a:pPr>
              <a:lnSpc>
                <a:spcPct val="125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     2.</a:t>
            </a:r>
            <a:r>
              <a:rPr lang="en-US" altLang="zh-CN" sz="2800" b="1" dirty="0">
                <a:latin typeface="宋体" charset="-122"/>
                <a:cs typeface="Times New Roman" pitchFamily="18" charset="0"/>
              </a:rPr>
              <a:t> </a:t>
            </a:r>
            <a:r>
              <a:rPr lang="zh-CN" altLang="en-US"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
        <p:nvSpPr>
          <p:cNvPr id="20" name="矩形 19"/>
          <p:cNvSpPr/>
          <p:nvPr/>
        </p:nvSpPr>
        <p:spPr>
          <a:xfrm>
            <a:off x="1396103" y="4610601"/>
            <a:ext cx="6923593" cy="1133932"/>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54887" y="4458490"/>
            <a:ext cx="6616065" cy="1015663"/>
          </a:xfrm>
          <a:prstGeom prst="rect">
            <a:avLst/>
          </a:prstGeom>
        </p:spPr>
        <p:txBody>
          <a:bodyPr wrap="square">
            <a:spAutoFit/>
          </a:bodyPr>
          <a:lstStyle/>
          <a:p>
            <a:pPr>
              <a:lnSpc>
                <a:spcPct val="1250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25000"/>
              </a:lnSpc>
            </a:pP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椭圆 22"/>
          <p:cNvSpPr/>
          <p:nvPr/>
        </p:nvSpPr>
        <p:spPr>
          <a:xfrm>
            <a:off x="722801" y="1526883"/>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学习内容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6" name="椭圆 25"/>
          <p:cNvSpPr/>
          <p:nvPr/>
        </p:nvSpPr>
        <p:spPr>
          <a:xfrm>
            <a:off x="763326" y="4574262"/>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难点</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
        <p:nvSpPr>
          <p:cNvPr id="24" name="椭圆​​ 13"/>
          <p:cNvSpPr/>
          <p:nvPr/>
        </p:nvSpPr>
        <p:spPr>
          <a:xfrm>
            <a:off x="8616404" y="2933418"/>
            <a:ext cx="3391877" cy="1104132"/>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5" name="椭圆​​ 9"/>
          <p:cNvSpPr/>
          <p:nvPr/>
        </p:nvSpPr>
        <p:spPr>
          <a:xfrm>
            <a:off x="8970952" y="2962061"/>
            <a:ext cx="2740345" cy="853152"/>
          </a:xfrm>
          <a:prstGeom prst="ellipse">
            <a:avLst/>
          </a:prstGeom>
          <a:solidFill>
            <a:srgbClr val="FFFFFF"/>
          </a:solidFill>
          <a:ln w="25400" cap="flat" cmpd="sng" algn="ctr">
            <a:solidFill>
              <a:srgbClr val="FFFFFF">
                <a:lumMod val="75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7" name="矩形 26"/>
          <p:cNvSpPr/>
          <p:nvPr/>
        </p:nvSpPr>
        <p:spPr>
          <a:xfrm>
            <a:off x="1355577" y="3272484"/>
            <a:ext cx="6964119" cy="1012863"/>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859798" y="3205015"/>
            <a:ext cx="6950912" cy="1169551"/>
          </a:xfrm>
          <a:prstGeom prst="rect">
            <a:avLst/>
          </a:prstGeom>
        </p:spPr>
        <p:txBody>
          <a:bodyPr wrap="square">
            <a:spAutoFit/>
          </a:bodyPr>
          <a:lstStyle/>
          <a:p>
            <a:pPr>
              <a:lnSpc>
                <a:spcPct val="125000"/>
              </a:lnSpc>
            </a:pP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a:latin typeface="微软雅黑" panose="020B0503020204020204" pitchFamily="34" charset="-122"/>
                <a:ea typeface="微软雅黑" panose="020B0503020204020204" pitchFamily="34" charset="-122"/>
              </a:rPr>
              <a:t>1</a:t>
            </a:r>
            <a:r>
              <a:rPr lang="en-US" altLang="zh-CN" sz="2800" b="1" dirty="0" smtClean="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a:p>
            <a:pPr>
              <a:lnSpc>
                <a:spcPct val="125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2</a:t>
            </a:r>
            <a:r>
              <a:rPr lang="en-US" altLang="zh-CN" sz="2800" b="1" dirty="0">
                <a:latin typeface="微软雅黑" panose="020B0503020204020204" pitchFamily="34" charset="-122"/>
                <a:ea typeface="微软雅黑" panose="020B0503020204020204" pitchFamily="34" charset="-122"/>
              </a:rPr>
              <a:t>.</a:t>
            </a:r>
            <a:r>
              <a:rPr lang="en-US" altLang="zh-CN" sz="2800" b="1" dirty="0">
                <a:latin typeface="宋体" charset="-122"/>
                <a:cs typeface="Times New Roman" pitchFamily="18" charset="0"/>
              </a:rPr>
              <a:t> </a:t>
            </a:r>
            <a:r>
              <a:rPr lang="zh-CN" altLang="en-US" sz="2800" b="1" dirty="0" smtClean="0">
                <a:latin typeface="微软雅黑" panose="020B0503020204020204" pitchFamily="34" charset="-122"/>
                <a:ea typeface="微软雅黑" panose="020B0503020204020204" pitchFamily="34" charset="-122"/>
              </a:rPr>
              <a:t>。</a:t>
            </a:r>
            <a:r>
              <a:rPr lang="en-US" altLang="zh-CN" sz="28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椭圆 28"/>
          <p:cNvSpPr/>
          <p:nvPr/>
        </p:nvSpPr>
        <p:spPr>
          <a:xfrm>
            <a:off x="722801" y="3171935"/>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重点</a:t>
            </a:r>
          </a:p>
        </p:txBody>
      </p:sp>
      <p:sp>
        <p:nvSpPr>
          <p:cNvPr id="30" name="Oval 29"/>
          <p:cNvSpPr>
            <a:spLocks noChangeArrowheads="1"/>
          </p:cNvSpPr>
          <p:nvPr/>
        </p:nvSpPr>
        <p:spPr bwMode="auto">
          <a:xfrm>
            <a:off x="9237178" y="2701472"/>
            <a:ext cx="2301875" cy="1149350"/>
          </a:xfrm>
          <a:prstGeom prst="ellipse">
            <a:avLst/>
          </a:prstGeom>
          <a:gradFill rotWithShape="1">
            <a:gsLst>
              <a:gs pos="0">
                <a:srgbClr val="765E00"/>
              </a:gs>
              <a:gs pos="100000">
                <a:srgbClr val="FFCC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000000"/>
              </a:solidFill>
            </a:endParaRPr>
          </a:p>
        </p:txBody>
      </p:sp>
      <p:sp>
        <p:nvSpPr>
          <p:cNvPr id="35" name="Oval 31"/>
          <p:cNvSpPr>
            <a:spLocks noChangeArrowheads="1"/>
          </p:cNvSpPr>
          <p:nvPr/>
        </p:nvSpPr>
        <p:spPr bwMode="auto">
          <a:xfrm>
            <a:off x="9411254" y="2769055"/>
            <a:ext cx="2030412" cy="944562"/>
          </a:xfrm>
          <a:prstGeom prst="ellipse">
            <a:avLst/>
          </a:prstGeom>
          <a:gradFill rotWithShape="1">
            <a:gsLst>
              <a:gs pos="0">
                <a:srgbClr val="CAA200"/>
              </a:gs>
              <a:gs pos="100000">
                <a:srgbClr val="FFCC00">
                  <a:alpha val="48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000000"/>
              </a:solidFill>
            </a:endParaRPr>
          </a:p>
        </p:txBody>
      </p:sp>
      <p:sp>
        <p:nvSpPr>
          <p:cNvPr id="36" name="Text Box 33"/>
          <p:cNvSpPr txBox="1">
            <a:spLocks noChangeArrowheads="1"/>
          </p:cNvSpPr>
          <p:nvPr/>
        </p:nvSpPr>
        <p:spPr bwMode="auto">
          <a:xfrm>
            <a:off x="9725579" y="3016591"/>
            <a:ext cx="17160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00"/>
                </a:solidFill>
              </a:rPr>
              <a:t>职业必备</a:t>
            </a:r>
          </a:p>
        </p:txBody>
      </p:sp>
      <p:grpSp>
        <p:nvGrpSpPr>
          <p:cNvPr id="37" name="Group 32"/>
          <p:cNvGrpSpPr>
            <a:grpSpLocks/>
          </p:cNvGrpSpPr>
          <p:nvPr/>
        </p:nvGrpSpPr>
        <p:grpSpPr bwMode="auto">
          <a:xfrm>
            <a:off x="9855033" y="1785378"/>
            <a:ext cx="457200" cy="1138238"/>
            <a:chOff x="0" y="0"/>
            <a:chExt cx="498" cy="1245"/>
          </a:xfrm>
        </p:grpSpPr>
        <p:sp>
          <p:nvSpPr>
            <p:cNvPr id="38" name="Freeform 35"/>
            <p:cNvSpPr>
              <a:spLocks/>
            </p:cNvSpPr>
            <p:nvPr/>
          </p:nvSpPr>
          <p:spPr bwMode="auto">
            <a:xfrm>
              <a:off x="121" y="0"/>
              <a:ext cx="233" cy="254"/>
            </a:xfrm>
            <a:custGeom>
              <a:avLst/>
              <a:gdLst>
                <a:gd name="T0" fmla="*/ 116 w 267"/>
                <a:gd name="T1" fmla="*/ 0 h 292"/>
                <a:gd name="T2" fmla="*/ 140 w 267"/>
                <a:gd name="T3" fmla="*/ 3 h 292"/>
                <a:gd name="T4" fmla="*/ 162 w 267"/>
                <a:gd name="T5" fmla="*/ 10 h 292"/>
                <a:gd name="T6" fmla="*/ 182 w 267"/>
                <a:gd name="T7" fmla="*/ 22 h 292"/>
                <a:gd name="T8" fmla="*/ 199 w 267"/>
                <a:gd name="T9" fmla="*/ 37 h 292"/>
                <a:gd name="T10" fmla="*/ 214 w 267"/>
                <a:gd name="T11" fmla="*/ 56 h 292"/>
                <a:gd name="T12" fmla="*/ 224 w 267"/>
                <a:gd name="T13" fmla="*/ 77 h 292"/>
                <a:gd name="T14" fmla="*/ 231 w 267"/>
                <a:gd name="T15" fmla="*/ 101 h 292"/>
                <a:gd name="T16" fmla="*/ 233 w 267"/>
                <a:gd name="T17" fmla="*/ 127 h 292"/>
                <a:gd name="T18" fmla="*/ 231 w 267"/>
                <a:gd name="T19" fmla="*/ 152 h 292"/>
                <a:gd name="T20" fmla="*/ 224 w 267"/>
                <a:gd name="T21" fmla="*/ 177 h 292"/>
                <a:gd name="T22" fmla="*/ 214 w 267"/>
                <a:gd name="T23" fmla="*/ 197 h 292"/>
                <a:gd name="T24" fmla="*/ 199 w 267"/>
                <a:gd name="T25" fmla="*/ 217 h 292"/>
                <a:gd name="T26" fmla="*/ 182 w 267"/>
                <a:gd name="T27" fmla="*/ 232 h 292"/>
                <a:gd name="T28" fmla="*/ 162 w 267"/>
                <a:gd name="T29" fmla="*/ 244 h 292"/>
                <a:gd name="T30" fmla="*/ 140 w 267"/>
                <a:gd name="T31" fmla="*/ 251 h 292"/>
                <a:gd name="T32" fmla="*/ 116 w 267"/>
                <a:gd name="T33" fmla="*/ 254 h 292"/>
                <a:gd name="T34" fmla="*/ 90 w 267"/>
                <a:gd name="T35" fmla="*/ 251 h 292"/>
                <a:gd name="T36" fmla="*/ 65 w 267"/>
                <a:gd name="T37" fmla="*/ 241 h 292"/>
                <a:gd name="T38" fmla="*/ 45 w 267"/>
                <a:gd name="T39" fmla="*/ 226 h 292"/>
                <a:gd name="T40" fmla="*/ 25 w 267"/>
                <a:gd name="T41" fmla="*/ 206 h 292"/>
                <a:gd name="T42" fmla="*/ 11 w 267"/>
                <a:gd name="T43" fmla="*/ 183 h 292"/>
                <a:gd name="T44" fmla="*/ 3 w 267"/>
                <a:gd name="T45" fmla="*/ 155 h 292"/>
                <a:gd name="T46" fmla="*/ 0 w 267"/>
                <a:gd name="T47" fmla="*/ 127 h 292"/>
                <a:gd name="T48" fmla="*/ 3 w 267"/>
                <a:gd name="T49" fmla="*/ 98 h 292"/>
                <a:gd name="T50" fmla="*/ 11 w 267"/>
                <a:gd name="T51" fmla="*/ 70 h 292"/>
                <a:gd name="T52" fmla="*/ 25 w 267"/>
                <a:gd name="T53" fmla="*/ 47 h 292"/>
                <a:gd name="T54" fmla="*/ 45 w 267"/>
                <a:gd name="T55" fmla="*/ 28 h 292"/>
                <a:gd name="T56" fmla="*/ 65 w 267"/>
                <a:gd name="T57" fmla="*/ 12 h 292"/>
                <a:gd name="T58" fmla="*/ 90 w 267"/>
                <a:gd name="T59" fmla="*/ 3 h 292"/>
                <a:gd name="T60" fmla="*/ 116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6"/>
            <p:cNvSpPr>
              <a:spLocks/>
            </p:cNvSpPr>
            <p:nvPr/>
          </p:nvSpPr>
          <p:spPr bwMode="auto">
            <a:xfrm>
              <a:off x="0" y="281"/>
              <a:ext cx="498" cy="964"/>
            </a:xfrm>
            <a:custGeom>
              <a:avLst/>
              <a:gdLst>
                <a:gd name="T0" fmla="*/ 63 w 573"/>
                <a:gd name="T1" fmla="*/ 4 h 1111"/>
                <a:gd name="T2" fmla="*/ 26 w 573"/>
                <a:gd name="T3" fmla="*/ 28 h 1111"/>
                <a:gd name="T4" fmla="*/ 3 w 573"/>
                <a:gd name="T5" fmla="*/ 65 h 1111"/>
                <a:gd name="T6" fmla="*/ 0 w 573"/>
                <a:gd name="T7" fmla="*/ 442 h 1111"/>
                <a:gd name="T8" fmla="*/ 1 w 573"/>
                <a:gd name="T9" fmla="*/ 448 h 1111"/>
                <a:gd name="T10" fmla="*/ 8 w 573"/>
                <a:gd name="T11" fmla="*/ 462 h 1111"/>
                <a:gd name="T12" fmla="*/ 23 w 573"/>
                <a:gd name="T13" fmla="*/ 477 h 1111"/>
                <a:gd name="T14" fmla="*/ 49 w 573"/>
                <a:gd name="T15" fmla="*/ 483 h 1111"/>
                <a:gd name="T16" fmla="*/ 73 w 573"/>
                <a:gd name="T17" fmla="*/ 478 h 1111"/>
                <a:gd name="T18" fmla="*/ 87 w 573"/>
                <a:gd name="T19" fmla="*/ 463 h 1111"/>
                <a:gd name="T20" fmla="*/ 92 w 573"/>
                <a:gd name="T21" fmla="*/ 448 h 1111"/>
                <a:gd name="T22" fmla="*/ 94 w 573"/>
                <a:gd name="T23" fmla="*/ 436 h 1111"/>
                <a:gd name="T24" fmla="*/ 94 w 573"/>
                <a:gd name="T25" fmla="*/ 144 h 1111"/>
                <a:gd name="T26" fmla="*/ 117 w 573"/>
                <a:gd name="T27" fmla="*/ 925 h 1111"/>
                <a:gd name="T28" fmla="*/ 120 w 573"/>
                <a:gd name="T29" fmla="*/ 931 h 1111"/>
                <a:gd name="T30" fmla="*/ 131 w 573"/>
                <a:gd name="T31" fmla="*/ 945 h 1111"/>
                <a:gd name="T32" fmla="*/ 151 w 573"/>
                <a:gd name="T33" fmla="*/ 959 h 1111"/>
                <a:gd name="T34" fmla="*/ 173 w 573"/>
                <a:gd name="T35" fmla="*/ 964 h 1111"/>
                <a:gd name="T36" fmla="*/ 197 w 573"/>
                <a:gd name="T37" fmla="*/ 963 h 1111"/>
                <a:gd name="T38" fmla="*/ 222 w 573"/>
                <a:gd name="T39" fmla="*/ 952 h 1111"/>
                <a:gd name="T40" fmla="*/ 236 w 573"/>
                <a:gd name="T41" fmla="*/ 937 h 1111"/>
                <a:gd name="T42" fmla="*/ 242 w 573"/>
                <a:gd name="T43" fmla="*/ 927 h 1111"/>
                <a:gd name="T44" fmla="*/ 242 w 573"/>
                <a:gd name="T45" fmla="*/ 433 h 1111"/>
                <a:gd name="T46" fmla="*/ 262 w 573"/>
                <a:gd name="T47" fmla="*/ 436 h 1111"/>
                <a:gd name="T48" fmla="*/ 262 w 573"/>
                <a:gd name="T49" fmla="*/ 463 h 1111"/>
                <a:gd name="T50" fmla="*/ 264 w 573"/>
                <a:gd name="T51" fmla="*/ 512 h 1111"/>
                <a:gd name="T52" fmla="*/ 264 w 573"/>
                <a:gd name="T53" fmla="*/ 576 h 1111"/>
                <a:gd name="T54" fmla="*/ 264 w 573"/>
                <a:gd name="T55" fmla="*/ 651 h 1111"/>
                <a:gd name="T56" fmla="*/ 264 w 573"/>
                <a:gd name="T57" fmla="*/ 727 h 1111"/>
                <a:gd name="T58" fmla="*/ 265 w 573"/>
                <a:gd name="T59" fmla="*/ 803 h 1111"/>
                <a:gd name="T60" fmla="*/ 265 w 573"/>
                <a:gd name="T61" fmla="*/ 871 h 1111"/>
                <a:gd name="T62" fmla="*/ 265 w 573"/>
                <a:gd name="T63" fmla="*/ 925 h 1111"/>
                <a:gd name="T64" fmla="*/ 266 w 573"/>
                <a:gd name="T65" fmla="*/ 931 h 1111"/>
                <a:gd name="T66" fmla="*/ 274 w 573"/>
                <a:gd name="T67" fmla="*/ 944 h 1111"/>
                <a:gd name="T68" fmla="*/ 291 w 573"/>
                <a:gd name="T69" fmla="*/ 957 h 1111"/>
                <a:gd name="T70" fmla="*/ 323 w 573"/>
                <a:gd name="T71" fmla="*/ 964 h 1111"/>
                <a:gd name="T72" fmla="*/ 355 w 573"/>
                <a:gd name="T73" fmla="*/ 957 h 1111"/>
                <a:gd name="T74" fmla="*/ 373 w 573"/>
                <a:gd name="T75" fmla="*/ 945 h 1111"/>
                <a:gd name="T76" fmla="*/ 380 w 573"/>
                <a:gd name="T77" fmla="*/ 931 h 1111"/>
                <a:gd name="T78" fmla="*/ 381 w 573"/>
                <a:gd name="T79" fmla="*/ 926 h 1111"/>
                <a:gd name="T80" fmla="*/ 405 w 573"/>
                <a:gd name="T81" fmla="*/ 144 h 1111"/>
                <a:gd name="T82" fmla="*/ 407 w 573"/>
                <a:gd name="T83" fmla="*/ 436 h 1111"/>
                <a:gd name="T84" fmla="*/ 410 w 573"/>
                <a:gd name="T85" fmla="*/ 449 h 1111"/>
                <a:gd name="T86" fmla="*/ 420 w 573"/>
                <a:gd name="T87" fmla="*/ 466 h 1111"/>
                <a:gd name="T88" fmla="*/ 439 w 573"/>
                <a:gd name="T89" fmla="*/ 478 h 1111"/>
                <a:gd name="T90" fmla="*/ 466 w 573"/>
                <a:gd name="T91" fmla="*/ 478 h 1111"/>
                <a:gd name="T92" fmla="*/ 484 w 573"/>
                <a:gd name="T93" fmla="*/ 466 h 1111"/>
                <a:gd name="T94" fmla="*/ 495 w 573"/>
                <a:gd name="T95" fmla="*/ 449 h 1111"/>
                <a:gd name="T96" fmla="*/ 498 w 573"/>
                <a:gd name="T97" fmla="*/ 441 h 1111"/>
                <a:gd name="T98" fmla="*/ 497 w 573"/>
                <a:gd name="T99" fmla="*/ 59 h 1111"/>
                <a:gd name="T100" fmla="*/ 475 w 573"/>
                <a:gd name="T101" fmla="*/ 24 h 1111"/>
                <a:gd name="T102" fmla="*/ 440 w 573"/>
                <a:gd name="T103" fmla="*/ 3 h 1111"/>
                <a:gd name="T104" fmla="*/ 82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 name="Group 35"/>
          <p:cNvGrpSpPr>
            <a:grpSpLocks/>
          </p:cNvGrpSpPr>
          <p:nvPr/>
        </p:nvGrpSpPr>
        <p:grpSpPr bwMode="auto">
          <a:xfrm>
            <a:off x="10418595" y="1750453"/>
            <a:ext cx="457200" cy="1138238"/>
            <a:chOff x="0" y="0"/>
            <a:chExt cx="498" cy="1245"/>
          </a:xfrm>
        </p:grpSpPr>
        <p:sp>
          <p:nvSpPr>
            <p:cNvPr id="41" name="Freeform 38"/>
            <p:cNvSpPr>
              <a:spLocks/>
            </p:cNvSpPr>
            <p:nvPr/>
          </p:nvSpPr>
          <p:spPr bwMode="auto">
            <a:xfrm>
              <a:off x="121" y="0"/>
              <a:ext cx="233" cy="254"/>
            </a:xfrm>
            <a:custGeom>
              <a:avLst/>
              <a:gdLst>
                <a:gd name="T0" fmla="*/ 116 w 267"/>
                <a:gd name="T1" fmla="*/ 0 h 292"/>
                <a:gd name="T2" fmla="*/ 140 w 267"/>
                <a:gd name="T3" fmla="*/ 3 h 292"/>
                <a:gd name="T4" fmla="*/ 162 w 267"/>
                <a:gd name="T5" fmla="*/ 10 h 292"/>
                <a:gd name="T6" fmla="*/ 182 w 267"/>
                <a:gd name="T7" fmla="*/ 22 h 292"/>
                <a:gd name="T8" fmla="*/ 199 w 267"/>
                <a:gd name="T9" fmla="*/ 37 h 292"/>
                <a:gd name="T10" fmla="*/ 214 w 267"/>
                <a:gd name="T11" fmla="*/ 56 h 292"/>
                <a:gd name="T12" fmla="*/ 224 w 267"/>
                <a:gd name="T13" fmla="*/ 77 h 292"/>
                <a:gd name="T14" fmla="*/ 231 w 267"/>
                <a:gd name="T15" fmla="*/ 101 h 292"/>
                <a:gd name="T16" fmla="*/ 233 w 267"/>
                <a:gd name="T17" fmla="*/ 127 h 292"/>
                <a:gd name="T18" fmla="*/ 231 w 267"/>
                <a:gd name="T19" fmla="*/ 152 h 292"/>
                <a:gd name="T20" fmla="*/ 224 w 267"/>
                <a:gd name="T21" fmla="*/ 177 h 292"/>
                <a:gd name="T22" fmla="*/ 214 w 267"/>
                <a:gd name="T23" fmla="*/ 197 h 292"/>
                <a:gd name="T24" fmla="*/ 199 w 267"/>
                <a:gd name="T25" fmla="*/ 217 h 292"/>
                <a:gd name="T26" fmla="*/ 182 w 267"/>
                <a:gd name="T27" fmla="*/ 232 h 292"/>
                <a:gd name="T28" fmla="*/ 162 w 267"/>
                <a:gd name="T29" fmla="*/ 244 h 292"/>
                <a:gd name="T30" fmla="*/ 140 w 267"/>
                <a:gd name="T31" fmla="*/ 251 h 292"/>
                <a:gd name="T32" fmla="*/ 116 w 267"/>
                <a:gd name="T33" fmla="*/ 254 h 292"/>
                <a:gd name="T34" fmla="*/ 90 w 267"/>
                <a:gd name="T35" fmla="*/ 251 h 292"/>
                <a:gd name="T36" fmla="*/ 65 w 267"/>
                <a:gd name="T37" fmla="*/ 241 h 292"/>
                <a:gd name="T38" fmla="*/ 45 w 267"/>
                <a:gd name="T39" fmla="*/ 226 h 292"/>
                <a:gd name="T40" fmla="*/ 25 w 267"/>
                <a:gd name="T41" fmla="*/ 206 h 292"/>
                <a:gd name="T42" fmla="*/ 11 w 267"/>
                <a:gd name="T43" fmla="*/ 183 h 292"/>
                <a:gd name="T44" fmla="*/ 3 w 267"/>
                <a:gd name="T45" fmla="*/ 155 h 292"/>
                <a:gd name="T46" fmla="*/ 0 w 267"/>
                <a:gd name="T47" fmla="*/ 127 h 292"/>
                <a:gd name="T48" fmla="*/ 3 w 267"/>
                <a:gd name="T49" fmla="*/ 98 h 292"/>
                <a:gd name="T50" fmla="*/ 11 w 267"/>
                <a:gd name="T51" fmla="*/ 70 h 292"/>
                <a:gd name="T52" fmla="*/ 25 w 267"/>
                <a:gd name="T53" fmla="*/ 47 h 292"/>
                <a:gd name="T54" fmla="*/ 45 w 267"/>
                <a:gd name="T55" fmla="*/ 28 h 292"/>
                <a:gd name="T56" fmla="*/ 65 w 267"/>
                <a:gd name="T57" fmla="*/ 12 h 292"/>
                <a:gd name="T58" fmla="*/ 90 w 267"/>
                <a:gd name="T59" fmla="*/ 3 h 292"/>
                <a:gd name="T60" fmla="*/ 116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39"/>
            <p:cNvSpPr>
              <a:spLocks/>
            </p:cNvSpPr>
            <p:nvPr/>
          </p:nvSpPr>
          <p:spPr bwMode="auto">
            <a:xfrm>
              <a:off x="0" y="281"/>
              <a:ext cx="498" cy="964"/>
            </a:xfrm>
            <a:custGeom>
              <a:avLst/>
              <a:gdLst>
                <a:gd name="T0" fmla="*/ 63 w 573"/>
                <a:gd name="T1" fmla="*/ 4 h 1111"/>
                <a:gd name="T2" fmla="*/ 26 w 573"/>
                <a:gd name="T3" fmla="*/ 28 h 1111"/>
                <a:gd name="T4" fmla="*/ 3 w 573"/>
                <a:gd name="T5" fmla="*/ 65 h 1111"/>
                <a:gd name="T6" fmla="*/ 0 w 573"/>
                <a:gd name="T7" fmla="*/ 442 h 1111"/>
                <a:gd name="T8" fmla="*/ 1 w 573"/>
                <a:gd name="T9" fmla="*/ 448 h 1111"/>
                <a:gd name="T10" fmla="*/ 8 w 573"/>
                <a:gd name="T11" fmla="*/ 462 h 1111"/>
                <a:gd name="T12" fmla="*/ 23 w 573"/>
                <a:gd name="T13" fmla="*/ 477 h 1111"/>
                <a:gd name="T14" fmla="*/ 49 w 573"/>
                <a:gd name="T15" fmla="*/ 483 h 1111"/>
                <a:gd name="T16" fmla="*/ 73 w 573"/>
                <a:gd name="T17" fmla="*/ 478 h 1111"/>
                <a:gd name="T18" fmla="*/ 87 w 573"/>
                <a:gd name="T19" fmla="*/ 463 h 1111"/>
                <a:gd name="T20" fmla="*/ 92 w 573"/>
                <a:gd name="T21" fmla="*/ 448 h 1111"/>
                <a:gd name="T22" fmla="*/ 94 w 573"/>
                <a:gd name="T23" fmla="*/ 436 h 1111"/>
                <a:gd name="T24" fmla="*/ 94 w 573"/>
                <a:gd name="T25" fmla="*/ 144 h 1111"/>
                <a:gd name="T26" fmla="*/ 117 w 573"/>
                <a:gd name="T27" fmla="*/ 925 h 1111"/>
                <a:gd name="T28" fmla="*/ 120 w 573"/>
                <a:gd name="T29" fmla="*/ 931 h 1111"/>
                <a:gd name="T30" fmla="*/ 131 w 573"/>
                <a:gd name="T31" fmla="*/ 945 h 1111"/>
                <a:gd name="T32" fmla="*/ 151 w 573"/>
                <a:gd name="T33" fmla="*/ 959 h 1111"/>
                <a:gd name="T34" fmla="*/ 173 w 573"/>
                <a:gd name="T35" fmla="*/ 964 h 1111"/>
                <a:gd name="T36" fmla="*/ 197 w 573"/>
                <a:gd name="T37" fmla="*/ 963 h 1111"/>
                <a:gd name="T38" fmla="*/ 222 w 573"/>
                <a:gd name="T39" fmla="*/ 952 h 1111"/>
                <a:gd name="T40" fmla="*/ 236 w 573"/>
                <a:gd name="T41" fmla="*/ 937 h 1111"/>
                <a:gd name="T42" fmla="*/ 242 w 573"/>
                <a:gd name="T43" fmla="*/ 927 h 1111"/>
                <a:gd name="T44" fmla="*/ 242 w 573"/>
                <a:gd name="T45" fmla="*/ 433 h 1111"/>
                <a:gd name="T46" fmla="*/ 262 w 573"/>
                <a:gd name="T47" fmla="*/ 436 h 1111"/>
                <a:gd name="T48" fmla="*/ 262 w 573"/>
                <a:gd name="T49" fmla="*/ 463 h 1111"/>
                <a:gd name="T50" fmla="*/ 264 w 573"/>
                <a:gd name="T51" fmla="*/ 512 h 1111"/>
                <a:gd name="T52" fmla="*/ 264 w 573"/>
                <a:gd name="T53" fmla="*/ 576 h 1111"/>
                <a:gd name="T54" fmla="*/ 264 w 573"/>
                <a:gd name="T55" fmla="*/ 651 h 1111"/>
                <a:gd name="T56" fmla="*/ 264 w 573"/>
                <a:gd name="T57" fmla="*/ 727 h 1111"/>
                <a:gd name="T58" fmla="*/ 265 w 573"/>
                <a:gd name="T59" fmla="*/ 803 h 1111"/>
                <a:gd name="T60" fmla="*/ 265 w 573"/>
                <a:gd name="T61" fmla="*/ 871 h 1111"/>
                <a:gd name="T62" fmla="*/ 265 w 573"/>
                <a:gd name="T63" fmla="*/ 925 h 1111"/>
                <a:gd name="T64" fmla="*/ 266 w 573"/>
                <a:gd name="T65" fmla="*/ 931 h 1111"/>
                <a:gd name="T66" fmla="*/ 274 w 573"/>
                <a:gd name="T67" fmla="*/ 944 h 1111"/>
                <a:gd name="T68" fmla="*/ 291 w 573"/>
                <a:gd name="T69" fmla="*/ 957 h 1111"/>
                <a:gd name="T70" fmla="*/ 323 w 573"/>
                <a:gd name="T71" fmla="*/ 964 h 1111"/>
                <a:gd name="T72" fmla="*/ 355 w 573"/>
                <a:gd name="T73" fmla="*/ 957 h 1111"/>
                <a:gd name="T74" fmla="*/ 373 w 573"/>
                <a:gd name="T75" fmla="*/ 945 h 1111"/>
                <a:gd name="T76" fmla="*/ 380 w 573"/>
                <a:gd name="T77" fmla="*/ 931 h 1111"/>
                <a:gd name="T78" fmla="*/ 381 w 573"/>
                <a:gd name="T79" fmla="*/ 926 h 1111"/>
                <a:gd name="T80" fmla="*/ 405 w 573"/>
                <a:gd name="T81" fmla="*/ 144 h 1111"/>
                <a:gd name="T82" fmla="*/ 407 w 573"/>
                <a:gd name="T83" fmla="*/ 436 h 1111"/>
                <a:gd name="T84" fmla="*/ 410 w 573"/>
                <a:gd name="T85" fmla="*/ 449 h 1111"/>
                <a:gd name="T86" fmla="*/ 420 w 573"/>
                <a:gd name="T87" fmla="*/ 466 h 1111"/>
                <a:gd name="T88" fmla="*/ 439 w 573"/>
                <a:gd name="T89" fmla="*/ 478 h 1111"/>
                <a:gd name="T90" fmla="*/ 466 w 573"/>
                <a:gd name="T91" fmla="*/ 478 h 1111"/>
                <a:gd name="T92" fmla="*/ 484 w 573"/>
                <a:gd name="T93" fmla="*/ 466 h 1111"/>
                <a:gd name="T94" fmla="*/ 495 w 573"/>
                <a:gd name="T95" fmla="*/ 449 h 1111"/>
                <a:gd name="T96" fmla="*/ 498 w 573"/>
                <a:gd name="T97" fmla="*/ 441 h 1111"/>
                <a:gd name="T98" fmla="*/ 497 w 573"/>
                <a:gd name="T99" fmla="*/ 59 h 1111"/>
                <a:gd name="T100" fmla="*/ 475 w 573"/>
                <a:gd name="T101" fmla="*/ 24 h 1111"/>
                <a:gd name="T102" fmla="*/ 440 w 573"/>
                <a:gd name="T103" fmla="*/ 3 h 1111"/>
                <a:gd name="T104" fmla="*/ 82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53444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5735639" y="21590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3.1.2</a:t>
            </a:r>
            <a:r>
              <a:rPr lang="zh-CN" altLang="en-US" sz="2800" b="1"/>
              <a:t>任务</a:t>
            </a:r>
            <a:r>
              <a:rPr lang="en-US" altLang="zh-CN" sz="2800" b="1"/>
              <a:t>9-2</a:t>
            </a:r>
            <a:r>
              <a:rPr lang="zh-CN" altLang="en-US" sz="2800" b="1"/>
              <a:t>：相关知识</a:t>
            </a:r>
          </a:p>
        </p:txBody>
      </p:sp>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1989138"/>
            <a:ext cx="8351838" cy="165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0" name="Text Box 4"/>
          <p:cNvSpPr txBox="1">
            <a:spLocks noChangeArrowheads="1"/>
          </p:cNvSpPr>
          <p:nvPr/>
        </p:nvSpPr>
        <p:spPr bwMode="auto">
          <a:xfrm>
            <a:off x="1774826" y="3660776"/>
            <a:ext cx="87852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例如：</a:t>
            </a:r>
            <a:endParaRPr lang="en-US" altLang="zh-CN" sz="2800"/>
          </a:p>
          <a:p>
            <a:r>
              <a:rPr lang="en-US" altLang="zh-CN" sz="2800"/>
              <a:t>sfr P1=0x90;/*</a:t>
            </a:r>
            <a:r>
              <a:rPr lang="zh-CN" altLang="en-US" sz="2800"/>
              <a:t>定义地址为“</a:t>
            </a:r>
            <a:r>
              <a:rPr lang="en-US" altLang="zh-CN" sz="2800"/>
              <a:t>0x90”</a:t>
            </a:r>
            <a:r>
              <a:rPr lang="zh-CN" altLang="en-US" sz="2800"/>
              <a:t>的特殊功能寄存器名字为“</a:t>
            </a:r>
            <a:r>
              <a:rPr lang="en-US" altLang="zh-CN" sz="2800"/>
              <a:t>P1”</a:t>
            </a:r>
            <a:r>
              <a:rPr lang="zh-CN" altLang="en-US" sz="2800"/>
              <a:t>，对</a:t>
            </a:r>
            <a:r>
              <a:rPr lang="en-US" altLang="zh-CN" sz="2800"/>
              <a:t>P1</a:t>
            </a:r>
            <a:r>
              <a:rPr lang="zh-CN" altLang="en-US" sz="2800"/>
              <a:t>的操作也就是对地址为</a:t>
            </a:r>
            <a:r>
              <a:rPr lang="en-US" altLang="zh-CN" sz="2800"/>
              <a:t>0x90</a:t>
            </a:r>
            <a:r>
              <a:rPr lang="zh-CN" altLang="en-US" sz="2800"/>
              <a:t>的寄存器操作*</a:t>
            </a:r>
            <a:r>
              <a:rPr lang="en-US" altLang="zh-CN" sz="2800"/>
              <a:t>/</a:t>
            </a:r>
            <a:r>
              <a:rPr lang="zh-CN" altLang="en-US" sz="2800"/>
              <a:t>。（格式：</a:t>
            </a:r>
            <a:r>
              <a:rPr lang="en-US" altLang="zh-CN" sz="2800"/>
              <a:t>sfr</a:t>
            </a:r>
            <a:r>
              <a:rPr lang="zh-CN" altLang="en-US" sz="2800"/>
              <a:t>特殊功能寄存器名</a:t>
            </a:r>
            <a:r>
              <a:rPr lang="en-US" altLang="zh-CN" sz="2800"/>
              <a:t>=</a:t>
            </a:r>
            <a:r>
              <a:rPr lang="zh-CN" altLang="en-US" sz="2800"/>
              <a:t>地址常数）</a:t>
            </a:r>
          </a:p>
          <a:p>
            <a:r>
              <a:rPr lang="en-US" altLang="zh-CN" sz="2800"/>
              <a:t>sbit S=P2^0;//</a:t>
            </a:r>
            <a:r>
              <a:rPr lang="zh-CN" altLang="en-US" sz="2800"/>
              <a:t>位定义</a:t>
            </a:r>
            <a:r>
              <a:rPr lang="en-US" altLang="zh-CN" sz="2800"/>
              <a:t>S</a:t>
            </a:r>
            <a:r>
              <a:rPr lang="zh-CN" altLang="en-US" sz="2800"/>
              <a:t>为</a:t>
            </a:r>
            <a:r>
              <a:rPr lang="en-US" altLang="zh-CN" sz="2800"/>
              <a:t>P2.0</a:t>
            </a:r>
            <a:r>
              <a:rPr lang="zh-CN" altLang="en-US" sz="2800"/>
              <a:t>（</a:t>
            </a:r>
            <a:r>
              <a:rPr lang="en-US" altLang="zh-CN" sz="2800"/>
              <a:t>P2</a:t>
            </a:r>
            <a:r>
              <a:rPr lang="zh-CN" altLang="en-US" sz="2800"/>
              <a:t>口的第</a:t>
            </a:r>
            <a:r>
              <a:rPr lang="en-US" altLang="zh-CN" sz="2800"/>
              <a:t>0</a:t>
            </a:r>
            <a:r>
              <a:rPr lang="zh-CN" altLang="en-US" sz="2800"/>
              <a:t>位）。（格式：</a:t>
            </a:r>
            <a:r>
              <a:rPr lang="en-US" altLang="zh-CN" sz="2800"/>
              <a:t>sbit </a:t>
            </a:r>
            <a:r>
              <a:rPr lang="zh-CN" altLang="en-US" sz="2800"/>
              <a:t>位变量名</a:t>
            </a:r>
            <a:r>
              <a:rPr lang="en-US" altLang="zh-CN" sz="2800"/>
              <a:t>=</a:t>
            </a:r>
            <a:r>
              <a:rPr lang="zh-CN" altLang="en-US" sz="2800"/>
              <a:t>特殊功能寄存器名</a:t>
            </a:r>
            <a:r>
              <a:rPr lang="en-US" altLang="zh-CN" sz="2800"/>
              <a:t>^</a:t>
            </a:r>
            <a:r>
              <a:rPr lang="zh-CN" altLang="en-US" sz="2800"/>
              <a:t>位位置）。</a:t>
            </a:r>
          </a:p>
        </p:txBody>
      </p:sp>
    </p:spTree>
    <p:extLst>
      <p:ext uri="{BB962C8B-B14F-4D97-AF65-F5344CB8AC3E}">
        <p14:creationId xmlns:p14="http://schemas.microsoft.com/office/powerpoint/2010/main" val="19696790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diamond(in)">
                                      <p:cBhvr>
                                        <p:cTn id="7" dur="1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6179" name="Text Box 3"/>
          <p:cNvSpPr txBox="1">
            <a:spLocks noChangeArrowheads="1"/>
          </p:cNvSpPr>
          <p:nvPr/>
        </p:nvSpPr>
        <p:spPr bwMode="auto">
          <a:xfrm>
            <a:off x="2279651" y="2060575"/>
            <a:ext cx="7256463"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函数功能：延时约</a:t>
            </a:r>
            <a:r>
              <a:rPr lang="en-US" altLang="zh-CN" sz="2800"/>
              <a:t>150ms</a:t>
            </a:r>
          </a:p>
          <a:p>
            <a:r>
              <a:rPr lang="en-US" altLang="zh-CN" sz="2800"/>
              <a:t>**************************************************/</a:t>
            </a:r>
          </a:p>
          <a:p>
            <a:r>
              <a:rPr lang="en-US" altLang="zh-CN" sz="2800"/>
              <a:t>void delay(void)</a:t>
            </a:r>
          </a:p>
          <a:p>
            <a:r>
              <a:rPr lang="en-US" altLang="zh-CN" sz="2800"/>
              <a:t>{</a:t>
            </a:r>
          </a:p>
          <a:p>
            <a:r>
              <a:rPr lang="en-US" altLang="zh-CN" sz="2800"/>
              <a:t>unsigned char i,j;</a:t>
            </a:r>
          </a:p>
          <a:p>
            <a:r>
              <a:rPr lang="en-US" altLang="zh-CN" sz="2800"/>
              <a:t>	for(i=0;i&lt;200;i++)</a:t>
            </a:r>
          </a:p>
          <a:p>
            <a:r>
              <a:rPr lang="en-US" altLang="zh-CN" sz="2800"/>
              <a:t>	  for(j=0;j&lt;250;j++)</a:t>
            </a:r>
          </a:p>
          <a:p>
            <a:r>
              <a:rPr lang="en-US" altLang="zh-CN" sz="2800"/>
              <a:t>	    ;</a:t>
            </a:r>
          </a:p>
          <a:p>
            <a:r>
              <a:rPr lang="en-US" altLang="zh-CN" sz="2800"/>
              <a:t>}</a:t>
            </a:r>
            <a:endParaRPr lang="zh-CN" altLang="en-US" sz="2800"/>
          </a:p>
        </p:txBody>
      </p:sp>
      <p:sp>
        <p:nvSpPr>
          <p:cNvPr id="306180" name="Text Box 2"/>
          <p:cNvSpPr txBox="1">
            <a:spLocks noChangeArrowheads="1"/>
          </p:cNvSpPr>
          <p:nvPr/>
        </p:nvSpPr>
        <p:spPr bwMode="auto">
          <a:xfrm>
            <a:off x="5880101" y="200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23698484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78"/>
                                        </p:tgtEl>
                                        <p:attrNameLst>
                                          <p:attrName>style.visibility</p:attrName>
                                        </p:attrNameLst>
                                      </p:cBhvr>
                                      <p:to>
                                        <p:strVal val="visible"/>
                                      </p:to>
                                    </p:set>
                                    <p:animEffect transition="in" filter="diamond(in)">
                                      <p:cBhvr>
                                        <p:cTn id="7" dur="1000"/>
                                        <p:tgtEl>
                                          <p:spTgt spid="30617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6180"/>
                                        </p:tgtEl>
                                        <p:attrNameLst>
                                          <p:attrName>style.visibility</p:attrName>
                                        </p:attrNameLst>
                                      </p:cBhvr>
                                      <p:to>
                                        <p:strVal val="visible"/>
                                      </p:to>
                                    </p:set>
                                    <p:animEffect transition="in" filter="diamond(in)">
                                      <p:cBhvr>
                                        <p:cTn id="11" dur="1000"/>
                                        <p:tgtEl>
                                          <p:spTgt spid="306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78" grpId="0" autoUpdateAnimBg="0"/>
      <p:bldP spid="306180" grpId="0" autoUpdateAnimBg="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7203" name="Text Box 3"/>
          <p:cNvSpPr txBox="1">
            <a:spLocks noChangeArrowheads="1"/>
          </p:cNvSpPr>
          <p:nvPr/>
        </p:nvSpPr>
        <p:spPr bwMode="auto">
          <a:xfrm>
            <a:off x="2279651" y="1773238"/>
            <a:ext cx="8094663"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 unsigned char i ;</a:t>
            </a:r>
          </a:p>
          <a:p>
            <a:r>
              <a:rPr lang="en-US" altLang="zh-CN" sz="2800"/>
              <a:t>while(1)      //</a:t>
            </a:r>
            <a:r>
              <a:rPr lang="zh-CN" altLang="en-US" sz="2800"/>
              <a:t>无限循环</a:t>
            </a:r>
          </a:p>
          <a:p>
            <a:r>
              <a:rPr lang="en-US" altLang="zh-CN" sz="2800"/>
              <a:t>{</a:t>
            </a:r>
          </a:p>
          <a:p>
            <a:r>
              <a:rPr lang="en-US" altLang="zh-CN" sz="2800"/>
              <a:t>P2=0xff ;   //</a:t>
            </a:r>
            <a:r>
              <a:rPr lang="zh-CN" altLang="en-US" sz="2800"/>
              <a:t>设置初始值</a:t>
            </a:r>
          </a:p>
          <a:p>
            <a:r>
              <a:rPr lang="en-US" altLang="zh-CN" sz="2800"/>
              <a:t>delay();   //150ms</a:t>
            </a:r>
            <a:r>
              <a:rPr lang="zh-CN" altLang="en-US" sz="2800"/>
              <a:t>延时</a:t>
            </a:r>
          </a:p>
        </p:txBody>
      </p:sp>
      <p:sp>
        <p:nvSpPr>
          <p:cNvPr id="307204" name="Text Box 2"/>
          <p:cNvSpPr txBox="1">
            <a:spLocks noChangeArrowheads="1"/>
          </p:cNvSpPr>
          <p:nvPr/>
        </p:nvSpPr>
        <p:spPr bwMode="auto">
          <a:xfrm>
            <a:off x="5880101" y="200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11286704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7202"/>
                                        </p:tgtEl>
                                        <p:attrNameLst>
                                          <p:attrName>style.visibility</p:attrName>
                                        </p:attrNameLst>
                                      </p:cBhvr>
                                      <p:to>
                                        <p:strVal val="visible"/>
                                      </p:to>
                                    </p:set>
                                    <p:animEffect transition="in" filter="diamond(in)">
                                      <p:cBhvr>
                                        <p:cTn id="7" dur="1000"/>
                                        <p:tgtEl>
                                          <p:spTgt spid="30720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7204"/>
                                        </p:tgtEl>
                                        <p:attrNameLst>
                                          <p:attrName>style.visibility</p:attrName>
                                        </p:attrNameLst>
                                      </p:cBhvr>
                                      <p:to>
                                        <p:strVal val="visible"/>
                                      </p:to>
                                    </p:set>
                                    <p:animEffect transition="in" filter="diamond(in)">
                                      <p:cBhvr>
                                        <p:cTn id="11" dur="1000"/>
                                        <p:tgtEl>
                                          <p:spTgt spid="307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2" grpId="0" autoUpdateAnimBg="0"/>
      <p:bldP spid="307204" grpId="0" autoUpdateAnimBg="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8227" name="Text Box 3"/>
          <p:cNvSpPr txBox="1">
            <a:spLocks noChangeArrowheads="1"/>
          </p:cNvSpPr>
          <p:nvPr/>
        </p:nvSpPr>
        <p:spPr bwMode="auto">
          <a:xfrm>
            <a:off x="1900239" y="2349500"/>
            <a:ext cx="8156575" cy="353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for</a:t>
            </a:r>
            <a:r>
              <a:rPr lang="zh-CN" altLang="en-US" sz="2800"/>
              <a:t>（</a:t>
            </a:r>
            <a:r>
              <a:rPr lang="en-US" altLang="zh-CN" sz="2800"/>
              <a:t>i=0</a:t>
            </a:r>
            <a:r>
              <a:rPr lang="zh-CN" altLang="en-US" sz="2800"/>
              <a:t>；</a:t>
            </a:r>
            <a:r>
              <a:rPr lang="en-US" altLang="zh-CN" sz="2800"/>
              <a:t>i&lt;8</a:t>
            </a:r>
            <a:r>
              <a:rPr lang="zh-CN" altLang="en-US" sz="2800"/>
              <a:t>；</a:t>
            </a:r>
            <a:r>
              <a:rPr lang="en-US" altLang="zh-CN" sz="2800"/>
              <a:t>i++</a:t>
            </a:r>
            <a:r>
              <a:rPr lang="zh-CN" altLang="en-US" sz="2800"/>
              <a:t>）</a:t>
            </a:r>
            <a:r>
              <a:rPr lang="en-US" altLang="zh-CN" sz="2800"/>
              <a:t>//</a:t>
            </a:r>
            <a:r>
              <a:rPr lang="zh-CN" altLang="en-US" sz="2800"/>
              <a:t>循环次数设置为</a:t>
            </a:r>
            <a:r>
              <a:rPr lang="en-US" altLang="zh-CN" sz="2800"/>
              <a:t>8 </a:t>
            </a:r>
          </a:p>
          <a:p>
            <a:r>
              <a:rPr lang="en-US" altLang="zh-CN" sz="2800"/>
              <a:t>    {</a:t>
            </a:r>
          </a:p>
          <a:p>
            <a:r>
              <a:rPr lang="en-US" altLang="zh-CN" sz="2800"/>
              <a:t>      P2= P2&lt;&lt;1; //</a:t>
            </a:r>
            <a:r>
              <a:rPr lang="zh-CN" altLang="en-US" sz="2800"/>
              <a:t>左移一次</a:t>
            </a:r>
          </a:p>
          <a:p>
            <a:r>
              <a:rPr lang="en-US" altLang="zh-CN" sz="2800"/>
              <a:t>      delay();   //150ms</a:t>
            </a:r>
            <a:r>
              <a:rPr lang="zh-CN" altLang="en-US" sz="2800"/>
              <a:t>延时</a:t>
            </a:r>
          </a:p>
          <a:p>
            <a:r>
              <a:rPr lang="en-US" altLang="zh-CN" sz="2800"/>
              <a:t>     }</a:t>
            </a:r>
          </a:p>
          <a:p>
            <a:r>
              <a:rPr lang="en-US" altLang="zh-CN" sz="2800"/>
              <a:t>   }</a:t>
            </a:r>
          </a:p>
          <a:p>
            <a:r>
              <a:rPr lang="en-US" altLang="zh-CN" sz="2800"/>
              <a:t>}</a:t>
            </a:r>
            <a:endParaRPr lang="zh-CN" altLang="en-US" sz="2800"/>
          </a:p>
          <a:p>
            <a:endParaRPr lang="zh-CN" altLang="en-US" sz="2800"/>
          </a:p>
        </p:txBody>
      </p:sp>
      <p:sp>
        <p:nvSpPr>
          <p:cNvPr id="308228" name="Text Box 2"/>
          <p:cNvSpPr txBox="1">
            <a:spLocks noChangeArrowheads="1"/>
          </p:cNvSpPr>
          <p:nvPr/>
        </p:nvSpPr>
        <p:spPr bwMode="auto">
          <a:xfrm>
            <a:off x="5978526" y="200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Tree>
    <p:extLst>
      <p:ext uri="{BB962C8B-B14F-4D97-AF65-F5344CB8AC3E}">
        <p14:creationId xmlns:p14="http://schemas.microsoft.com/office/powerpoint/2010/main" val="34800915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diamond(in)">
                                      <p:cBhvr>
                                        <p:cTn id="7" dur="1000"/>
                                        <p:tgtEl>
                                          <p:spTgt spid="30822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8228"/>
                                        </p:tgtEl>
                                        <p:attrNameLst>
                                          <p:attrName>style.visibility</p:attrName>
                                        </p:attrNameLst>
                                      </p:cBhvr>
                                      <p:to>
                                        <p:strVal val="visible"/>
                                      </p:to>
                                    </p:set>
                                    <p:animEffect transition="in" filter="diamond(in)">
                                      <p:cBhvr>
                                        <p:cTn id="11" dur="1000"/>
                                        <p:tgtEl>
                                          <p:spTgt spid="308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autoUpdateAnimBg="0"/>
      <p:bldP spid="308228" grpId="0" autoUpdateAnimBg="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09251" name="Text Box 3"/>
          <p:cNvSpPr txBox="1">
            <a:spLocks noChangeArrowheads="1"/>
          </p:cNvSpPr>
          <p:nvPr/>
        </p:nvSpPr>
        <p:spPr bwMode="auto">
          <a:xfrm>
            <a:off x="1900239" y="2565401"/>
            <a:ext cx="815657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XM16.hex”</a:t>
            </a:r>
            <a:r>
              <a:rPr lang="zh-CN" altLang="en-US" sz="2800"/>
              <a:t>文件加载到</a:t>
            </a:r>
            <a:r>
              <a:rPr lang="en-US" altLang="zh-CN" sz="2800"/>
              <a:t>AT89C51</a:t>
            </a:r>
            <a:r>
              <a:rPr lang="zh-CN" altLang="en-US" sz="2800"/>
              <a:t>里，然后启动仿真，就可以看到用</a:t>
            </a:r>
            <a:r>
              <a:rPr lang="en-US" altLang="zh-CN" sz="2800"/>
              <a:t>P2</a:t>
            </a:r>
            <a:r>
              <a:rPr lang="zh-CN" altLang="en-US" sz="2800"/>
              <a:t>口控制</a:t>
            </a:r>
            <a:r>
              <a:rPr lang="en-US" altLang="zh-CN" sz="2800"/>
              <a:t>8</a:t>
            </a:r>
            <a:r>
              <a:rPr lang="zh-CN" altLang="en-US" sz="2800"/>
              <a:t>只</a:t>
            </a:r>
            <a:r>
              <a:rPr lang="en-US" altLang="zh-CN" sz="2800"/>
              <a:t>LED</a:t>
            </a:r>
            <a:r>
              <a:rPr lang="zh-CN" altLang="en-US" sz="2800"/>
              <a:t>左循环流水灯亮，效果图如图</a:t>
            </a:r>
            <a:r>
              <a:rPr lang="en-US" altLang="zh-CN" sz="2800"/>
              <a:t>3-25</a:t>
            </a:r>
            <a:r>
              <a:rPr lang="zh-CN" altLang="en-US" sz="2800"/>
              <a:t>所示。</a:t>
            </a:r>
          </a:p>
        </p:txBody>
      </p:sp>
      <p:sp>
        <p:nvSpPr>
          <p:cNvPr id="309252" name="Text Box 2"/>
          <p:cNvSpPr txBox="1">
            <a:spLocks noChangeArrowheads="1"/>
          </p:cNvSpPr>
          <p:nvPr/>
        </p:nvSpPr>
        <p:spPr bwMode="auto">
          <a:xfrm>
            <a:off x="5978526" y="200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
        <p:nvSpPr>
          <p:cNvPr id="309253" name="圆角矩形 1"/>
          <p:cNvSpPr>
            <a:spLocks noChangeArrowheads="1"/>
          </p:cNvSpPr>
          <p:nvPr/>
        </p:nvSpPr>
        <p:spPr bwMode="auto">
          <a:xfrm>
            <a:off x="6167439" y="5516563"/>
            <a:ext cx="1944687" cy="576262"/>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t>项目</a:t>
            </a:r>
            <a:r>
              <a:rPr lang="en-US" altLang="zh-CN" sz="2400" b="1">
                <a:hlinkClick r:id="rId2" action="ppaction://hlinkfile"/>
              </a:rPr>
              <a:t>16</a:t>
            </a:r>
            <a:r>
              <a:rPr lang="zh-CN" altLang="en-US" sz="2400" b="1"/>
              <a:t>仿真</a:t>
            </a:r>
            <a:endParaRPr lang="zh-CN" altLang="en-US" sz="2400"/>
          </a:p>
        </p:txBody>
      </p:sp>
    </p:spTree>
    <p:extLst>
      <p:ext uri="{BB962C8B-B14F-4D97-AF65-F5344CB8AC3E}">
        <p14:creationId xmlns:p14="http://schemas.microsoft.com/office/powerpoint/2010/main" val="25613791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9250"/>
                                        </p:tgtEl>
                                        <p:attrNameLst>
                                          <p:attrName>style.visibility</p:attrName>
                                        </p:attrNameLst>
                                      </p:cBhvr>
                                      <p:to>
                                        <p:strVal val="visible"/>
                                      </p:to>
                                    </p:set>
                                    <p:animEffect transition="in" filter="diamond(in)">
                                      <p:cBhvr>
                                        <p:cTn id="7" dur="1000"/>
                                        <p:tgtEl>
                                          <p:spTgt spid="30925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09252"/>
                                        </p:tgtEl>
                                        <p:attrNameLst>
                                          <p:attrName>style.visibility</p:attrName>
                                        </p:attrNameLst>
                                      </p:cBhvr>
                                      <p:to>
                                        <p:strVal val="visible"/>
                                      </p:to>
                                    </p:set>
                                    <p:animEffect transition="in" filter="diamond(in)">
                                      <p:cBhvr>
                                        <p:cTn id="11" dur="1000"/>
                                        <p:tgtEl>
                                          <p:spTgt spid="309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0" grpId="0" autoUpdateAnimBg="0"/>
      <p:bldP spid="309252" grpId="0" autoUpdateAnimBg="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Text Box 5"/>
          <p:cNvSpPr txBox="1">
            <a:spLocks noChangeArrowheads="1"/>
          </p:cNvSpPr>
          <p:nvPr/>
        </p:nvSpPr>
        <p:spPr bwMode="auto">
          <a:xfrm>
            <a:off x="50879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3.8.1</a:t>
            </a:r>
            <a:r>
              <a:rPr lang="zh-CN" altLang="en-US" sz="2800" b="1"/>
              <a:t>项目</a:t>
            </a:r>
            <a:r>
              <a:rPr lang="en-US" altLang="zh-CN" sz="2800" b="1"/>
              <a:t>16</a:t>
            </a:r>
            <a:r>
              <a:rPr lang="zh-CN" altLang="en-US" sz="2800" b="1"/>
              <a:t>：用</a:t>
            </a:r>
            <a:r>
              <a:rPr lang="en-US" altLang="zh-CN" sz="2800" b="1"/>
              <a:t>P2</a:t>
            </a:r>
            <a:r>
              <a:rPr lang="zh-CN" altLang="en-US" sz="2800" b="1"/>
              <a:t>口控制</a:t>
            </a:r>
            <a:endParaRPr lang="en-US" altLang="zh-CN" sz="2800" b="1"/>
          </a:p>
          <a:p>
            <a:r>
              <a:rPr lang="en-US" altLang="zh-CN" sz="2800" b="1"/>
              <a:t>8</a:t>
            </a:r>
            <a:r>
              <a:rPr lang="zh-CN" altLang="en-US" sz="2800" b="1"/>
              <a:t>只</a:t>
            </a:r>
            <a:r>
              <a:rPr lang="en-US" altLang="zh-CN" sz="2800" b="1"/>
              <a:t>LED</a:t>
            </a:r>
            <a:r>
              <a:rPr lang="zh-CN" altLang="en-US" sz="2800" b="1"/>
              <a:t>左循环流水灯亮 </a:t>
            </a:r>
          </a:p>
        </p:txBody>
      </p:sp>
      <p:sp>
        <p:nvSpPr>
          <p:cNvPr id="310275" name="Rectangle 11"/>
          <p:cNvSpPr>
            <a:spLocks noChangeArrowheads="1"/>
          </p:cNvSpPr>
          <p:nvPr/>
        </p:nvSpPr>
        <p:spPr bwMode="auto">
          <a:xfrm>
            <a:off x="3101457" y="6489978"/>
            <a:ext cx="45063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3-25</a:t>
            </a:r>
            <a:r>
              <a:rPr lang="zh-CN" altLang="en-US"/>
              <a:t>用</a:t>
            </a:r>
            <a:r>
              <a:rPr lang="en-US" altLang="zh-CN"/>
              <a:t>P2</a:t>
            </a:r>
            <a:r>
              <a:rPr lang="zh-CN" altLang="en-US"/>
              <a:t>口控制</a:t>
            </a:r>
            <a:r>
              <a:rPr lang="en-US" altLang="zh-CN"/>
              <a:t>8</a:t>
            </a:r>
            <a:r>
              <a:rPr lang="zh-CN" altLang="en-US"/>
              <a:t>只</a:t>
            </a:r>
            <a:r>
              <a:rPr lang="en-US" altLang="zh-CN"/>
              <a:t>LED</a:t>
            </a:r>
            <a:r>
              <a:rPr lang="zh-CN" altLang="en-US"/>
              <a:t>左循环流水灯亮</a:t>
            </a:r>
          </a:p>
        </p:txBody>
      </p:sp>
      <p:pic>
        <p:nvPicPr>
          <p:cNvPr id="310276"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639" y="2276475"/>
            <a:ext cx="8364537" cy="399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35827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0274"/>
                                        </p:tgtEl>
                                        <p:attrNameLst>
                                          <p:attrName>style.visibility</p:attrName>
                                        </p:attrNameLst>
                                      </p:cBhvr>
                                      <p:to>
                                        <p:strVal val="visible"/>
                                      </p:to>
                                    </p:set>
                                    <p:animEffect transition="in" filter="diamond(in)">
                                      <p:cBhvr>
                                        <p:cTn id="7" dur="1000"/>
                                        <p:tgtEl>
                                          <p:spTgt spid="310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autoUpdateAnimBg="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Text Box 2"/>
          <p:cNvSpPr txBox="1">
            <a:spLocks noChangeArrowheads="1"/>
          </p:cNvSpPr>
          <p:nvPr/>
        </p:nvSpPr>
        <p:spPr bwMode="auto">
          <a:xfrm>
            <a:off x="64563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
        <p:nvSpPr>
          <p:cNvPr id="311299" name="Text Box 3"/>
          <p:cNvSpPr txBox="1">
            <a:spLocks noChangeArrowheads="1"/>
          </p:cNvSpPr>
          <p:nvPr/>
        </p:nvSpPr>
        <p:spPr bwMode="auto">
          <a:xfrm>
            <a:off x="1919288" y="2276475"/>
            <a:ext cx="7034212"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r>
              <a:rPr lang="zh-CN" altLang="en-US" sz="2800" b="1"/>
              <a:t>控制实现蜂鸣器报警</a:t>
            </a:r>
          </a:p>
          <a:p>
            <a:r>
              <a:rPr lang="en-US" altLang="zh-CN" sz="2800" b="1"/>
              <a:t>1.</a:t>
            </a:r>
            <a:r>
              <a:rPr lang="zh-CN" altLang="en-US" sz="2800" b="1"/>
              <a:t>项目要求</a:t>
            </a:r>
            <a:endParaRPr lang="zh-CN" altLang="en-US" sz="2800"/>
          </a:p>
          <a:p>
            <a:r>
              <a:rPr lang="zh-CN" altLang="en-US" sz="2800"/>
              <a:t>（</a:t>
            </a:r>
            <a:r>
              <a:rPr lang="en-US" altLang="zh-CN" sz="2800"/>
              <a:t>1</a:t>
            </a:r>
            <a:r>
              <a:rPr lang="zh-CN" altLang="en-US" sz="2800"/>
              <a:t>）掌握“</a:t>
            </a:r>
            <a:r>
              <a:rPr lang="en-US" altLang="zh-CN" sz="2800"/>
              <a:t>for”</a:t>
            </a:r>
            <a:r>
              <a:rPr lang="zh-CN" altLang="en-US" sz="2800"/>
              <a:t>语句功能及编程；</a:t>
            </a:r>
          </a:p>
          <a:p>
            <a:r>
              <a:rPr lang="zh-CN" altLang="en-US" sz="2800"/>
              <a:t>（</a:t>
            </a:r>
            <a:r>
              <a:rPr lang="en-US" altLang="zh-CN" sz="2800"/>
              <a:t>2</a:t>
            </a:r>
            <a:r>
              <a:rPr lang="zh-CN" altLang="en-US" sz="2800"/>
              <a:t>）掌握延时时间的计算方法；</a:t>
            </a:r>
          </a:p>
          <a:p>
            <a:r>
              <a:rPr lang="zh-CN" altLang="en-US" sz="2800"/>
              <a:t>（</a:t>
            </a:r>
            <a:r>
              <a:rPr lang="en-US" altLang="zh-CN" sz="2800"/>
              <a:t>3</a:t>
            </a:r>
            <a:r>
              <a:rPr lang="zh-CN" altLang="en-US" sz="2800"/>
              <a:t>）掌握声音时间的计算方法；</a:t>
            </a:r>
          </a:p>
          <a:p>
            <a:r>
              <a:rPr lang="zh-CN" altLang="en-US" sz="2800"/>
              <a:t>（</a:t>
            </a:r>
            <a:r>
              <a:rPr lang="en-US" altLang="zh-CN" sz="2800"/>
              <a:t>4</a:t>
            </a:r>
            <a:r>
              <a:rPr lang="zh-CN" altLang="en-US" sz="2800"/>
              <a:t>）掌握“</a:t>
            </a:r>
            <a:r>
              <a:rPr lang="en-US" altLang="zh-CN" sz="2800"/>
              <a:t>while”</a:t>
            </a:r>
            <a:r>
              <a:rPr lang="zh-CN" altLang="en-US" sz="2800"/>
              <a:t>语句功能及编程；</a:t>
            </a:r>
          </a:p>
          <a:p>
            <a:r>
              <a:rPr lang="zh-CN" altLang="en-US" sz="2800"/>
              <a:t>（</a:t>
            </a:r>
            <a:r>
              <a:rPr lang="en-US" altLang="zh-CN" sz="2800"/>
              <a:t>5</a:t>
            </a:r>
            <a:r>
              <a:rPr lang="zh-CN" altLang="en-US" sz="2800"/>
              <a:t>）掌握“</a:t>
            </a:r>
            <a:r>
              <a:rPr lang="en-US" altLang="zh-CN" sz="2800"/>
              <a:t>switch”</a:t>
            </a:r>
            <a:r>
              <a:rPr lang="zh-CN" altLang="en-US" sz="2800"/>
              <a:t>语句功能及编程；</a:t>
            </a:r>
          </a:p>
          <a:p>
            <a:r>
              <a:rPr lang="zh-CN" altLang="en-US" sz="2800"/>
              <a:t>（</a:t>
            </a:r>
            <a:r>
              <a:rPr lang="en-US" altLang="zh-CN" sz="2800"/>
              <a:t>6</a:t>
            </a:r>
            <a:r>
              <a:rPr lang="zh-CN" altLang="en-US" sz="2800"/>
              <a:t>）掌握延时程序编写。 </a:t>
            </a:r>
            <a:endParaRPr lang="zh-CN" altLang="en-US" sz="2800" b="1"/>
          </a:p>
          <a:p>
            <a:r>
              <a:rPr lang="en-US" altLang="zh-CN" b="1"/>
              <a:t> </a:t>
            </a:r>
            <a:endParaRPr lang="zh-CN" altLang="en-US"/>
          </a:p>
        </p:txBody>
      </p:sp>
    </p:spTree>
    <p:extLst>
      <p:ext uri="{BB962C8B-B14F-4D97-AF65-F5344CB8AC3E}">
        <p14:creationId xmlns:p14="http://schemas.microsoft.com/office/powerpoint/2010/main" val="3373522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1298"/>
                                        </p:tgtEl>
                                        <p:attrNameLst>
                                          <p:attrName>style.visibility</p:attrName>
                                        </p:attrNameLst>
                                      </p:cBhvr>
                                      <p:to>
                                        <p:strVal val="visible"/>
                                      </p:to>
                                    </p:set>
                                    <p:animEffect transition="in" filter="diamond(in)">
                                      <p:cBhvr>
                                        <p:cTn id="7" dur="1000"/>
                                        <p:tgtEl>
                                          <p:spTgt spid="311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8" grpId="0" autoUpdateAnimBg="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ext Box 2"/>
          <p:cNvSpPr txBox="1">
            <a:spLocks noChangeArrowheads="1"/>
          </p:cNvSpPr>
          <p:nvPr/>
        </p:nvSpPr>
        <p:spPr bwMode="auto">
          <a:xfrm>
            <a:off x="64563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
        <p:nvSpPr>
          <p:cNvPr id="312323" name="Text Box 3"/>
          <p:cNvSpPr txBox="1">
            <a:spLocks noChangeArrowheads="1"/>
          </p:cNvSpPr>
          <p:nvPr/>
        </p:nvSpPr>
        <p:spPr bwMode="auto">
          <a:xfrm>
            <a:off x="1774825" y="2060575"/>
            <a:ext cx="8662988"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zh-CN" altLang="en-US" b="1"/>
          </a:p>
          <a:p>
            <a:r>
              <a:rPr lang="en-US" altLang="zh-CN" sz="2800" b="1"/>
              <a:t>2.</a:t>
            </a:r>
            <a:r>
              <a:rPr lang="zh-CN" altLang="en-US" sz="2800" b="1"/>
              <a:t>项目描述</a:t>
            </a:r>
            <a:endParaRPr lang="zh-CN" altLang="en-US" sz="2800"/>
          </a:p>
          <a:p>
            <a:r>
              <a:rPr lang="zh-CN" altLang="en-US" sz="2800"/>
              <a:t>设计用两个开关</a:t>
            </a:r>
            <a:r>
              <a:rPr lang="en-US" altLang="zh-CN" sz="2800"/>
              <a:t>S1</a:t>
            </a:r>
            <a:r>
              <a:rPr lang="zh-CN" altLang="en-US" sz="2800"/>
              <a:t>、</a:t>
            </a:r>
            <a:r>
              <a:rPr lang="en-US" altLang="zh-CN" sz="2800"/>
              <a:t>S2</a:t>
            </a:r>
            <a:r>
              <a:rPr lang="zh-CN" altLang="en-US" sz="2800"/>
              <a:t>控制</a:t>
            </a:r>
            <a:r>
              <a:rPr lang="en-US" altLang="zh-CN" sz="2800"/>
              <a:t>P1.0</a:t>
            </a:r>
            <a:r>
              <a:rPr lang="zh-CN" altLang="en-US" sz="2800"/>
              <a:t>引脚实现蜂鸣器报警的程序。要求为：</a:t>
            </a:r>
          </a:p>
          <a:p>
            <a:r>
              <a:rPr lang="zh-CN" altLang="en-US" sz="2800"/>
              <a:t>（</a:t>
            </a:r>
            <a:r>
              <a:rPr lang="en-US" altLang="zh-CN" sz="2800"/>
              <a:t>1</a:t>
            </a:r>
            <a:r>
              <a:rPr lang="zh-CN" altLang="en-US" sz="2800"/>
              <a:t>）开关</a:t>
            </a:r>
            <a:r>
              <a:rPr lang="en-US" altLang="zh-CN" sz="2800"/>
              <a:t>S1</a:t>
            </a:r>
            <a:r>
              <a:rPr lang="zh-CN" altLang="en-US" sz="2800"/>
              <a:t>、</a:t>
            </a:r>
            <a:r>
              <a:rPr lang="en-US" altLang="zh-CN" sz="2800"/>
              <a:t>S2</a:t>
            </a:r>
            <a:r>
              <a:rPr lang="zh-CN" altLang="en-US" sz="2800"/>
              <a:t>分别接到</a:t>
            </a:r>
            <a:r>
              <a:rPr lang="en-US" altLang="zh-CN" sz="2800"/>
              <a:t>P3.0</a:t>
            </a:r>
            <a:r>
              <a:rPr lang="zh-CN" altLang="en-US" sz="2800"/>
              <a:t>、</a:t>
            </a:r>
            <a:r>
              <a:rPr lang="en-US" altLang="zh-CN" sz="2800"/>
              <a:t>P3.1</a:t>
            </a:r>
            <a:r>
              <a:rPr lang="zh-CN" altLang="en-US" sz="2800"/>
              <a:t>引脚上；</a:t>
            </a:r>
          </a:p>
          <a:p>
            <a:r>
              <a:rPr lang="zh-CN" altLang="en-US" sz="2800"/>
              <a:t>（</a:t>
            </a:r>
            <a:r>
              <a:rPr lang="en-US" altLang="zh-CN" sz="2800"/>
              <a:t>2</a:t>
            </a:r>
            <a:r>
              <a:rPr lang="zh-CN" altLang="en-US" sz="2800"/>
              <a:t>）蜂鸣器接到</a:t>
            </a:r>
            <a:r>
              <a:rPr lang="en-US" altLang="zh-CN" sz="2800"/>
              <a:t>P1.0</a:t>
            </a:r>
            <a:r>
              <a:rPr lang="zh-CN" altLang="en-US" sz="2800"/>
              <a:t>引脚上；</a:t>
            </a:r>
          </a:p>
          <a:p>
            <a:r>
              <a:rPr lang="zh-CN" altLang="en-US" sz="2800"/>
              <a:t>（</a:t>
            </a:r>
            <a:r>
              <a:rPr lang="en-US" altLang="zh-CN" sz="2800"/>
              <a:t>3</a:t>
            </a:r>
            <a:r>
              <a:rPr lang="zh-CN" altLang="en-US" sz="2800"/>
              <a:t>）开关</a:t>
            </a:r>
            <a:r>
              <a:rPr lang="en-US" altLang="zh-CN" sz="2800"/>
              <a:t>S1</a:t>
            </a:r>
            <a:r>
              <a:rPr lang="zh-CN" altLang="en-US" sz="2800"/>
              <a:t>闭合发出频率为</a:t>
            </a:r>
            <a:r>
              <a:rPr lang="en-US" altLang="zh-CN" sz="2800"/>
              <a:t>1KHz</a:t>
            </a:r>
            <a:r>
              <a:rPr lang="zh-CN" altLang="en-US" sz="2800"/>
              <a:t>的声，发声时间为</a:t>
            </a:r>
            <a:r>
              <a:rPr lang="en-US" altLang="zh-CN" sz="2800"/>
              <a:t>1s</a:t>
            </a:r>
            <a:r>
              <a:rPr lang="zh-CN" altLang="en-US" sz="2800"/>
              <a:t>；</a:t>
            </a:r>
          </a:p>
          <a:p>
            <a:r>
              <a:rPr lang="zh-CN" altLang="en-US" sz="2800"/>
              <a:t>（</a:t>
            </a:r>
            <a:r>
              <a:rPr lang="en-US" altLang="zh-CN" sz="2800"/>
              <a:t>4</a:t>
            </a:r>
            <a:r>
              <a:rPr lang="zh-CN" altLang="en-US" sz="2800"/>
              <a:t>）开关</a:t>
            </a:r>
            <a:r>
              <a:rPr lang="en-US" altLang="zh-CN" sz="2800"/>
              <a:t>S2</a:t>
            </a:r>
            <a:r>
              <a:rPr lang="zh-CN" altLang="en-US" sz="2800"/>
              <a:t>闭合发出频率为</a:t>
            </a:r>
            <a:r>
              <a:rPr lang="en-US" altLang="zh-CN" sz="2800"/>
              <a:t>500Hz</a:t>
            </a:r>
            <a:r>
              <a:rPr lang="zh-CN" altLang="en-US" sz="2800"/>
              <a:t>的声，发声时间为</a:t>
            </a:r>
            <a:r>
              <a:rPr lang="en-US" altLang="zh-CN" sz="2800"/>
              <a:t>0.5s</a:t>
            </a:r>
            <a:r>
              <a:rPr lang="zh-CN" altLang="en-US" sz="2800"/>
              <a:t>。</a:t>
            </a:r>
          </a:p>
        </p:txBody>
      </p:sp>
    </p:spTree>
    <p:extLst>
      <p:ext uri="{BB962C8B-B14F-4D97-AF65-F5344CB8AC3E}">
        <p14:creationId xmlns:p14="http://schemas.microsoft.com/office/powerpoint/2010/main" val="3377865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2322"/>
                                        </p:tgtEl>
                                        <p:attrNameLst>
                                          <p:attrName>style.visibility</p:attrName>
                                        </p:attrNameLst>
                                      </p:cBhvr>
                                      <p:to>
                                        <p:strVal val="visible"/>
                                      </p:to>
                                    </p:set>
                                    <p:animEffect transition="in" filter="diamond(in)">
                                      <p:cBhvr>
                                        <p:cTn id="7" dur="1000"/>
                                        <p:tgtEl>
                                          <p:spTgt spid="312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2" grpId="0" autoUpdateAnimBg="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Text Box 2"/>
          <p:cNvSpPr txBox="1">
            <a:spLocks noChangeArrowheads="1"/>
          </p:cNvSpPr>
          <p:nvPr/>
        </p:nvSpPr>
        <p:spPr bwMode="auto">
          <a:xfrm>
            <a:off x="64563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
        <p:nvSpPr>
          <p:cNvPr id="313347" name="Text Box 3"/>
          <p:cNvSpPr txBox="1">
            <a:spLocks noChangeArrowheads="1"/>
          </p:cNvSpPr>
          <p:nvPr/>
        </p:nvSpPr>
        <p:spPr bwMode="auto">
          <a:xfrm>
            <a:off x="1712913" y="1844675"/>
            <a:ext cx="8661400" cy="443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zh-CN" altLang="en-US" b="1"/>
          </a:p>
          <a:p>
            <a:r>
              <a:rPr lang="en-US" altLang="zh-CN" sz="2400" b="1"/>
              <a:t>3.</a:t>
            </a:r>
            <a:r>
              <a:rPr lang="zh-CN" altLang="en-US" sz="2400" b="1"/>
              <a:t>项目实现</a:t>
            </a:r>
            <a:endParaRPr lang="zh-CN" altLang="en-US" sz="2400"/>
          </a:p>
          <a:p>
            <a:r>
              <a:rPr lang="zh-CN" altLang="en-US" sz="2400"/>
              <a:t>（</a:t>
            </a:r>
            <a:r>
              <a:rPr lang="en-US" altLang="zh-CN" sz="2400"/>
              <a:t>1</a:t>
            </a:r>
            <a:r>
              <a:rPr lang="zh-CN" altLang="en-US" sz="2400"/>
              <a:t>）分析</a:t>
            </a:r>
          </a:p>
          <a:p>
            <a:r>
              <a:rPr lang="zh-CN" altLang="en-US" sz="2400"/>
              <a:t>设单片机晶振频率为</a:t>
            </a:r>
            <a:r>
              <a:rPr lang="en-US" altLang="zh-CN" sz="2400"/>
              <a:t>12MHz</a:t>
            </a:r>
            <a:r>
              <a:rPr lang="zh-CN" altLang="en-US" sz="2400"/>
              <a:t>，则机器周期为</a:t>
            </a:r>
            <a:r>
              <a:rPr lang="en-US" altLang="zh-CN" sz="2400"/>
              <a:t>1µs</a:t>
            </a:r>
            <a:r>
              <a:rPr lang="zh-CN" altLang="en-US" sz="2400"/>
              <a:t>。开关</a:t>
            </a:r>
            <a:r>
              <a:rPr lang="en-US" altLang="zh-CN" sz="2400"/>
              <a:t>S1</a:t>
            </a:r>
            <a:r>
              <a:rPr lang="zh-CN" altLang="en-US" sz="2400"/>
              <a:t>、</a:t>
            </a:r>
            <a:r>
              <a:rPr lang="en-US" altLang="zh-CN" sz="2400"/>
              <a:t>S2</a:t>
            </a:r>
            <a:r>
              <a:rPr lang="zh-CN" altLang="en-US" sz="2400"/>
              <a:t>闭合讨论如下：</a:t>
            </a:r>
            <a:endParaRPr lang="en-US" altLang="zh-CN" sz="2400"/>
          </a:p>
          <a:p>
            <a:r>
              <a:rPr lang="zh-CN" altLang="en-US" sz="2400"/>
              <a:t>①开关</a:t>
            </a:r>
            <a:r>
              <a:rPr lang="en-US" altLang="zh-CN" sz="2400"/>
              <a:t>S1</a:t>
            </a:r>
            <a:r>
              <a:rPr lang="zh-CN" altLang="en-US" sz="2400"/>
              <a:t>闭合要求发出频率为</a:t>
            </a:r>
            <a:r>
              <a:rPr lang="en-US" altLang="zh-CN" sz="2400"/>
              <a:t>1KHz</a:t>
            </a:r>
            <a:r>
              <a:rPr lang="zh-CN" altLang="en-US" sz="2400"/>
              <a:t>的声，只要让单片机的</a:t>
            </a:r>
            <a:r>
              <a:rPr lang="en-US" altLang="zh-CN" sz="2400"/>
              <a:t>P1.0</a:t>
            </a:r>
            <a:r>
              <a:rPr lang="zh-CN" altLang="en-US" sz="2400"/>
              <a:t>引脚的电平信号每隔音频的半个周期取反一次即可发出</a:t>
            </a:r>
            <a:r>
              <a:rPr lang="en-US" altLang="zh-CN" sz="2400"/>
              <a:t>1KHz</a:t>
            </a:r>
            <a:r>
              <a:rPr lang="zh-CN" altLang="en-US" sz="2400"/>
              <a:t>音频。音频的周期为</a:t>
            </a:r>
            <a:r>
              <a:rPr lang="en-US" altLang="zh-CN" sz="2400"/>
              <a:t>T=1/1000Hz=0.001s</a:t>
            </a:r>
            <a:r>
              <a:rPr lang="zh-CN" altLang="en-US" sz="2400"/>
              <a:t>，即</a:t>
            </a:r>
            <a:r>
              <a:rPr lang="en-US" altLang="zh-CN" sz="2400"/>
              <a:t>1000µs</a:t>
            </a:r>
            <a:r>
              <a:rPr lang="zh-CN" altLang="en-US" sz="2400"/>
              <a:t>，半个周期为</a:t>
            </a:r>
            <a:r>
              <a:rPr lang="en-US" altLang="zh-CN" sz="2400"/>
              <a:t>1000µs/2=500µs,</a:t>
            </a:r>
            <a:r>
              <a:rPr lang="zh-CN" altLang="en-US" sz="2400"/>
              <a:t>即在</a:t>
            </a:r>
            <a:r>
              <a:rPr lang="en-US" altLang="zh-CN" sz="2400"/>
              <a:t>P1.0</a:t>
            </a:r>
            <a:r>
              <a:rPr lang="zh-CN" altLang="en-US" sz="2400"/>
              <a:t>引脚上每</a:t>
            </a:r>
            <a:r>
              <a:rPr lang="en-US" altLang="zh-CN" sz="2400"/>
              <a:t>500µs</a:t>
            </a:r>
            <a:r>
              <a:rPr lang="zh-CN" altLang="en-US" sz="2400"/>
              <a:t>取反一次即可发出</a:t>
            </a:r>
            <a:r>
              <a:rPr lang="en-US" altLang="zh-CN" sz="2400"/>
              <a:t>1KHz</a:t>
            </a:r>
            <a:r>
              <a:rPr lang="zh-CN" altLang="en-US" sz="2400"/>
              <a:t>音频。而延时</a:t>
            </a:r>
            <a:r>
              <a:rPr lang="en-US" altLang="zh-CN" sz="2400"/>
              <a:t>500µs</a:t>
            </a:r>
            <a:r>
              <a:rPr lang="zh-CN" altLang="en-US" sz="2400"/>
              <a:t>需要消耗机器周期数</a:t>
            </a:r>
            <a:r>
              <a:rPr lang="en-US" altLang="zh-CN" sz="2400"/>
              <a:t>N=500µs /3=167</a:t>
            </a:r>
            <a:r>
              <a:rPr lang="zh-CN" altLang="en-US" sz="2400"/>
              <a:t>，即延时每循环</a:t>
            </a:r>
            <a:r>
              <a:rPr lang="en-US" altLang="zh-CN" sz="2400"/>
              <a:t>167</a:t>
            </a:r>
            <a:r>
              <a:rPr lang="zh-CN" altLang="en-US" sz="2400"/>
              <a:t>次，就可让</a:t>
            </a:r>
            <a:r>
              <a:rPr lang="en-US" altLang="zh-CN" sz="2400"/>
              <a:t>P1.0</a:t>
            </a:r>
            <a:r>
              <a:rPr lang="zh-CN" altLang="en-US" sz="2400"/>
              <a:t>引脚上取反一次就可以得到</a:t>
            </a:r>
            <a:r>
              <a:rPr lang="en-US" altLang="zh-CN" sz="2400"/>
              <a:t>1KHz</a:t>
            </a:r>
            <a:r>
              <a:rPr lang="zh-CN" altLang="en-US" sz="2400"/>
              <a:t>音频。</a:t>
            </a:r>
          </a:p>
        </p:txBody>
      </p:sp>
    </p:spTree>
    <p:extLst>
      <p:ext uri="{BB962C8B-B14F-4D97-AF65-F5344CB8AC3E}">
        <p14:creationId xmlns:p14="http://schemas.microsoft.com/office/powerpoint/2010/main" val="30930307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3346"/>
                                        </p:tgtEl>
                                        <p:attrNameLst>
                                          <p:attrName>style.visibility</p:attrName>
                                        </p:attrNameLst>
                                      </p:cBhvr>
                                      <p:to>
                                        <p:strVal val="visible"/>
                                      </p:to>
                                    </p:set>
                                    <p:animEffect transition="in" filter="diamond(in)">
                                      <p:cBhvr>
                                        <p:cTn id="7" dur="1000"/>
                                        <p:tgtEl>
                                          <p:spTgt spid="313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6" grpId="0" autoUpdateAnimBg="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 Box 2"/>
          <p:cNvSpPr txBox="1">
            <a:spLocks noChangeArrowheads="1"/>
          </p:cNvSpPr>
          <p:nvPr/>
        </p:nvSpPr>
        <p:spPr bwMode="auto">
          <a:xfrm>
            <a:off x="6456364"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
        <p:nvSpPr>
          <p:cNvPr id="314371" name="Text Box 3"/>
          <p:cNvSpPr txBox="1">
            <a:spLocks noChangeArrowheads="1"/>
          </p:cNvSpPr>
          <p:nvPr/>
        </p:nvSpPr>
        <p:spPr bwMode="auto">
          <a:xfrm>
            <a:off x="1712913" y="1844676"/>
            <a:ext cx="8661400" cy="467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zh-CN" altLang="en-US" b="1"/>
          </a:p>
          <a:p>
            <a:r>
              <a:rPr lang="zh-CN" altLang="en-US" sz="2800"/>
              <a:t>发声时间的控制。</a:t>
            </a:r>
            <a:r>
              <a:rPr lang="en-US" altLang="zh-CN" sz="2800"/>
              <a:t>1KHz</a:t>
            </a:r>
            <a:r>
              <a:rPr lang="zh-CN" altLang="en-US" sz="2800"/>
              <a:t>音频要求发声时间为</a:t>
            </a:r>
            <a:r>
              <a:rPr lang="en-US" altLang="zh-CN" sz="2800"/>
              <a:t>1s=1000ms</a:t>
            </a:r>
            <a:r>
              <a:rPr lang="zh-CN" altLang="en-US" sz="2800"/>
              <a:t>，而</a:t>
            </a:r>
            <a:r>
              <a:rPr lang="en-US" altLang="zh-CN" sz="2800"/>
              <a:t>1KHz</a:t>
            </a:r>
            <a:r>
              <a:rPr lang="zh-CN" altLang="en-US" sz="2800"/>
              <a:t>音频的周期为</a:t>
            </a:r>
            <a:r>
              <a:rPr lang="en-US" altLang="zh-CN" sz="2800"/>
              <a:t>1/1000Hz=0.001s=1ms</a:t>
            </a:r>
            <a:r>
              <a:rPr lang="zh-CN" altLang="en-US" sz="2800"/>
              <a:t>，则需要</a:t>
            </a:r>
            <a:r>
              <a:rPr lang="en-US" altLang="zh-CN" sz="2800"/>
              <a:t>1000ms/1ms=1000</a:t>
            </a:r>
            <a:r>
              <a:rPr lang="zh-CN" altLang="en-US" sz="2800"/>
              <a:t>个声音周期。</a:t>
            </a:r>
            <a:endParaRPr lang="en-US" altLang="zh-CN" sz="2800"/>
          </a:p>
          <a:p>
            <a:r>
              <a:rPr lang="zh-CN" altLang="en-US" sz="2800"/>
              <a:t>②开关</a:t>
            </a:r>
            <a:r>
              <a:rPr lang="en-US" altLang="zh-CN" sz="2800"/>
              <a:t>S2</a:t>
            </a:r>
            <a:r>
              <a:rPr lang="zh-CN" altLang="en-US" sz="2800"/>
              <a:t>闭合要求发出频率为</a:t>
            </a:r>
            <a:r>
              <a:rPr lang="en-US" altLang="zh-CN" sz="2800"/>
              <a:t>500Hz</a:t>
            </a:r>
            <a:r>
              <a:rPr lang="zh-CN" altLang="en-US" sz="2800"/>
              <a:t>的音，只要让单片机的</a:t>
            </a:r>
            <a:r>
              <a:rPr lang="en-US" altLang="zh-CN" sz="2800"/>
              <a:t>P1.0</a:t>
            </a:r>
            <a:r>
              <a:rPr lang="zh-CN" altLang="en-US" sz="2800"/>
              <a:t>引脚的电平信号每隔音频的半个周期取反一次即可发出</a:t>
            </a:r>
            <a:r>
              <a:rPr lang="en-US" altLang="zh-CN" sz="2800"/>
              <a:t>500Hz</a:t>
            </a:r>
            <a:r>
              <a:rPr lang="zh-CN" altLang="en-US" sz="2800"/>
              <a:t>音频。音频的周期为</a:t>
            </a:r>
            <a:r>
              <a:rPr lang="en-US" altLang="zh-CN" sz="2800"/>
              <a:t>T=1/500Hz=0.002s</a:t>
            </a:r>
            <a:r>
              <a:rPr lang="zh-CN" altLang="en-US" sz="2800"/>
              <a:t>，即</a:t>
            </a:r>
            <a:r>
              <a:rPr lang="en-US" altLang="zh-CN" sz="2800"/>
              <a:t>2000µs</a:t>
            </a:r>
            <a:r>
              <a:rPr lang="zh-CN" altLang="en-US" sz="2800"/>
              <a:t>，半个周期为</a:t>
            </a:r>
            <a:r>
              <a:rPr lang="en-US" altLang="zh-CN" sz="2800"/>
              <a:t>2000µs/2=1000µs,</a:t>
            </a:r>
            <a:r>
              <a:rPr lang="zh-CN" altLang="en-US" sz="2800"/>
              <a:t>即在</a:t>
            </a:r>
            <a:r>
              <a:rPr lang="en-US" altLang="zh-CN" sz="2800"/>
              <a:t>P1.0</a:t>
            </a:r>
            <a:r>
              <a:rPr lang="zh-CN" altLang="en-US" sz="2800"/>
              <a:t>引脚上每</a:t>
            </a:r>
            <a:r>
              <a:rPr lang="en-US" altLang="zh-CN" sz="2800"/>
              <a:t>1000µs</a:t>
            </a:r>
            <a:r>
              <a:rPr lang="zh-CN" altLang="en-US" sz="2800"/>
              <a:t>取反一次即可发出</a:t>
            </a:r>
            <a:r>
              <a:rPr lang="en-US" altLang="zh-CN" sz="2800"/>
              <a:t>500Hz</a:t>
            </a:r>
            <a:r>
              <a:rPr lang="zh-CN" altLang="en-US" sz="2800"/>
              <a:t>音频。</a:t>
            </a:r>
          </a:p>
        </p:txBody>
      </p:sp>
    </p:spTree>
    <p:extLst>
      <p:ext uri="{BB962C8B-B14F-4D97-AF65-F5344CB8AC3E}">
        <p14:creationId xmlns:p14="http://schemas.microsoft.com/office/powerpoint/2010/main" val="10469803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4370"/>
                                        </p:tgtEl>
                                        <p:attrNameLst>
                                          <p:attrName>style.visibility</p:attrName>
                                        </p:attrNameLst>
                                      </p:cBhvr>
                                      <p:to>
                                        <p:strVal val="visible"/>
                                      </p:to>
                                    </p:set>
                                    <p:animEffect transition="in" filter="diamond(in)">
                                      <p:cBhvr>
                                        <p:cTn id="7" dur="1000"/>
                                        <p:tgtEl>
                                          <p:spTgt spid="314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0" grpId="0" autoUpdateAnimBg="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15395" name="Text Box 3"/>
          <p:cNvSpPr txBox="1">
            <a:spLocks noChangeArrowheads="1"/>
          </p:cNvSpPr>
          <p:nvPr/>
        </p:nvSpPr>
        <p:spPr bwMode="auto">
          <a:xfrm>
            <a:off x="1682750" y="2349501"/>
            <a:ext cx="8661400"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而延时</a:t>
            </a:r>
            <a:r>
              <a:rPr lang="en-US" altLang="zh-CN" sz="2800"/>
              <a:t>1000µs</a:t>
            </a:r>
            <a:r>
              <a:rPr lang="zh-CN" altLang="en-US" sz="2800"/>
              <a:t>需要消耗机器周期数</a:t>
            </a:r>
            <a:r>
              <a:rPr lang="en-US" altLang="zh-CN" sz="2800"/>
              <a:t>N=1000µs/3=333</a:t>
            </a:r>
            <a:r>
              <a:rPr lang="zh-CN" altLang="en-US" sz="2800"/>
              <a:t>，即延时每循环</a:t>
            </a:r>
            <a:r>
              <a:rPr lang="en-US" altLang="zh-CN" sz="2800"/>
              <a:t>333</a:t>
            </a:r>
            <a:r>
              <a:rPr lang="zh-CN" altLang="en-US" sz="2800"/>
              <a:t>次，就可让</a:t>
            </a:r>
            <a:r>
              <a:rPr lang="en-US" altLang="zh-CN" sz="2800"/>
              <a:t>P1.0</a:t>
            </a:r>
            <a:r>
              <a:rPr lang="zh-CN" altLang="en-US" sz="2800"/>
              <a:t>引脚上取反一次就可以得到</a:t>
            </a:r>
            <a:r>
              <a:rPr lang="en-US" altLang="zh-CN" sz="2800"/>
              <a:t>500Hz</a:t>
            </a:r>
            <a:r>
              <a:rPr lang="zh-CN" altLang="en-US" sz="2800"/>
              <a:t>音频。</a:t>
            </a:r>
          </a:p>
          <a:p>
            <a:r>
              <a:rPr lang="zh-CN" altLang="en-US" sz="2800"/>
              <a:t>发声时间的控制。</a:t>
            </a:r>
            <a:r>
              <a:rPr lang="en-US" altLang="zh-CN" sz="2800"/>
              <a:t>500Hz</a:t>
            </a:r>
            <a:r>
              <a:rPr lang="zh-CN" altLang="en-US" sz="2800"/>
              <a:t>音频要求发声时间为</a:t>
            </a:r>
            <a:r>
              <a:rPr lang="en-US" altLang="zh-CN" sz="2800"/>
              <a:t>0.5s=500ms</a:t>
            </a:r>
            <a:r>
              <a:rPr lang="zh-CN" altLang="en-US" sz="2800"/>
              <a:t>，而</a:t>
            </a:r>
            <a:r>
              <a:rPr lang="en-US" altLang="zh-CN" sz="2800"/>
              <a:t>500Hz</a:t>
            </a:r>
            <a:r>
              <a:rPr lang="zh-CN" altLang="en-US" sz="2800"/>
              <a:t>音频的周期为</a:t>
            </a:r>
            <a:r>
              <a:rPr lang="en-US" altLang="zh-CN" sz="2800"/>
              <a:t>1/500Hz=0.002s=2ms</a:t>
            </a:r>
            <a:r>
              <a:rPr lang="zh-CN" altLang="en-US" sz="2800"/>
              <a:t>，则需要</a:t>
            </a:r>
            <a:r>
              <a:rPr lang="en-US" altLang="zh-CN" sz="2800"/>
              <a:t>500ms/2ms=250</a:t>
            </a:r>
            <a:r>
              <a:rPr lang="zh-CN" altLang="en-US" sz="2800"/>
              <a:t>个声音周期。</a:t>
            </a:r>
          </a:p>
        </p:txBody>
      </p:sp>
      <p:sp>
        <p:nvSpPr>
          <p:cNvPr id="315396" name="Text Box 2"/>
          <p:cNvSpPr txBox="1">
            <a:spLocks noChangeArrowheads="1"/>
          </p:cNvSpPr>
          <p:nvPr/>
        </p:nvSpPr>
        <p:spPr bwMode="auto">
          <a:xfrm>
            <a:off x="6240464" y="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2289310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5394"/>
                                        </p:tgtEl>
                                        <p:attrNameLst>
                                          <p:attrName>style.visibility</p:attrName>
                                        </p:attrNameLst>
                                      </p:cBhvr>
                                      <p:to>
                                        <p:strVal val="visible"/>
                                      </p:to>
                                    </p:set>
                                    <p:animEffect transition="in" filter="diamond(in)">
                                      <p:cBhvr>
                                        <p:cTn id="7" dur="1000"/>
                                        <p:tgtEl>
                                          <p:spTgt spid="31539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15396"/>
                                        </p:tgtEl>
                                        <p:attrNameLst>
                                          <p:attrName>style.visibility</p:attrName>
                                        </p:attrNameLst>
                                      </p:cBhvr>
                                      <p:to>
                                        <p:strVal val="visible"/>
                                      </p:to>
                                    </p:set>
                                    <p:animEffect transition="in" filter="diamond(in)">
                                      <p:cBhvr>
                                        <p:cTn id="11" dur="1000"/>
                                        <p:tgtEl>
                                          <p:spTgt spid="3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autoUpdateAnimBg="0"/>
      <p:bldP spid="315396"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579939" y="260351"/>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a:t>
            </a:r>
            <a:r>
              <a:rPr lang="zh-CN" altLang="en-US" sz="2800" b="1"/>
              <a:t>项目</a:t>
            </a:r>
            <a:r>
              <a:rPr lang="en-US" altLang="zh-CN" sz="2800" b="1"/>
              <a:t>10</a:t>
            </a:r>
            <a:r>
              <a:rPr lang="zh-CN" altLang="en-US" sz="2800" b="1"/>
              <a:t>：认识 </a:t>
            </a:r>
            <a:r>
              <a:rPr lang="en-US" altLang="zh-CN" sz="2800" b="1"/>
              <a:t>C51</a:t>
            </a:r>
            <a:r>
              <a:rPr lang="zh-CN" altLang="en-US" sz="2800" b="1"/>
              <a:t>的数据类型</a:t>
            </a:r>
            <a:endParaRPr lang="zh-CN" altLang="en-US" sz="2800"/>
          </a:p>
        </p:txBody>
      </p:sp>
      <p:sp>
        <p:nvSpPr>
          <p:cNvPr id="30723" name="Rectangle 3"/>
          <p:cNvSpPr>
            <a:spLocks noChangeArrowheads="1"/>
          </p:cNvSpPr>
          <p:nvPr/>
        </p:nvSpPr>
        <p:spPr bwMode="auto">
          <a:xfrm>
            <a:off x="1774825" y="1968500"/>
            <a:ext cx="8713788"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a:t>
            </a:r>
            <a:r>
              <a:rPr lang="zh-CN" altLang="en-US" sz="2800" b="1"/>
              <a:t>项目</a:t>
            </a:r>
            <a:r>
              <a:rPr lang="en-US" altLang="zh-CN" sz="2800" b="1"/>
              <a:t>10</a:t>
            </a:r>
            <a:r>
              <a:rPr lang="zh-CN" altLang="en-US" sz="2800" b="1"/>
              <a:t>：认识 </a:t>
            </a:r>
            <a:r>
              <a:rPr lang="en-US" altLang="zh-CN" sz="2800" b="1"/>
              <a:t>C51</a:t>
            </a:r>
            <a:r>
              <a:rPr lang="zh-CN" altLang="en-US" sz="2800" b="1"/>
              <a:t>的数据类型</a:t>
            </a:r>
            <a:endParaRPr lang="zh-CN" altLang="en-US" sz="2800"/>
          </a:p>
          <a:p>
            <a:r>
              <a:rPr lang="en-US" altLang="zh-CN" sz="2800"/>
              <a:t>       3.2.1</a:t>
            </a:r>
            <a:r>
              <a:rPr lang="zh-CN" altLang="en-US" sz="2800"/>
              <a:t>任务</a:t>
            </a:r>
            <a:r>
              <a:rPr lang="en-US" altLang="zh-CN" sz="2800"/>
              <a:t>10-1</a:t>
            </a:r>
            <a:r>
              <a:rPr lang="zh-CN" altLang="en-US" sz="2800"/>
              <a:t>：用不同数据类型控制</a:t>
            </a:r>
            <a:r>
              <a:rPr lang="en-US" altLang="zh-CN" sz="2800"/>
              <a:t>P2</a:t>
            </a:r>
            <a:r>
              <a:rPr lang="zh-CN" altLang="en-US" sz="2800"/>
              <a:t>口的</a:t>
            </a:r>
            <a:r>
              <a:rPr lang="en-US" altLang="zh-CN" sz="2800"/>
              <a:t>8</a:t>
            </a:r>
            <a:r>
              <a:rPr lang="zh-CN" altLang="en-US" sz="2800"/>
              <a:t>位</a:t>
            </a:r>
            <a:r>
              <a:rPr lang="en-US" altLang="zh-CN" sz="2800"/>
              <a:t>LED</a:t>
            </a:r>
            <a:r>
              <a:rPr lang="zh-CN" altLang="en-US" sz="2800"/>
              <a:t>闪烁</a:t>
            </a:r>
          </a:p>
          <a:p>
            <a:r>
              <a:rPr lang="en-US" altLang="zh-CN" sz="2800"/>
              <a:t>       3.2.2</a:t>
            </a:r>
            <a:r>
              <a:rPr lang="zh-CN" altLang="en-US" sz="2800"/>
              <a:t>任务</a:t>
            </a:r>
            <a:r>
              <a:rPr lang="en-US" altLang="zh-CN" sz="2800"/>
              <a:t>10-2</a:t>
            </a:r>
            <a:r>
              <a:rPr lang="zh-CN" altLang="en-US" sz="2800"/>
              <a:t>：相关知识</a:t>
            </a:r>
          </a:p>
        </p:txBody>
      </p:sp>
    </p:spTree>
    <p:extLst>
      <p:ext uri="{BB962C8B-B14F-4D97-AF65-F5344CB8AC3E}">
        <p14:creationId xmlns:p14="http://schemas.microsoft.com/office/powerpoint/2010/main" val="31594006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diamond(in)">
                                      <p:cBhvr>
                                        <p:cTn id="7"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16419" name="Text Box 3"/>
          <p:cNvSpPr txBox="1">
            <a:spLocks noChangeArrowheads="1"/>
          </p:cNvSpPr>
          <p:nvPr/>
        </p:nvSpPr>
        <p:spPr bwMode="auto">
          <a:xfrm>
            <a:off x="1909763" y="2420938"/>
            <a:ext cx="86614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先建立文件夹“</a:t>
            </a:r>
            <a:r>
              <a:rPr lang="en-US" altLang="zh-CN" sz="2800"/>
              <a:t>XM17”,</a:t>
            </a:r>
            <a:r>
              <a:rPr lang="zh-CN" altLang="en-US" sz="2800"/>
              <a:t>然后建立“</a:t>
            </a:r>
            <a:r>
              <a:rPr lang="en-US" altLang="zh-CN" sz="2800"/>
              <a:t>XM17”</a:t>
            </a:r>
            <a:r>
              <a:rPr lang="zh-CN" altLang="en-US" sz="2800"/>
              <a:t>工程项目，最后建立源程序文件“</a:t>
            </a:r>
            <a:r>
              <a:rPr lang="en-US" altLang="zh-CN" sz="2800"/>
              <a:t>XM17.c”</a:t>
            </a:r>
            <a:r>
              <a:rPr lang="zh-CN" altLang="en-US" sz="2800"/>
              <a:t>，输入如下源程序：</a:t>
            </a:r>
          </a:p>
        </p:txBody>
      </p:sp>
      <p:sp>
        <p:nvSpPr>
          <p:cNvPr id="316420" name="Text Box 2"/>
          <p:cNvSpPr txBox="1">
            <a:spLocks noChangeArrowheads="1"/>
          </p:cNvSpPr>
          <p:nvPr/>
        </p:nvSpPr>
        <p:spPr bwMode="auto">
          <a:xfrm>
            <a:off x="6240464" y="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33490852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6418"/>
                                        </p:tgtEl>
                                        <p:attrNameLst>
                                          <p:attrName>style.visibility</p:attrName>
                                        </p:attrNameLst>
                                      </p:cBhvr>
                                      <p:to>
                                        <p:strVal val="visible"/>
                                      </p:to>
                                    </p:set>
                                    <p:animEffect transition="in" filter="diamond(in)">
                                      <p:cBhvr>
                                        <p:cTn id="7" dur="1000"/>
                                        <p:tgtEl>
                                          <p:spTgt spid="31641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16420"/>
                                        </p:tgtEl>
                                        <p:attrNameLst>
                                          <p:attrName>style.visibility</p:attrName>
                                        </p:attrNameLst>
                                      </p:cBhvr>
                                      <p:to>
                                        <p:strVal val="visible"/>
                                      </p:to>
                                    </p:set>
                                    <p:animEffect transition="in" filter="diamond(in)">
                                      <p:cBhvr>
                                        <p:cTn id="11" dur="1000"/>
                                        <p:tgtEl>
                                          <p:spTgt spid="316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8" grpId="0" autoUpdateAnimBg="0"/>
      <p:bldP spid="316420" grpId="0" autoUpdateAnimBg="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17443" name="Text Box 3"/>
          <p:cNvSpPr txBox="1">
            <a:spLocks noChangeArrowheads="1"/>
          </p:cNvSpPr>
          <p:nvPr/>
        </p:nvSpPr>
        <p:spPr bwMode="auto">
          <a:xfrm>
            <a:off x="1847850" y="2565401"/>
            <a:ext cx="8072438"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800"/>
              <a:t>sbit S1=P3^0; //</a:t>
            </a:r>
            <a:r>
              <a:rPr lang="zh-CN" altLang="en-US" sz="2800"/>
              <a:t>定义按键</a:t>
            </a:r>
            <a:r>
              <a:rPr lang="en-US" altLang="zh-CN" sz="2800"/>
              <a:t>S1</a:t>
            </a:r>
            <a:r>
              <a:rPr lang="zh-CN" altLang="en-US" sz="2800"/>
              <a:t>接入</a:t>
            </a:r>
            <a:r>
              <a:rPr lang="en-US" altLang="zh-CN" sz="2800"/>
              <a:t>P3.0</a:t>
            </a:r>
            <a:r>
              <a:rPr lang="zh-CN" altLang="en-US" sz="2800"/>
              <a:t>引脚</a:t>
            </a:r>
          </a:p>
          <a:p>
            <a:r>
              <a:rPr lang="en-US" altLang="zh-CN" sz="2800"/>
              <a:t>sbit S2=P3^1; //</a:t>
            </a:r>
            <a:r>
              <a:rPr lang="zh-CN" altLang="en-US" sz="2800"/>
              <a:t>定义按键</a:t>
            </a:r>
            <a:r>
              <a:rPr lang="en-US" altLang="zh-CN" sz="2800"/>
              <a:t>S2</a:t>
            </a:r>
            <a:r>
              <a:rPr lang="zh-CN" altLang="en-US" sz="2800"/>
              <a:t>接入</a:t>
            </a:r>
            <a:r>
              <a:rPr lang="en-US" altLang="zh-CN" sz="2800"/>
              <a:t>P3.1</a:t>
            </a:r>
            <a:r>
              <a:rPr lang="zh-CN" altLang="en-US" sz="2800"/>
              <a:t>引脚</a:t>
            </a:r>
          </a:p>
          <a:p>
            <a:r>
              <a:rPr lang="en-US" altLang="zh-CN" sz="2800"/>
              <a:t>sbit sound=P1^0;   //</a:t>
            </a:r>
            <a:r>
              <a:rPr lang="zh-CN" altLang="en-US" sz="2800"/>
              <a:t>将</a:t>
            </a:r>
            <a:r>
              <a:rPr lang="en-US" altLang="zh-CN" sz="2800"/>
              <a:t>sound</a:t>
            </a:r>
            <a:r>
              <a:rPr lang="zh-CN" altLang="en-US" sz="2800"/>
              <a:t>位定义为</a:t>
            </a:r>
            <a:r>
              <a:rPr lang="en-US" altLang="zh-CN" sz="2800"/>
              <a:t>P1.0</a:t>
            </a:r>
            <a:r>
              <a:rPr lang="zh-CN" altLang="en-US" sz="2800"/>
              <a:t>引脚</a:t>
            </a:r>
          </a:p>
          <a:p>
            <a:r>
              <a:rPr lang="en-US" altLang="zh-CN" sz="2800"/>
              <a:t>unsigned int keyval;</a:t>
            </a:r>
            <a:endParaRPr lang="zh-CN" altLang="en-US" sz="2800"/>
          </a:p>
        </p:txBody>
      </p:sp>
      <p:sp>
        <p:nvSpPr>
          <p:cNvPr id="317444" name="Text Box 2"/>
          <p:cNvSpPr txBox="1">
            <a:spLocks noChangeArrowheads="1"/>
          </p:cNvSpPr>
          <p:nvPr/>
        </p:nvSpPr>
        <p:spPr bwMode="auto">
          <a:xfrm>
            <a:off x="6456364"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28768522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7442"/>
                                        </p:tgtEl>
                                        <p:attrNameLst>
                                          <p:attrName>style.visibility</p:attrName>
                                        </p:attrNameLst>
                                      </p:cBhvr>
                                      <p:to>
                                        <p:strVal val="visible"/>
                                      </p:to>
                                    </p:set>
                                    <p:animEffect transition="in" filter="diamond(in)">
                                      <p:cBhvr>
                                        <p:cTn id="7" dur="1000"/>
                                        <p:tgtEl>
                                          <p:spTgt spid="31744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17444"/>
                                        </p:tgtEl>
                                        <p:attrNameLst>
                                          <p:attrName>style.visibility</p:attrName>
                                        </p:attrNameLst>
                                      </p:cBhvr>
                                      <p:to>
                                        <p:strVal val="visible"/>
                                      </p:to>
                                    </p:set>
                                    <p:animEffect transition="in" filter="diamond(in)">
                                      <p:cBhvr>
                                        <p:cTn id="11" dur="1000"/>
                                        <p:tgtEl>
                                          <p:spTgt spid="317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2" grpId="0" autoUpdateAnimBg="0"/>
      <p:bldP spid="317444" grpId="0" autoUpdateAnimBg="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18467" name="Text Box 3"/>
          <p:cNvSpPr txBox="1">
            <a:spLocks noChangeArrowheads="1"/>
          </p:cNvSpPr>
          <p:nvPr/>
        </p:nvSpPr>
        <p:spPr bwMode="auto">
          <a:xfrm>
            <a:off x="1847851" y="2276475"/>
            <a:ext cx="7256463"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a:t>
            </a:r>
            <a:r>
              <a:rPr lang="en-US" altLang="zh-CN" sz="2800"/>
              <a:t>30ms</a:t>
            </a:r>
          </a:p>
          <a:p>
            <a:r>
              <a:rPr lang="en-US" altLang="zh-CN" sz="2800"/>
              <a:t>**************************************************/</a:t>
            </a:r>
          </a:p>
          <a:p>
            <a:r>
              <a:rPr lang="en-US" altLang="zh-CN" sz="2800"/>
              <a:t>void delay(void)</a:t>
            </a:r>
          </a:p>
          <a:p>
            <a:r>
              <a:rPr lang="en-US" altLang="zh-CN" sz="2800"/>
              <a:t>{</a:t>
            </a:r>
          </a:p>
          <a:p>
            <a:r>
              <a:rPr lang="en-US" altLang="zh-CN" sz="2800"/>
              <a:t>   unsigned int i;</a:t>
            </a:r>
          </a:p>
          <a:p>
            <a:r>
              <a:rPr lang="en-US" altLang="zh-CN" sz="2800"/>
              <a:t>	for(i=0;i&lt;1000;i++)</a:t>
            </a:r>
          </a:p>
          <a:p>
            <a:r>
              <a:rPr lang="en-US" altLang="zh-CN" sz="2800"/>
              <a:t>	  	    ;</a:t>
            </a:r>
          </a:p>
          <a:p>
            <a:r>
              <a:rPr lang="en-US" altLang="zh-CN" sz="2800"/>
              <a:t>}</a:t>
            </a:r>
          </a:p>
        </p:txBody>
      </p:sp>
      <p:sp>
        <p:nvSpPr>
          <p:cNvPr id="318468" name="Text Box 2"/>
          <p:cNvSpPr txBox="1">
            <a:spLocks noChangeArrowheads="1"/>
          </p:cNvSpPr>
          <p:nvPr/>
        </p:nvSpPr>
        <p:spPr bwMode="auto">
          <a:xfrm>
            <a:off x="6456364"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4634282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8466"/>
                                        </p:tgtEl>
                                        <p:attrNameLst>
                                          <p:attrName>style.visibility</p:attrName>
                                        </p:attrNameLst>
                                      </p:cBhvr>
                                      <p:to>
                                        <p:strVal val="visible"/>
                                      </p:to>
                                    </p:set>
                                    <p:animEffect transition="in" filter="diamond(in)">
                                      <p:cBhvr>
                                        <p:cTn id="7" dur="1000"/>
                                        <p:tgtEl>
                                          <p:spTgt spid="31846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18468"/>
                                        </p:tgtEl>
                                        <p:attrNameLst>
                                          <p:attrName>style.visibility</p:attrName>
                                        </p:attrNameLst>
                                      </p:cBhvr>
                                      <p:to>
                                        <p:strVal val="visible"/>
                                      </p:to>
                                    </p:set>
                                    <p:animEffect transition="in" filter="diamond(in)">
                                      <p:cBhvr>
                                        <p:cTn id="11" dur="1000"/>
                                        <p:tgtEl>
                                          <p:spTgt spid="318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6" grpId="0" autoUpdateAnimBg="0"/>
      <p:bldP spid="318468" grpId="0" autoUpdateAnimBg="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19491" name="Text Box 3"/>
          <p:cNvSpPr txBox="1">
            <a:spLocks noChangeArrowheads="1"/>
          </p:cNvSpPr>
          <p:nvPr/>
        </p:nvSpPr>
        <p:spPr bwMode="auto">
          <a:xfrm>
            <a:off x="1847851" y="2276475"/>
            <a:ext cx="7256463"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函数功能：延时以形成约</a:t>
            </a:r>
            <a:r>
              <a:rPr lang="en-US" altLang="zh-CN" sz="2800"/>
              <a:t>1KHz</a:t>
            </a:r>
            <a:r>
              <a:rPr lang="zh-CN" altLang="en-US" sz="2800"/>
              <a:t>音频</a:t>
            </a:r>
          </a:p>
          <a:p>
            <a:r>
              <a:rPr lang="zh-CN" altLang="en-US" sz="2800"/>
              <a:t>**************************************************</a:t>
            </a:r>
            <a:r>
              <a:rPr lang="en-US" altLang="zh-CN" sz="2800"/>
              <a:t>/</a:t>
            </a:r>
          </a:p>
          <a:p>
            <a:r>
              <a:rPr lang="en-US" altLang="zh-CN" sz="2800"/>
              <a:t>void delay1KHz(void)</a:t>
            </a:r>
          </a:p>
          <a:p>
            <a:r>
              <a:rPr lang="en-US" altLang="zh-CN" sz="2800"/>
              <a:t>{</a:t>
            </a:r>
          </a:p>
          <a:p>
            <a:r>
              <a:rPr lang="en-US" altLang="zh-CN" sz="2800"/>
              <a:t>   unsigned char i;</a:t>
            </a:r>
          </a:p>
          <a:p>
            <a:r>
              <a:rPr lang="en-US" altLang="zh-CN" sz="2800"/>
              <a:t>	for(i=0;i&lt;167;i++)</a:t>
            </a:r>
          </a:p>
          <a:p>
            <a:r>
              <a:rPr lang="en-US" altLang="zh-CN" sz="2800"/>
              <a:t>	  	    ;</a:t>
            </a:r>
          </a:p>
          <a:p>
            <a:r>
              <a:rPr lang="en-US" altLang="zh-CN" sz="2800"/>
              <a:t>}</a:t>
            </a:r>
            <a:endParaRPr lang="zh-CN" altLang="en-US" sz="2800"/>
          </a:p>
        </p:txBody>
      </p:sp>
      <p:sp>
        <p:nvSpPr>
          <p:cNvPr id="319492" name="Text Box 2"/>
          <p:cNvSpPr txBox="1">
            <a:spLocks noChangeArrowheads="1"/>
          </p:cNvSpPr>
          <p:nvPr/>
        </p:nvSpPr>
        <p:spPr bwMode="auto">
          <a:xfrm>
            <a:off x="6456364" y="1666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13103722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19490"/>
                                        </p:tgtEl>
                                        <p:attrNameLst>
                                          <p:attrName>style.visibility</p:attrName>
                                        </p:attrNameLst>
                                      </p:cBhvr>
                                      <p:to>
                                        <p:strVal val="visible"/>
                                      </p:to>
                                    </p:set>
                                    <p:animEffect transition="in" filter="diamond(in)">
                                      <p:cBhvr>
                                        <p:cTn id="7" dur="1000"/>
                                        <p:tgtEl>
                                          <p:spTgt spid="31949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19492"/>
                                        </p:tgtEl>
                                        <p:attrNameLst>
                                          <p:attrName>style.visibility</p:attrName>
                                        </p:attrNameLst>
                                      </p:cBhvr>
                                      <p:to>
                                        <p:strVal val="visible"/>
                                      </p:to>
                                    </p:set>
                                    <p:animEffect transition="in" filter="diamond(in)">
                                      <p:cBhvr>
                                        <p:cTn id="11" dur="1000"/>
                                        <p:tgtEl>
                                          <p:spTgt spid="3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0" grpId="0" autoUpdateAnimBg="0"/>
      <p:bldP spid="319492" grpId="0" autoUpdateAnimBg="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0515" name="Text Box 3"/>
          <p:cNvSpPr txBox="1">
            <a:spLocks noChangeArrowheads="1"/>
          </p:cNvSpPr>
          <p:nvPr/>
        </p:nvSpPr>
        <p:spPr bwMode="auto">
          <a:xfrm>
            <a:off x="1692275" y="2133600"/>
            <a:ext cx="85169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函数功能：延时以形成约</a:t>
            </a:r>
            <a:r>
              <a:rPr lang="en-US" altLang="zh-CN" sz="2800"/>
              <a:t>500Hz</a:t>
            </a:r>
            <a:r>
              <a:rPr lang="zh-CN" altLang="en-US" sz="2800"/>
              <a:t>音频</a:t>
            </a:r>
          </a:p>
          <a:p>
            <a:r>
              <a:rPr lang="zh-CN" altLang="en-US" sz="2800"/>
              <a:t>**************************************************</a:t>
            </a:r>
            <a:r>
              <a:rPr lang="en-US" altLang="zh-CN" sz="2800"/>
              <a:t>/</a:t>
            </a:r>
          </a:p>
          <a:p>
            <a:r>
              <a:rPr lang="en-US" altLang="zh-CN" sz="2800"/>
              <a:t>void delay500Hz(void)</a:t>
            </a:r>
          </a:p>
          <a:p>
            <a:r>
              <a:rPr lang="en-US" altLang="zh-CN" sz="2800"/>
              <a:t>{</a:t>
            </a:r>
          </a:p>
          <a:p>
            <a:r>
              <a:rPr lang="en-US" altLang="zh-CN" sz="2800"/>
              <a:t>   unsigned int i;</a:t>
            </a:r>
          </a:p>
          <a:p>
            <a:r>
              <a:rPr lang="en-US" altLang="zh-CN" sz="2800"/>
              <a:t>	for(i=0;i&lt;333;i++)</a:t>
            </a:r>
          </a:p>
          <a:p>
            <a:r>
              <a:rPr lang="en-US" altLang="zh-CN" sz="2800"/>
              <a:t>	  	    ;</a:t>
            </a:r>
          </a:p>
          <a:p>
            <a:r>
              <a:rPr lang="en-US" altLang="zh-CN" sz="2800"/>
              <a:t>}</a:t>
            </a:r>
          </a:p>
          <a:p>
            <a:r>
              <a:rPr lang="en-US" altLang="zh-CN" sz="2800"/>
              <a:t>/*******************************************************</a:t>
            </a:r>
          </a:p>
        </p:txBody>
      </p:sp>
      <p:sp>
        <p:nvSpPr>
          <p:cNvPr id="320516" name="Text Box 2"/>
          <p:cNvSpPr txBox="1">
            <a:spLocks noChangeArrowheads="1"/>
          </p:cNvSpPr>
          <p:nvPr/>
        </p:nvSpPr>
        <p:spPr bwMode="auto">
          <a:xfrm>
            <a:off x="6096001"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19108489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0514"/>
                                        </p:tgtEl>
                                        <p:attrNameLst>
                                          <p:attrName>style.visibility</p:attrName>
                                        </p:attrNameLst>
                                      </p:cBhvr>
                                      <p:to>
                                        <p:strVal val="visible"/>
                                      </p:to>
                                    </p:set>
                                    <p:animEffect transition="in" filter="diamond(in)">
                                      <p:cBhvr>
                                        <p:cTn id="7" dur="1000"/>
                                        <p:tgtEl>
                                          <p:spTgt spid="32051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0516"/>
                                        </p:tgtEl>
                                        <p:attrNameLst>
                                          <p:attrName>style.visibility</p:attrName>
                                        </p:attrNameLst>
                                      </p:cBhvr>
                                      <p:to>
                                        <p:strVal val="visible"/>
                                      </p:to>
                                    </p:set>
                                    <p:animEffect transition="in" filter="diamond(in)">
                                      <p:cBhvr>
                                        <p:cTn id="11" dur="1000"/>
                                        <p:tgtEl>
                                          <p:spTgt spid="320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4" grpId="0" autoUpdateAnimBg="0"/>
      <p:bldP spid="320516" grpId="0" autoUpdateAnimBg="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1539" name="Text Box 3"/>
          <p:cNvSpPr txBox="1">
            <a:spLocks noChangeArrowheads="1"/>
          </p:cNvSpPr>
          <p:nvPr/>
        </p:nvSpPr>
        <p:spPr bwMode="auto">
          <a:xfrm>
            <a:off x="1682751" y="1576388"/>
            <a:ext cx="8589963" cy="526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a:t>
            </a:r>
          </a:p>
          <a:p>
            <a:r>
              <a:rPr lang="zh-CN" altLang="en-US" sz="2400"/>
              <a:t>函数功能：发声</a:t>
            </a:r>
            <a:r>
              <a:rPr lang="en-US" altLang="zh-CN" sz="2400"/>
              <a:t>1s</a:t>
            </a:r>
            <a:r>
              <a:rPr lang="zh-CN" altLang="en-US" sz="2400"/>
              <a:t>时间的控制</a:t>
            </a:r>
          </a:p>
          <a:p>
            <a:r>
              <a:rPr lang="zh-CN" altLang="en-US" sz="2400"/>
              <a:t>**************************************************</a:t>
            </a:r>
            <a:r>
              <a:rPr lang="en-US" altLang="zh-CN" sz="2400"/>
              <a:t>/</a:t>
            </a:r>
          </a:p>
          <a:p>
            <a:r>
              <a:rPr lang="en-US" altLang="zh-CN" sz="2400"/>
              <a:t>void sound1s(void)</a:t>
            </a:r>
          </a:p>
          <a:p>
            <a:r>
              <a:rPr lang="en-US" altLang="zh-CN" sz="2400"/>
              <a:t>  {</a:t>
            </a:r>
          </a:p>
          <a:p>
            <a:r>
              <a:rPr lang="en-US" altLang="zh-CN" sz="2400"/>
              <a:t>    unsigned int i;</a:t>
            </a:r>
          </a:p>
          <a:p>
            <a:r>
              <a:rPr lang="en-US" altLang="zh-CN" sz="2400"/>
              <a:t>   for(i=0;i&lt;1000;i++)</a:t>
            </a:r>
          </a:p>
          <a:p>
            <a:r>
              <a:rPr lang="en-US" altLang="zh-CN" sz="2400"/>
              <a:t>     {</a:t>
            </a:r>
          </a:p>
          <a:p>
            <a:r>
              <a:rPr lang="en-US" altLang="zh-CN" sz="2400"/>
              <a:t>       sound =0; //P1.0</a:t>
            </a:r>
            <a:r>
              <a:rPr lang="zh-CN" altLang="en-US" sz="2400"/>
              <a:t>引脚输出低电平</a:t>
            </a:r>
          </a:p>
          <a:p>
            <a:r>
              <a:rPr lang="en-US" altLang="zh-CN" sz="2400"/>
              <a:t>       delay1KHz();   //</a:t>
            </a:r>
            <a:r>
              <a:rPr lang="zh-CN" altLang="en-US" sz="2400"/>
              <a:t>延时以形成半个周期</a:t>
            </a:r>
          </a:p>
          <a:p>
            <a:r>
              <a:rPr lang="en-US" altLang="zh-CN" sz="2400"/>
              <a:t>       sound =1; //P1.0</a:t>
            </a:r>
            <a:r>
              <a:rPr lang="zh-CN" altLang="en-US" sz="2400"/>
              <a:t>引脚输出高电平</a:t>
            </a:r>
          </a:p>
          <a:p>
            <a:r>
              <a:rPr lang="en-US" altLang="zh-CN" sz="2400"/>
              <a:t>       delay1KHz();   //</a:t>
            </a:r>
            <a:r>
              <a:rPr lang="zh-CN" altLang="en-US" sz="2400"/>
              <a:t>延时以形成约个周期</a:t>
            </a:r>
            <a:r>
              <a:rPr lang="en-US" altLang="zh-CN" sz="2400"/>
              <a:t>1KHz</a:t>
            </a:r>
            <a:r>
              <a:rPr lang="zh-CN" altLang="en-US" sz="2400"/>
              <a:t>音频</a:t>
            </a:r>
          </a:p>
          <a:p>
            <a:r>
              <a:rPr lang="en-US" altLang="zh-CN" sz="2400"/>
              <a:t>      }</a:t>
            </a:r>
          </a:p>
          <a:p>
            <a:r>
              <a:rPr lang="en-US" altLang="zh-CN" sz="2400"/>
              <a:t>  }</a:t>
            </a:r>
            <a:endParaRPr lang="zh-CN" altLang="en-US" sz="2400"/>
          </a:p>
        </p:txBody>
      </p:sp>
      <p:sp>
        <p:nvSpPr>
          <p:cNvPr id="321540" name="Text Box 2"/>
          <p:cNvSpPr txBox="1">
            <a:spLocks noChangeArrowheads="1"/>
          </p:cNvSpPr>
          <p:nvPr/>
        </p:nvSpPr>
        <p:spPr bwMode="auto">
          <a:xfrm>
            <a:off x="61674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9167388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1538"/>
                                        </p:tgtEl>
                                        <p:attrNameLst>
                                          <p:attrName>style.visibility</p:attrName>
                                        </p:attrNameLst>
                                      </p:cBhvr>
                                      <p:to>
                                        <p:strVal val="visible"/>
                                      </p:to>
                                    </p:set>
                                    <p:animEffect transition="in" filter="diamond(in)">
                                      <p:cBhvr>
                                        <p:cTn id="7" dur="1000"/>
                                        <p:tgtEl>
                                          <p:spTgt spid="32153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1540"/>
                                        </p:tgtEl>
                                        <p:attrNameLst>
                                          <p:attrName>style.visibility</p:attrName>
                                        </p:attrNameLst>
                                      </p:cBhvr>
                                      <p:to>
                                        <p:strVal val="visible"/>
                                      </p:to>
                                    </p:set>
                                    <p:animEffect transition="in" filter="diamond(in)">
                                      <p:cBhvr>
                                        <p:cTn id="11" dur="1000"/>
                                        <p:tgtEl>
                                          <p:spTgt spid="321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38" grpId="0" autoUpdateAnimBg="0"/>
      <p:bldP spid="321540" grpId="0" autoUpdateAnimBg="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2563" name="Text Box 3"/>
          <p:cNvSpPr txBox="1">
            <a:spLocks noChangeArrowheads="1"/>
          </p:cNvSpPr>
          <p:nvPr/>
        </p:nvSpPr>
        <p:spPr bwMode="auto">
          <a:xfrm>
            <a:off x="1682751" y="1576389"/>
            <a:ext cx="725646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a:t>
            </a:r>
            <a:endParaRPr lang="zh-CN" altLang="en-US" sz="2800"/>
          </a:p>
          <a:p>
            <a:r>
              <a:rPr lang="en-US" altLang="zh-CN" sz="2800"/>
              <a:t>/*************************************************</a:t>
            </a:r>
          </a:p>
          <a:p>
            <a:r>
              <a:rPr lang="zh-CN" altLang="en-US" sz="2800"/>
              <a:t>函数功能：发声</a:t>
            </a:r>
            <a:r>
              <a:rPr lang="en-US" altLang="zh-CN" sz="2800"/>
              <a:t>0.5s</a:t>
            </a:r>
            <a:r>
              <a:rPr lang="zh-CN" altLang="en-US" sz="2800"/>
              <a:t>时间的控制</a:t>
            </a:r>
          </a:p>
          <a:p>
            <a:r>
              <a:rPr lang="zh-CN" altLang="en-US" sz="2800"/>
              <a:t>**************************************************</a:t>
            </a:r>
            <a:r>
              <a:rPr lang="en-US" altLang="zh-CN" sz="2800"/>
              <a:t>/</a:t>
            </a:r>
          </a:p>
          <a:p>
            <a:r>
              <a:rPr lang="en-US" altLang="zh-CN" sz="2800"/>
              <a:t>  void soundBans(void)</a:t>
            </a:r>
          </a:p>
          <a:p>
            <a:r>
              <a:rPr lang="en-US" altLang="zh-CN" sz="2800"/>
              <a:t>  {</a:t>
            </a:r>
          </a:p>
          <a:p>
            <a:r>
              <a:rPr lang="en-US" altLang="zh-CN" sz="2800"/>
              <a:t>   unsigned char i;</a:t>
            </a:r>
          </a:p>
          <a:p>
            <a:r>
              <a:rPr lang="en-US" altLang="zh-CN" sz="2800"/>
              <a:t>   for(i=0;i&lt;250;i++)</a:t>
            </a:r>
          </a:p>
          <a:p>
            <a:r>
              <a:rPr lang="en-US" altLang="zh-CN" sz="2800"/>
              <a:t>     {</a:t>
            </a:r>
          </a:p>
        </p:txBody>
      </p:sp>
      <p:sp>
        <p:nvSpPr>
          <p:cNvPr id="322564" name="Text Box 2"/>
          <p:cNvSpPr txBox="1">
            <a:spLocks noChangeArrowheads="1"/>
          </p:cNvSpPr>
          <p:nvPr/>
        </p:nvSpPr>
        <p:spPr bwMode="auto">
          <a:xfrm>
            <a:off x="61674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647608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2562"/>
                                        </p:tgtEl>
                                        <p:attrNameLst>
                                          <p:attrName>style.visibility</p:attrName>
                                        </p:attrNameLst>
                                      </p:cBhvr>
                                      <p:to>
                                        <p:strVal val="visible"/>
                                      </p:to>
                                    </p:set>
                                    <p:animEffect transition="in" filter="diamond(in)">
                                      <p:cBhvr>
                                        <p:cTn id="7" dur="1000"/>
                                        <p:tgtEl>
                                          <p:spTgt spid="32256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2564"/>
                                        </p:tgtEl>
                                        <p:attrNameLst>
                                          <p:attrName>style.visibility</p:attrName>
                                        </p:attrNameLst>
                                      </p:cBhvr>
                                      <p:to>
                                        <p:strVal val="visible"/>
                                      </p:to>
                                    </p:set>
                                    <p:animEffect transition="in" filter="diamond(in)">
                                      <p:cBhvr>
                                        <p:cTn id="11" dur="1000"/>
                                        <p:tgtEl>
                                          <p:spTgt spid="322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2" grpId="0" autoUpdateAnimBg="0"/>
      <p:bldP spid="322564" grpId="0" autoUpdateAnimBg="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3587" name="Text Box 3"/>
          <p:cNvSpPr txBox="1">
            <a:spLocks noChangeArrowheads="1"/>
          </p:cNvSpPr>
          <p:nvPr/>
        </p:nvSpPr>
        <p:spPr bwMode="auto">
          <a:xfrm>
            <a:off x="1827214" y="2708276"/>
            <a:ext cx="8516937"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sound =0; //P1.0</a:t>
            </a:r>
            <a:r>
              <a:rPr lang="zh-CN" altLang="en-US" sz="2800"/>
              <a:t>引脚输出低电平</a:t>
            </a:r>
          </a:p>
          <a:p>
            <a:r>
              <a:rPr lang="en-US" altLang="zh-CN" sz="2800"/>
              <a:t>delay500Hz();   //</a:t>
            </a:r>
            <a:r>
              <a:rPr lang="zh-CN" altLang="en-US" sz="2800"/>
              <a:t>延时以形成半个周期</a:t>
            </a:r>
          </a:p>
          <a:p>
            <a:r>
              <a:rPr lang="en-US" altLang="zh-CN" sz="2800"/>
              <a:t>sound =1; //P1.0</a:t>
            </a:r>
            <a:r>
              <a:rPr lang="zh-CN" altLang="en-US" sz="2800"/>
              <a:t>引脚输出高电平</a:t>
            </a:r>
          </a:p>
          <a:p>
            <a:r>
              <a:rPr lang="en-US" altLang="zh-CN" sz="2800"/>
              <a:t>delay500Hz();   //</a:t>
            </a:r>
            <a:r>
              <a:rPr lang="zh-CN" altLang="en-US" sz="2800"/>
              <a:t>延时以形成约个周期</a:t>
            </a:r>
            <a:r>
              <a:rPr lang="en-US" altLang="zh-CN" sz="2800"/>
              <a:t>1KHz</a:t>
            </a:r>
            <a:r>
              <a:rPr lang="zh-CN" altLang="en-US" sz="2800"/>
              <a:t>音频</a:t>
            </a:r>
          </a:p>
          <a:p>
            <a:r>
              <a:rPr lang="en-US" altLang="zh-CN" sz="2800"/>
              <a:t>}</a:t>
            </a:r>
          </a:p>
          <a:p>
            <a:r>
              <a:rPr lang="en-US" altLang="zh-CN" sz="2800"/>
              <a:t>}</a:t>
            </a:r>
          </a:p>
        </p:txBody>
      </p:sp>
      <p:sp>
        <p:nvSpPr>
          <p:cNvPr id="323588" name="Text Box 2"/>
          <p:cNvSpPr txBox="1">
            <a:spLocks noChangeArrowheads="1"/>
          </p:cNvSpPr>
          <p:nvPr/>
        </p:nvSpPr>
        <p:spPr bwMode="auto">
          <a:xfrm>
            <a:off x="660082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9315359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3586"/>
                                        </p:tgtEl>
                                        <p:attrNameLst>
                                          <p:attrName>style.visibility</p:attrName>
                                        </p:attrNameLst>
                                      </p:cBhvr>
                                      <p:to>
                                        <p:strVal val="visible"/>
                                      </p:to>
                                    </p:set>
                                    <p:animEffect transition="in" filter="diamond(in)">
                                      <p:cBhvr>
                                        <p:cTn id="7" dur="1000"/>
                                        <p:tgtEl>
                                          <p:spTgt spid="32358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3588"/>
                                        </p:tgtEl>
                                        <p:attrNameLst>
                                          <p:attrName>style.visibility</p:attrName>
                                        </p:attrNameLst>
                                      </p:cBhvr>
                                      <p:to>
                                        <p:strVal val="visible"/>
                                      </p:to>
                                    </p:set>
                                    <p:animEffect transition="in" filter="diamond(in)">
                                      <p:cBhvr>
                                        <p:cTn id="11" dur="1000"/>
                                        <p:tgtEl>
                                          <p:spTgt spid="323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6" grpId="0" autoUpdateAnimBg="0"/>
      <p:bldP spid="323588" grpId="0" autoUpdateAnimBg="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4611" name="Text Box 3"/>
          <p:cNvSpPr txBox="1">
            <a:spLocks noChangeArrowheads="1"/>
          </p:cNvSpPr>
          <p:nvPr/>
        </p:nvSpPr>
        <p:spPr bwMode="auto">
          <a:xfrm>
            <a:off x="1827214" y="1504951"/>
            <a:ext cx="8516937" cy="52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函数功能：键盘扫描子程序</a:t>
            </a:r>
          </a:p>
          <a:p>
            <a:r>
              <a:rPr lang="zh-CN" altLang="en-US" sz="2800"/>
              <a:t>**************************************************</a:t>
            </a:r>
            <a:r>
              <a:rPr lang="en-US" altLang="zh-CN" sz="2800"/>
              <a:t>/</a:t>
            </a:r>
          </a:p>
          <a:p>
            <a:r>
              <a:rPr lang="en-US" altLang="zh-CN" sz="2800"/>
              <a:t>void key_scan(void)</a:t>
            </a:r>
          </a:p>
          <a:p>
            <a:r>
              <a:rPr lang="en-US" altLang="zh-CN" sz="2800"/>
              <a:t>{</a:t>
            </a:r>
          </a:p>
          <a:p>
            <a:r>
              <a:rPr lang="en-US" altLang="zh-CN" sz="2800"/>
              <a:t>	    if(S1==0)      //</a:t>
            </a:r>
            <a:r>
              <a:rPr lang="zh-CN" altLang="en-US" sz="2800"/>
              <a:t>按键</a:t>
            </a:r>
            <a:r>
              <a:rPr lang="en-US" altLang="zh-CN" sz="2800"/>
              <a:t>S1</a:t>
            </a:r>
            <a:r>
              <a:rPr lang="zh-CN" altLang="en-US" sz="2800"/>
              <a:t>被按下</a:t>
            </a:r>
          </a:p>
          <a:p>
            <a:r>
              <a:rPr lang="zh-CN" altLang="en-US" sz="2800"/>
              <a:t>	    </a:t>
            </a:r>
            <a:r>
              <a:rPr lang="en-US" altLang="zh-CN" sz="2800"/>
              <a:t>keyval=1; //</a:t>
            </a:r>
            <a:r>
              <a:rPr lang="zh-CN" altLang="en-US" sz="2800"/>
              <a:t>每个按键设置一个按键值</a:t>
            </a:r>
          </a:p>
          <a:p>
            <a:r>
              <a:rPr lang="zh-CN" altLang="en-US" sz="2800"/>
              <a:t>		</a:t>
            </a:r>
            <a:r>
              <a:rPr lang="en-US" altLang="zh-CN" sz="2800"/>
              <a:t>delay();</a:t>
            </a:r>
          </a:p>
          <a:p>
            <a:r>
              <a:rPr lang="en-US" altLang="zh-CN" sz="2800"/>
              <a:t>		if(S2==0)      //</a:t>
            </a:r>
            <a:r>
              <a:rPr lang="zh-CN" altLang="en-US" sz="2800"/>
              <a:t>按键</a:t>
            </a:r>
            <a:r>
              <a:rPr lang="en-US" altLang="zh-CN" sz="2800"/>
              <a:t>S2</a:t>
            </a:r>
            <a:r>
              <a:rPr lang="zh-CN" altLang="en-US" sz="2800"/>
              <a:t>被按下</a:t>
            </a:r>
          </a:p>
          <a:p>
            <a:r>
              <a:rPr lang="zh-CN" altLang="en-US" sz="2800"/>
              <a:t>	    </a:t>
            </a:r>
            <a:r>
              <a:rPr lang="en-US" altLang="zh-CN" sz="2800"/>
              <a:t>keyval=2;	</a:t>
            </a:r>
          </a:p>
          <a:p>
            <a:r>
              <a:rPr lang="en-US" altLang="zh-CN" sz="2800"/>
              <a:t>		delay();	 </a:t>
            </a:r>
          </a:p>
          <a:p>
            <a:r>
              <a:rPr lang="en-US" altLang="zh-CN" sz="2800"/>
              <a:t>}</a:t>
            </a:r>
            <a:endParaRPr lang="zh-CN" altLang="en-US" sz="2800"/>
          </a:p>
        </p:txBody>
      </p:sp>
      <p:sp>
        <p:nvSpPr>
          <p:cNvPr id="324612" name="Text Box 2"/>
          <p:cNvSpPr txBox="1">
            <a:spLocks noChangeArrowheads="1"/>
          </p:cNvSpPr>
          <p:nvPr/>
        </p:nvSpPr>
        <p:spPr bwMode="auto">
          <a:xfrm>
            <a:off x="660082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22640549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4610"/>
                                        </p:tgtEl>
                                        <p:attrNameLst>
                                          <p:attrName>style.visibility</p:attrName>
                                        </p:attrNameLst>
                                      </p:cBhvr>
                                      <p:to>
                                        <p:strVal val="visible"/>
                                      </p:to>
                                    </p:set>
                                    <p:animEffect transition="in" filter="diamond(in)">
                                      <p:cBhvr>
                                        <p:cTn id="7" dur="1000"/>
                                        <p:tgtEl>
                                          <p:spTgt spid="32461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4612"/>
                                        </p:tgtEl>
                                        <p:attrNameLst>
                                          <p:attrName>style.visibility</p:attrName>
                                        </p:attrNameLst>
                                      </p:cBhvr>
                                      <p:to>
                                        <p:strVal val="visible"/>
                                      </p:to>
                                    </p:set>
                                    <p:animEffect transition="in" filter="diamond(in)">
                                      <p:cBhvr>
                                        <p:cTn id="11" dur="1000"/>
                                        <p:tgtEl>
                                          <p:spTgt spid="324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0" grpId="0" autoUpdateAnimBg="0"/>
      <p:bldP spid="324612" grpId="0" autoUpdateAnimBg="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5635" name="Text Box 3"/>
          <p:cNvSpPr txBox="1">
            <a:spLocks noChangeArrowheads="1"/>
          </p:cNvSpPr>
          <p:nvPr/>
        </p:nvSpPr>
        <p:spPr bwMode="auto">
          <a:xfrm>
            <a:off x="1827213" y="1504950"/>
            <a:ext cx="855980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a:t>/*************************************************</a:t>
            </a:r>
          </a:p>
          <a:p>
            <a:r>
              <a:rPr lang="zh-CN" altLang="en-US"/>
              <a:t>函数功能：主函数</a:t>
            </a:r>
          </a:p>
          <a:p>
            <a:r>
              <a:rPr lang="zh-CN" altLang="en-US"/>
              <a:t>**************************************************</a:t>
            </a:r>
            <a:r>
              <a:rPr lang="en-US" altLang="zh-CN"/>
              <a:t>/</a:t>
            </a:r>
          </a:p>
          <a:p>
            <a:r>
              <a:rPr lang="en-US" altLang="zh-CN"/>
              <a:t>void main(void)  //</a:t>
            </a:r>
            <a:r>
              <a:rPr lang="zh-CN" altLang="en-US"/>
              <a:t>主函数</a:t>
            </a:r>
          </a:p>
          <a:p>
            <a:r>
              <a:rPr lang="en-US" altLang="zh-CN"/>
              <a:t>{</a:t>
            </a:r>
          </a:p>
          <a:p>
            <a:r>
              <a:rPr lang="en-US" altLang="zh-CN"/>
              <a:t>   keyval=0;              //</a:t>
            </a:r>
            <a:r>
              <a:rPr lang="zh-CN" altLang="en-US"/>
              <a:t>按键值初始化为</a:t>
            </a:r>
            <a:r>
              <a:rPr lang="en-US" altLang="zh-CN"/>
              <a:t>0 </a:t>
            </a:r>
          </a:p>
          <a:p>
            <a:r>
              <a:rPr lang="en-US" altLang="zh-CN"/>
              <a:t>   while(1)     //</a:t>
            </a:r>
            <a:r>
              <a:rPr lang="zh-CN" altLang="en-US"/>
              <a:t>无限循环 </a:t>
            </a:r>
          </a:p>
          <a:p>
            <a:r>
              <a:rPr lang="zh-CN" altLang="en-US"/>
              <a:t>       </a:t>
            </a:r>
            <a:r>
              <a:rPr lang="en-US" altLang="zh-CN"/>
              <a:t>{</a:t>
            </a:r>
          </a:p>
          <a:p>
            <a:r>
              <a:rPr lang="en-US" altLang="zh-CN"/>
              <a:t>	      key_scan(); //</a:t>
            </a:r>
            <a:r>
              <a:rPr lang="zh-CN" altLang="en-US"/>
              <a:t>调用键盘扫描子程序</a:t>
            </a:r>
          </a:p>
          <a:p>
            <a:r>
              <a:rPr lang="zh-CN" altLang="en-US"/>
              <a:t>	      </a:t>
            </a:r>
            <a:r>
              <a:rPr lang="en-US" altLang="zh-CN"/>
              <a:t>switch(keyval)  //</a:t>
            </a:r>
            <a:r>
              <a:rPr lang="zh-CN" altLang="en-US"/>
              <a:t>设置</a:t>
            </a:r>
            <a:r>
              <a:rPr lang="en-US" altLang="zh-CN"/>
              <a:t>switch</a:t>
            </a:r>
            <a:r>
              <a:rPr lang="zh-CN" altLang="en-US"/>
              <a:t>语句的条件表达式</a:t>
            </a:r>
            <a:r>
              <a:rPr lang="en-US" altLang="zh-CN"/>
              <a:t>keyval</a:t>
            </a:r>
          </a:p>
          <a:p>
            <a:r>
              <a:rPr lang="en-US" altLang="zh-CN"/>
              <a:t>	         {</a:t>
            </a:r>
          </a:p>
          <a:p>
            <a:r>
              <a:rPr lang="en-US" altLang="zh-CN"/>
              <a:t>		        case 1: sound1s(); //</a:t>
            </a:r>
            <a:r>
              <a:rPr lang="zh-CN" altLang="en-US"/>
              <a:t>如果 </a:t>
            </a:r>
            <a:r>
              <a:rPr lang="en-US" altLang="zh-CN"/>
              <a:t>keyval =1</a:t>
            </a:r>
            <a:r>
              <a:rPr lang="zh-CN" altLang="en-US"/>
              <a:t>，发声</a:t>
            </a:r>
            <a:r>
              <a:rPr lang="en-US" altLang="zh-CN"/>
              <a:t>1s</a:t>
            </a:r>
            <a:r>
              <a:rPr lang="zh-CN" altLang="en-US"/>
              <a:t>时间的控制</a:t>
            </a:r>
          </a:p>
          <a:p>
            <a:r>
              <a:rPr lang="zh-CN" altLang="en-US"/>
              <a:t>                      </a:t>
            </a:r>
            <a:r>
              <a:rPr lang="en-US" altLang="zh-CN"/>
              <a:t>break; //</a:t>
            </a:r>
            <a:r>
              <a:rPr lang="zh-CN" altLang="en-US"/>
              <a:t>跳出</a:t>
            </a:r>
            <a:r>
              <a:rPr lang="en-US" altLang="zh-CN"/>
              <a:t>switch</a:t>
            </a:r>
            <a:r>
              <a:rPr lang="zh-CN" altLang="en-US"/>
              <a:t>语句</a:t>
            </a:r>
          </a:p>
          <a:p>
            <a:r>
              <a:rPr lang="zh-CN" altLang="en-US"/>
              <a:t>		        </a:t>
            </a:r>
            <a:r>
              <a:rPr lang="en-US" altLang="zh-CN"/>
              <a:t>case 2: soundBans(); //</a:t>
            </a:r>
            <a:r>
              <a:rPr lang="zh-CN" altLang="en-US"/>
              <a:t>如果</a:t>
            </a:r>
            <a:r>
              <a:rPr lang="en-US" altLang="zh-CN"/>
              <a:t>keyval =2</a:t>
            </a:r>
            <a:r>
              <a:rPr lang="zh-CN" altLang="en-US"/>
              <a:t>，发声</a:t>
            </a:r>
            <a:r>
              <a:rPr lang="en-US" altLang="zh-CN"/>
              <a:t>0.5s</a:t>
            </a:r>
            <a:r>
              <a:rPr lang="zh-CN" altLang="en-US"/>
              <a:t>时间的控制</a:t>
            </a:r>
          </a:p>
          <a:p>
            <a:r>
              <a:rPr lang="zh-CN" altLang="en-US"/>
              <a:t>		              </a:t>
            </a:r>
            <a:r>
              <a:rPr lang="en-US" altLang="zh-CN"/>
              <a:t>break;</a:t>
            </a:r>
          </a:p>
          <a:p>
            <a:r>
              <a:rPr lang="en-US" altLang="zh-CN"/>
              <a:t>		      } 	</a:t>
            </a:r>
          </a:p>
          <a:p>
            <a:r>
              <a:rPr lang="en-US" altLang="zh-CN"/>
              <a:t>	   }</a:t>
            </a:r>
          </a:p>
          <a:p>
            <a:r>
              <a:rPr lang="en-US" altLang="zh-CN"/>
              <a:t>  }</a:t>
            </a:r>
            <a:endParaRPr lang="zh-CN" altLang="en-US"/>
          </a:p>
        </p:txBody>
      </p:sp>
      <p:sp>
        <p:nvSpPr>
          <p:cNvPr id="325636" name="Text Box 2"/>
          <p:cNvSpPr txBox="1">
            <a:spLocks noChangeArrowheads="1"/>
          </p:cNvSpPr>
          <p:nvPr/>
        </p:nvSpPr>
        <p:spPr bwMode="auto">
          <a:xfrm>
            <a:off x="63119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10208578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5634"/>
                                        </p:tgtEl>
                                        <p:attrNameLst>
                                          <p:attrName>style.visibility</p:attrName>
                                        </p:attrNameLst>
                                      </p:cBhvr>
                                      <p:to>
                                        <p:strVal val="visible"/>
                                      </p:to>
                                    </p:set>
                                    <p:animEffect transition="in" filter="diamond(in)">
                                      <p:cBhvr>
                                        <p:cTn id="7" dur="1000"/>
                                        <p:tgtEl>
                                          <p:spTgt spid="325634"/>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5636"/>
                                        </p:tgtEl>
                                        <p:attrNameLst>
                                          <p:attrName>style.visibility</p:attrName>
                                        </p:attrNameLst>
                                      </p:cBhvr>
                                      <p:to>
                                        <p:strVal val="visible"/>
                                      </p:to>
                                    </p:set>
                                    <p:animEffect transition="in" filter="diamond(in)">
                                      <p:cBhvr>
                                        <p:cTn id="11" dur="1000"/>
                                        <p:tgtEl>
                                          <p:spTgt spid="325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4" grpId="0" autoUpdateAnimBg="0"/>
      <p:bldP spid="325636"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4754564" y="280989"/>
            <a:ext cx="5908675" cy="52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a:t>
            </a:r>
            <a:r>
              <a:rPr lang="zh-CN" altLang="en-US" sz="2800" b="1"/>
              <a:t>项目</a:t>
            </a:r>
            <a:r>
              <a:rPr lang="en-US" altLang="zh-CN" sz="2800" b="1"/>
              <a:t>10</a:t>
            </a:r>
            <a:r>
              <a:rPr lang="zh-CN" altLang="en-US" sz="2800" b="1"/>
              <a:t>：认识 </a:t>
            </a:r>
            <a:r>
              <a:rPr lang="en-US" altLang="zh-CN" sz="2800" b="1"/>
              <a:t>C51</a:t>
            </a:r>
            <a:r>
              <a:rPr lang="zh-CN" altLang="en-US" sz="2800" b="1"/>
              <a:t>的数据类型</a:t>
            </a:r>
            <a:endParaRPr lang="zh-CN" altLang="en-US" sz="2800"/>
          </a:p>
        </p:txBody>
      </p:sp>
      <p:sp>
        <p:nvSpPr>
          <p:cNvPr id="31747" name="Rectangle 3"/>
          <p:cNvSpPr>
            <a:spLocks noChangeArrowheads="1"/>
          </p:cNvSpPr>
          <p:nvPr/>
        </p:nvSpPr>
        <p:spPr bwMode="auto">
          <a:xfrm>
            <a:off x="1919288" y="2276475"/>
            <a:ext cx="697865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a:t>
            </a:r>
            <a:r>
              <a:rPr lang="zh-CN" altLang="en-US" sz="2800" b="1"/>
              <a:t>项目</a:t>
            </a:r>
            <a:r>
              <a:rPr lang="en-US" altLang="zh-CN" sz="2800" b="1"/>
              <a:t>10</a:t>
            </a:r>
            <a:r>
              <a:rPr lang="zh-CN" altLang="en-US" sz="2800" b="1"/>
              <a:t>：认识 </a:t>
            </a:r>
            <a:r>
              <a:rPr lang="en-US" altLang="zh-CN" sz="2800" b="1"/>
              <a:t>C51</a:t>
            </a:r>
            <a:r>
              <a:rPr lang="zh-CN" altLang="en-US" sz="2800" b="1"/>
              <a:t>的数据类型</a:t>
            </a:r>
            <a:endParaRPr lang="zh-CN" altLang="en-US" sz="2800"/>
          </a:p>
          <a:p>
            <a:r>
              <a:rPr lang="zh-CN" altLang="en-US" sz="2800" b="1">
                <a:solidFill>
                  <a:srgbClr val="FF0000"/>
                </a:solidFill>
              </a:rPr>
              <a:t>学习目的</a:t>
            </a:r>
            <a:endParaRPr lang="zh-CN" altLang="en-US" sz="2800">
              <a:solidFill>
                <a:srgbClr val="FF0000"/>
              </a:solidFill>
            </a:endParaRPr>
          </a:p>
          <a:p>
            <a:r>
              <a:rPr lang="zh-CN" altLang="en-US" sz="2800"/>
              <a:t>   （</a:t>
            </a:r>
            <a:r>
              <a:rPr lang="en-US" altLang="zh-CN" sz="2800"/>
              <a:t>1</a:t>
            </a:r>
            <a:r>
              <a:rPr lang="zh-CN" altLang="en-US" sz="2800"/>
              <a:t>）掌握</a:t>
            </a:r>
            <a:r>
              <a:rPr lang="en-US" altLang="zh-CN" sz="2800"/>
              <a:t>C</a:t>
            </a:r>
            <a:r>
              <a:rPr lang="zh-CN" altLang="en-US" sz="2800"/>
              <a:t>语言的数据类型；</a:t>
            </a:r>
          </a:p>
          <a:p>
            <a:r>
              <a:rPr lang="zh-CN" altLang="en-US" sz="2800"/>
              <a:t>   （</a:t>
            </a:r>
            <a:r>
              <a:rPr lang="en-US" altLang="zh-CN" sz="2800"/>
              <a:t>2</a:t>
            </a:r>
            <a:r>
              <a:rPr lang="zh-CN" altLang="en-US" sz="2800"/>
              <a:t>）掌握</a:t>
            </a:r>
            <a:r>
              <a:rPr lang="en-US" altLang="zh-CN" sz="2800"/>
              <a:t>C51</a:t>
            </a:r>
            <a:r>
              <a:rPr lang="zh-CN" altLang="en-US" sz="2800"/>
              <a:t>数据的存储类型；</a:t>
            </a:r>
          </a:p>
          <a:p>
            <a:r>
              <a:rPr lang="zh-CN" altLang="en-US" sz="2800"/>
              <a:t>   （</a:t>
            </a:r>
            <a:r>
              <a:rPr lang="en-US" altLang="zh-CN" sz="2800"/>
              <a:t>3</a:t>
            </a:r>
            <a:r>
              <a:rPr lang="zh-CN" altLang="en-US" sz="2800"/>
              <a:t>）掌握</a:t>
            </a:r>
            <a:r>
              <a:rPr lang="en-US" altLang="zh-CN" sz="2800"/>
              <a:t>80C51</a:t>
            </a:r>
            <a:r>
              <a:rPr lang="zh-CN" altLang="en-US" sz="2800"/>
              <a:t>硬件结构的</a:t>
            </a:r>
            <a:r>
              <a:rPr lang="en-US" altLang="zh-CN" sz="2800"/>
              <a:t>C51</a:t>
            </a:r>
            <a:r>
              <a:rPr lang="zh-CN" altLang="en-US" sz="2800"/>
              <a:t>定义。</a:t>
            </a:r>
          </a:p>
          <a:p>
            <a:r>
              <a:rPr lang="zh-CN" altLang="en-US" sz="2800" b="1">
                <a:solidFill>
                  <a:srgbClr val="FF0000"/>
                </a:solidFill>
              </a:rPr>
              <a:t>学习重点和难点</a:t>
            </a:r>
            <a:endParaRPr lang="zh-CN" altLang="en-US" sz="2800">
              <a:solidFill>
                <a:srgbClr val="FF0000"/>
              </a:solidFill>
            </a:endParaRPr>
          </a:p>
          <a:p>
            <a:r>
              <a:rPr lang="zh-CN" altLang="en-US" sz="2800"/>
              <a:t>   （</a:t>
            </a:r>
            <a:r>
              <a:rPr lang="en-US" altLang="zh-CN" sz="2800"/>
              <a:t>1</a:t>
            </a:r>
            <a:r>
              <a:rPr lang="zh-CN" altLang="en-US" sz="2800"/>
              <a:t>）掌握</a:t>
            </a:r>
            <a:r>
              <a:rPr lang="en-US" altLang="zh-CN" sz="2800"/>
              <a:t>C</a:t>
            </a:r>
            <a:r>
              <a:rPr lang="zh-CN" altLang="en-US" sz="2800"/>
              <a:t>语言的数据类型；</a:t>
            </a:r>
          </a:p>
          <a:p>
            <a:r>
              <a:rPr lang="zh-CN" altLang="en-US" sz="2800"/>
              <a:t>   （</a:t>
            </a:r>
            <a:r>
              <a:rPr lang="en-US" altLang="zh-CN" sz="2800"/>
              <a:t>2</a:t>
            </a:r>
            <a:r>
              <a:rPr lang="zh-CN" altLang="en-US" sz="2800"/>
              <a:t>）掌握</a:t>
            </a:r>
            <a:r>
              <a:rPr lang="en-US" altLang="zh-CN" sz="2800"/>
              <a:t>C51</a:t>
            </a:r>
            <a:r>
              <a:rPr lang="zh-CN" altLang="en-US" sz="2800"/>
              <a:t>数据的存储类型；</a:t>
            </a:r>
          </a:p>
          <a:p>
            <a:r>
              <a:rPr lang="zh-CN" altLang="en-US" sz="2800"/>
              <a:t>   （</a:t>
            </a:r>
            <a:r>
              <a:rPr lang="en-US" altLang="zh-CN" sz="2800"/>
              <a:t>3</a:t>
            </a:r>
            <a:r>
              <a:rPr lang="zh-CN" altLang="en-US" sz="2800"/>
              <a:t>）掌握</a:t>
            </a:r>
            <a:r>
              <a:rPr lang="en-US" altLang="zh-CN" sz="2800"/>
              <a:t>80C51</a:t>
            </a:r>
            <a:r>
              <a:rPr lang="zh-CN" altLang="en-US" sz="2800"/>
              <a:t>硬件结构的</a:t>
            </a:r>
            <a:r>
              <a:rPr lang="en-US" altLang="zh-CN" sz="2800"/>
              <a:t>C51</a:t>
            </a:r>
            <a:r>
              <a:rPr lang="zh-CN" altLang="en-US" sz="2800"/>
              <a:t>定义。</a:t>
            </a:r>
          </a:p>
        </p:txBody>
      </p:sp>
    </p:spTree>
    <p:extLst>
      <p:ext uri="{BB962C8B-B14F-4D97-AF65-F5344CB8AC3E}">
        <p14:creationId xmlns:p14="http://schemas.microsoft.com/office/powerpoint/2010/main" val="356159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diamond(in)">
                                      <p:cBhvr>
                                        <p:cTn id="7" dur="1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 Box 2"/>
          <p:cNvSpPr txBox="1">
            <a:spLocks noChangeArrowheads="1"/>
          </p:cNvSpPr>
          <p:nvPr/>
        </p:nvSpPr>
        <p:spPr bwMode="auto">
          <a:xfrm>
            <a:off x="2279651" y="215900"/>
            <a:ext cx="590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a:t> </a:t>
            </a:r>
            <a:endParaRPr lang="en-US" altLang="zh-CN" sz="2800"/>
          </a:p>
        </p:txBody>
      </p:sp>
      <p:sp>
        <p:nvSpPr>
          <p:cNvPr id="326659" name="Rectangle 3"/>
          <p:cNvSpPr>
            <a:spLocks noChangeArrowheads="1"/>
          </p:cNvSpPr>
          <p:nvPr/>
        </p:nvSpPr>
        <p:spPr bwMode="auto">
          <a:xfrm>
            <a:off x="1703389" y="1557339"/>
            <a:ext cx="79216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t>（</a:t>
            </a:r>
            <a:r>
              <a:rPr lang="en-US" altLang="zh-CN"/>
              <a:t>3</a:t>
            </a:r>
            <a:r>
              <a:rPr lang="zh-CN" altLang="en-US"/>
              <a:t>）用</a:t>
            </a:r>
            <a:r>
              <a:rPr lang="en-US" altLang="zh-CN"/>
              <a:t>Proteus</a:t>
            </a:r>
            <a:r>
              <a:rPr lang="zh-CN" altLang="en-US"/>
              <a:t>软件仿真</a:t>
            </a:r>
          </a:p>
          <a:p>
            <a:r>
              <a:rPr lang="zh-CN" altLang="en-US"/>
              <a:t> 经过</a:t>
            </a:r>
            <a:r>
              <a:rPr lang="en-US" altLang="zh-CN"/>
              <a:t>Keil</a:t>
            </a:r>
            <a:r>
              <a:rPr lang="zh-CN" altLang="en-US"/>
              <a:t>软件编译通过后，在</a:t>
            </a:r>
            <a:r>
              <a:rPr lang="en-US" altLang="zh-CN"/>
              <a:t>ProteusISIS</a:t>
            </a:r>
            <a:r>
              <a:rPr lang="zh-CN" altLang="en-US"/>
              <a:t>编辑环境中绘制仿真电路图，将编译好的“</a:t>
            </a:r>
            <a:r>
              <a:rPr lang="en-US" altLang="zh-CN"/>
              <a:t>XM17.hex”</a:t>
            </a:r>
            <a:r>
              <a:rPr lang="zh-CN" altLang="en-US"/>
              <a:t>文件加载到</a:t>
            </a:r>
            <a:r>
              <a:rPr lang="en-US" altLang="zh-CN"/>
              <a:t>AT89C51</a:t>
            </a:r>
            <a:r>
              <a:rPr lang="zh-CN" altLang="en-US"/>
              <a:t>里，然后启动仿真，就可以听到用开关</a:t>
            </a:r>
            <a:r>
              <a:rPr lang="en-US" altLang="zh-CN"/>
              <a:t>S</a:t>
            </a:r>
            <a:r>
              <a:rPr lang="zh-CN" altLang="en-US"/>
              <a:t>控制实现蜂鸣器报警，效果图如图</a:t>
            </a:r>
            <a:r>
              <a:rPr lang="en-US" altLang="zh-CN"/>
              <a:t>3-26</a:t>
            </a:r>
            <a:r>
              <a:rPr lang="zh-CN" altLang="en-US"/>
              <a:t>所示 </a:t>
            </a:r>
          </a:p>
        </p:txBody>
      </p:sp>
      <p:pic>
        <p:nvPicPr>
          <p:cNvPr id="3266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2747963"/>
            <a:ext cx="6913562" cy="418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61" name="Rectangle 5"/>
          <p:cNvSpPr>
            <a:spLocks noChangeArrowheads="1"/>
          </p:cNvSpPr>
          <p:nvPr/>
        </p:nvSpPr>
        <p:spPr bwMode="auto">
          <a:xfrm>
            <a:off x="8374064" y="5589588"/>
            <a:ext cx="22939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3-26</a:t>
            </a:r>
            <a:r>
              <a:rPr lang="zh-CN" altLang="en-US"/>
              <a:t>用开关</a:t>
            </a:r>
            <a:r>
              <a:rPr lang="en-US" altLang="zh-CN"/>
              <a:t>S</a:t>
            </a:r>
            <a:r>
              <a:rPr lang="zh-CN" altLang="en-US"/>
              <a:t>控制实现蜂鸣器报警</a:t>
            </a:r>
          </a:p>
        </p:txBody>
      </p:sp>
      <p:sp>
        <p:nvSpPr>
          <p:cNvPr id="326662" name="Text Box 2"/>
          <p:cNvSpPr txBox="1">
            <a:spLocks noChangeArrowheads="1"/>
          </p:cNvSpPr>
          <p:nvPr/>
        </p:nvSpPr>
        <p:spPr bwMode="auto">
          <a:xfrm>
            <a:off x="61674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3.8.2</a:t>
            </a:r>
            <a:r>
              <a:rPr lang="zh-CN" altLang="en-US" sz="2800" b="1"/>
              <a:t>项目</a:t>
            </a:r>
            <a:r>
              <a:rPr lang="en-US" altLang="zh-CN" sz="2800" b="1"/>
              <a:t>17</a:t>
            </a:r>
            <a:r>
              <a:rPr lang="zh-CN" altLang="en-US" sz="2800" b="1"/>
              <a:t>：用开关</a:t>
            </a:r>
            <a:r>
              <a:rPr lang="en-US" altLang="zh-CN" sz="2800" b="1"/>
              <a:t>S</a:t>
            </a:r>
          </a:p>
          <a:p>
            <a:r>
              <a:rPr lang="zh-CN" altLang="en-US" sz="2800" b="1"/>
              <a:t>控制实现蜂鸣器报警</a:t>
            </a:r>
            <a:endParaRPr lang="en-US" altLang="zh-CN" sz="2800"/>
          </a:p>
        </p:txBody>
      </p:sp>
    </p:spTree>
    <p:extLst>
      <p:ext uri="{BB962C8B-B14F-4D97-AF65-F5344CB8AC3E}">
        <p14:creationId xmlns:p14="http://schemas.microsoft.com/office/powerpoint/2010/main" val="3330337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6658"/>
                                        </p:tgtEl>
                                        <p:attrNameLst>
                                          <p:attrName>style.visibility</p:attrName>
                                        </p:attrNameLst>
                                      </p:cBhvr>
                                      <p:to>
                                        <p:strVal val="visible"/>
                                      </p:to>
                                    </p:set>
                                    <p:animEffect transition="in" filter="diamond(in)">
                                      <p:cBhvr>
                                        <p:cTn id="7" dur="1000"/>
                                        <p:tgtEl>
                                          <p:spTgt spid="32665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26662"/>
                                        </p:tgtEl>
                                        <p:attrNameLst>
                                          <p:attrName>style.visibility</p:attrName>
                                        </p:attrNameLst>
                                      </p:cBhvr>
                                      <p:to>
                                        <p:strVal val="visible"/>
                                      </p:to>
                                    </p:set>
                                    <p:animEffect transition="in" filter="diamond(in)">
                                      <p:cBhvr>
                                        <p:cTn id="11" dur="1000"/>
                                        <p:tgtEl>
                                          <p:spTgt spid="326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58" grpId="0" autoUpdateAnimBg="0"/>
      <p:bldP spid="326662" grpId="0" autoUpdateAnimBg="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6312052" y="7508"/>
            <a:ext cx="5945480" cy="3215195"/>
            <a:chOff x="0" y="-2"/>
            <a:chExt cx="5944706" cy="3215939"/>
          </a:xfrm>
        </p:grpSpPr>
        <p:sp>
          <p:nvSpPr>
            <p:cNvPr id="4" name="直角三角形 3"/>
            <p:cNvSpPr/>
            <p:nvPr/>
          </p:nvSpPr>
          <p:spPr>
            <a:xfrm flipV="1">
              <a:off x="0" y="-2"/>
              <a:ext cx="5219512" cy="2671949"/>
            </a:xfrm>
            <a:prstGeom prst="rtTriangle">
              <a:avLst/>
            </a:prstGeom>
            <a:gradFill flip="none" rotWithShape="1">
              <a:gsLst>
                <a:gs pos="0">
                  <a:srgbClr val="02A4FF"/>
                </a:gs>
                <a:gs pos="95000">
                  <a:srgbClr val="0070C0"/>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等腰三角形 5"/>
            <p:cNvSpPr/>
            <p:nvPr/>
          </p:nvSpPr>
          <p:spPr>
            <a:xfrm rot="9506172">
              <a:off x="1254728" y="721413"/>
              <a:ext cx="4588971" cy="2494524"/>
            </a:xfrm>
            <a:custGeom>
              <a:avLst/>
              <a:gdLst>
                <a:gd name="connsiteX0" fmla="*/ 0 w 4070496"/>
                <a:gd name="connsiteY0" fmla="*/ 1847814 h 1847814"/>
                <a:gd name="connsiteX1" fmla="*/ 2035248 w 4070496"/>
                <a:gd name="connsiteY1" fmla="*/ 0 h 1847814"/>
                <a:gd name="connsiteX2" fmla="*/ 4070496 w 4070496"/>
                <a:gd name="connsiteY2" fmla="*/ 1847814 h 1847814"/>
                <a:gd name="connsiteX3" fmla="*/ 0 w 4070496"/>
                <a:gd name="connsiteY3" fmla="*/ 1847814 h 1847814"/>
                <a:gd name="connsiteX0" fmla="*/ 0 w 4110043"/>
                <a:gd name="connsiteY0" fmla="*/ 1847814 h 1847814"/>
                <a:gd name="connsiteX1" fmla="*/ 2035248 w 4110043"/>
                <a:gd name="connsiteY1" fmla="*/ 0 h 1847814"/>
                <a:gd name="connsiteX2" fmla="*/ 4110043 w 4110043"/>
                <a:gd name="connsiteY2" fmla="*/ 1812367 h 1847814"/>
                <a:gd name="connsiteX3" fmla="*/ 0 w 4110043"/>
                <a:gd name="connsiteY3" fmla="*/ 1847814 h 1847814"/>
                <a:gd name="connsiteX0" fmla="*/ 0 w 4052773"/>
                <a:gd name="connsiteY0" fmla="*/ 1832139 h 1832139"/>
                <a:gd name="connsiteX1" fmla="*/ 1977978 w 4052773"/>
                <a:gd name="connsiteY1" fmla="*/ 0 h 1832139"/>
                <a:gd name="connsiteX2" fmla="*/ 4052773 w 4052773"/>
                <a:gd name="connsiteY2" fmla="*/ 1812367 h 1832139"/>
                <a:gd name="connsiteX3" fmla="*/ 0 w 4052773"/>
                <a:gd name="connsiteY3" fmla="*/ 1832139 h 1832139"/>
                <a:gd name="connsiteX0" fmla="*/ 0 w 4101314"/>
                <a:gd name="connsiteY0" fmla="*/ 1825725 h 1825725"/>
                <a:gd name="connsiteX1" fmla="*/ 2026519 w 4101314"/>
                <a:gd name="connsiteY1" fmla="*/ 0 h 1825725"/>
                <a:gd name="connsiteX2" fmla="*/ 4101314 w 4101314"/>
                <a:gd name="connsiteY2" fmla="*/ 1812367 h 1825725"/>
                <a:gd name="connsiteX3" fmla="*/ 0 w 4101314"/>
                <a:gd name="connsiteY3" fmla="*/ 1825725 h 1825725"/>
                <a:gd name="connsiteX0" fmla="*/ 0 w 4101773"/>
                <a:gd name="connsiteY0" fmla="*/ 1825725 h 1825725"/>
                <a:gd name="connsiteX1" fmla="*/ 2026519 w 4101773"/>
                <a:gd name="connsiteY1" fmla="*/ 0 h 1825725"/>
                <a:gd name="connsiteX2" fmla="*/ 4101773 w 4101773"/>
                <a:gd name="connsiteY2" fmla="*/ 1391170 h 1825725"/>
                <a:gd name="connsiteX3" fmla="*/ 0 w 4101773"/>
                <a:gd name="connsiteY3" fmla="*/ 1825725 h 1825725"/>
                <a:gd name="connsiteX0" fmla="*/ 0 w 4029094"/>
                <a:gd name="connsiteY0" fmla="*/ 1825725 h 1825725"/>
                <a:gd name="connsiteX1" fmla="*/ 2026519 w 4029094"/>
                <a:gd name="connsiteY1" fmla="*/ 0 h 1825725"/>
                <a:gd name="connsiteX2" fmla="*/ 4029094 w 4029094"/>
                <a:gd name="connsiteY2" fmla="*/ 1413523 h 1825725"/>
                <a:gd name="connsiteX3" fmla="*/ 0 w 4029094"/>
                <a:gd name="connsiteY3" fmla="*/ 1825725 h 1825725"/>
                <a:gd name="connsiteX0" fmla="*/ 0 w 4029094"/>
                <a:gd name="connsiteY0" fmla="*/ 2494524 h 2494524"/>
                <a:gd name="connsiteX1" fmla="*/ 2175905 w 4029094"/>
                <a:gd name="connsiteY1" fmla="*/ 0 h 2494524"/>
                <a:gd name="connsiteX2" fmla="*/ 4029094 w 4029094"/>
                <a:gd name="connsiteY2" fmla="*/ 2082322 h 2494524"/>
                <a:gd name="connsiteX3" fmla="*/ 0 w 4029094"/>
                <a:gd name="connsiteY3" fmla="*/ 2494524 h 2494524"/>
                <a:gd name="connsiteX0" fmla="*/ 0 w 4606694"/>
                <a:gd name="connsiteY0" fmla="*/ 2494524 h 2494524"/>
                <a:gd name="connsiteX1" fmla="*/ 2175905 w 4606694"/>
                <a:gd name="connsiteY1" fmla="*/ 0 h 2494524"/>
                <a:gd name="connsiteX2" fmla="*/ 4606694 w 4606694"/>
                <a:gd name="connsiteY2" fmla="*/ 2042438 h 2494524"/>
                <a:gd name="connsiteX3" fmla="*/ 0 w 4606694"/>
                <a:gd name="connsiteY3" fmla="*/ 2494524 h 2494524"/>
                <a:gd name="connsiteX0" fmla="*/ 0 w 4588971"/>
                <a:gd name="connsiteY0" fmla="*/ 2494524 h 2494524"/>
                <a:gd name="connsiteX1" fmla="*/ 2175905 w 4588971"/>
                <a:gd name="connsiteY1" fmla="*/ 0 h 2494524"/>
                <a:gd name="connsiteX2" fmla="*/ 4588971 w 4588971"/>
                <a:gd name="connsiteY2" fmla="*/ 2022665 h 2494524"/>
                <a:gd name="connsiteX3" fmla="*/ 0 w 4588971"/>
                <a:gd name="connsiteY3" fmla="*/ 2494524 h 2494524"/>
              </a:gdLst>
              <a:ahLst/>
              <a:cxnLst>
                <a:cxn ang="0">
                  <a:pos x="connsiteX0" y="connsiteY0"/>
                </a:cxn>
                <a:cxn ang="0">
                  <a:pos x="connsiteX1" y="connsiteY1"/>
                </a:cxn>
                <a:cxn ang="0">
                  <a:pos x="connsiteX2" y="connsiteY2"/>
                </a:cxn>
                <a:cxn ang="0">
                  <a:pos x="connsiteX3" y="connsiteY3"/>
                </a:cxn>
              </a:cxnLst>
              <a:rect l="l" t="t" r="r" b="b"/>
              <a:pathLst>
                <a:path w="4588971" h="2494524">
                  <a:moveTo>
                    <a:pt x="0" y="2494524"/>
                  </a:moveTo>
                  <a:lnTo>
                    <a:pt x="2175905" y="0"/>
                  </a:lnTo>
                  <a:lnTo>
                    <a:pt x="4588971" y="2022665"/>
                  </a:lnTo>
                  <a:lnTo>
                    <a:pt x="0" y="2494524"/>
                  </a:lnTo>
                  <a:close/>
                </a:path>
              </a:pathLst>
            </a:custGeom>
            <a:gradFill>
              <a:gsLst>
                <a:gs pos="0">
                  <a:srgbClr val="02A4FF"/>
                </a:gs>
                <a:gs pos="100000">
                  <a:srgbClr val="0070C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等腰三角形 6"/>
            <p:cNvSpPr/>
            <p:nvPr/>
          </p:nvSpPr>
          <p:spPr>
            <a:xfrm rot="19678186">
              <a:off x="3601208" y="1299081"/>
              <a:ext cx="2343498" cy="1263959"/>
            </a:xfrm>
            <a:custGeom>
              <a:avLst/>
              <a:gdLst>
                <a:gd name="connsiteX0" fmla="*/ 0 w 2343498"/>
                <a:gd name="connsiteY0" fmla="*/ 1071626 h 1071626"/>
                <a:gd name="connsiteX1" fmla="*/ 1171749 w 2343498"/>
                <a:gd name="connsiteY1" fmla="*/ 0 h 1071626"/>
                <a:gd name="connsiteX2" fmla="*/ 2343498 w 2343498"/>
                <a:gd name="connsiteY2" fmla="*/ 1071626 h 1071626"/>
                <a:gd name="connsiteX3" fmla="*/ 0 w 2343498"/>
                <a:gd name="connsiteY3" fmla="*/ 1071626 h 1071626"/>
                <a:gd name="connsiteX0" fmla="*/ 0 w 2343498"/>
                <a:gd name="connsiteY0" fmla="*/ 1021146 h 1021146"/>
                <a:gd name="connsiteX1" fmla="*/ 1279240 w 2343498"/>
                <a:gd name="connsiteY1" fmla="*/ 0 h 1021146"/>
                <a:gd name="connsiteX2" fmla="*/ 2343498 w 2343498"/>
                <a:gd name="connsiteY2" fmla="*/ 1021146 h 1021146"/>
                <a:gd name="connsiteX3" fmla="*/ 0 w 2343498"/>
                <a:gd name="connsiteY3" fmla="*/ 1021146 h 1021146"/>
                <a:gd name="connsiteX0" fmla="*/ 0 w 2343498"/>
                <a:gd name="connsiteY0" fmla="*/ 1118003 h 1118003"/>
                <a:gd name="connsiteX1" fmla="*/ 1437888 w 2343498"/>
                <a:gd name="connsiteY1" fmla="*/ 0 h 1118003"/>
                <a:gd name="connsiteX2" fmla="*/ 2343498 w 2343498"/>
                <a:gd name="connsiteY2" fmla="*/ 1118003 h 1118003"/>
                <a:gd name="connsiteX3" fmla="*/ 0 w 2343498"/>
                <a:gd name="connsiteY3" fmla="*/ 1118003 h 1118003"/>
                <a:gd name="connsiteX0" fmla="*/ 0 w 2343498"/>
                <a:gd name="connsiteY0" fmla="*/ 1263959 h 1263959"/>
                <a:gd name="connsiteX1" fmla="*/ 1585229 w 2343498"/>
                <a:gd name="connsiteY1" fmla="*/ 0 h 1263959"/>
                <a:gd name="connsiteX2" fmla="*/ 2343498 w 2343498"/>
                <a:gd name="connsiteY2" fmla="*/ 1263959 h 1263959"/>
                <a:gd name="connsiteX3" fmla="*/ 0 w 2343498"/>
                <a:gd name="connsiteY3" fmla="*/ 1263959 h 1263959"/>
              </a:gdLst>
              <a:ahLst/>
              <a:cxnLst>
                <a:cxn ang="0">
                  <a:pos x="connsiteX0" y="connsiteY0"/>
                </a:cxn>
                <a:cxn ang="0">
                  <a:pos x="connsiteX1" y="connsiteY1"/>
                </a:cxn>
                <a:cxn ang="0">
                  <a:pos x="connsiteX2" y="connsiteY2"/>
                </a:cxn>
                <a:cxn ang="0">
                  <a:pos x="connsiteX3" y="connsiteY3"/>
                </a:cxn>
              </a:cxnLst>
              <a:rect l="l" t="t" r="r" b="b"/>
              <a:pathLst>
                <a:path w="2343498" h="1263959">
                  <a:moveTo>
                    <a:pt x="0" y="1263959"/>
                  </a:moveTo>
                  <a:lnTo>
                    <a:pt x="1585229" y="0"/>
                  </a:lnTo>
                  <a:lnTo>
                    <a:pt x="2343498" y="1263959"/>
                  </a:lnTo>
                  <a:lnTo>
                    <a:pt x="0" y="1263959"/>
                  </a:lnTo>
                  <a:close/>
                </a:path>
              </a:pathLst>
            </a:custGeom>
            <a:gradFill flip="none" rotWithShape="1">
              <a:gsLst>
                <a:gs pos="78000">
                  <a:srgbClr val="0195ED"/>
                </a:gs>
                <a:gs pos="100000">
                  <a:srgbClr val="02A4FF"/>
                </a:gs>
                <a:gs pos="26000">
                  <a:srgbClr val="0070C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10" name="直接连接符 9"/>
          <p:cNvCxnSpPr/>
          <p:nvPr/>
        </p:nvCxnSpPr>
        <p:spPr>
          <a:xfrm>
            <a:off x="11956633" y="97321"/>
            <a:ext cx="0" cy="6838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037341" y="114325"/>
            <a:ext cx="4936911" cy="666771"/>
          </a:xfrm>
          <a:prstGeom prst="rect">
            <a:avLst/>
          </a:prstGeom>
        </p:spPr>
        <p:txBody>
          <a:bodyPr wrap="square" lIns="91428" tIns="45713" rIns="91428" bIns="45713">
            <a:spAutoFit/>
          </a:bodyPr>
          <a:lstStyle/>
          <a:p>
            <a:pPr algn="r"/>
            <a:r>
              <a:rPr lang="zh-CN" altLang="en-US" sz="3733" b="1" dirty="0" smtClean="0">
                <a:solidFill>
                  <a:schemeClr val="bg1"/>
                </a:solidFill>
                <a:latin typeface="Microsoft JhengHei UI" panose="020B0604030504040204" pitchFamily="34" charset="-120"/>
                <a:ea typeface="Microsoft JhengHei UI" panose="020B0604030504040204" pitchFamily="34" charset="-120"/>
              </a:rPr>
              <a:t>单片机原理及应用</a:t>
            </a:r>
            <a:endParaRPr lang="en-US" altLang="zh-CN" sz="3733" b="1" dirty="0">
              <a:solidFill>
                <a:schemeClr val="bg1"/>
              </a:solidFill>
              <a:latin typeface="Microsoft JhengHei UI" panose="020B0604030504040204" pitchFamily="34" charset="-120"/>
              <a:ea typeface="Microsoft JhengHei UI" panose="020B0604030504040204" pitchFamily="34" charset="-120"/>
            </a:endParaRPr>
          </a:p>
        </p:txBody>
      </p:sp>
      <p:sp>
        <p:nvSpPr>
          <p:cNvPr id="14" name="矩形 13"/>
          <p:cNvSpPr/>
          <p:nvPr/>
        </p:nvSpPr>
        <p:spPr>
          <a:xfrm>
            <a:off x="1666931" y="1737204"/>
            <a:ext cx="4448280" cy="3046974"/>
          </a:xfrm>
          <a:prstGeom prst="rect">
            <a:avLst/>
          </a:prstGeom>
        </p:spPr>
        <p:txBody>
          <a:bodyPr wrap="square" lIns="91428" tIns="45713" rIns="91428" bIns="45713">
            <a:spAutoFit/>
          </a:bodyPr>
          <a:lstStyle/>
          <a:p>
            <a:pPr algn="ctr"/>
            <a:r>
              <a:rPr lang="zh-CN" altLang="en-US" sz="9600" dirty="0">
                <a:solidFill>
                  <a:srgbClr val="F24A0E"/>
                </a:solidFill>
                <a:latin typeface="华康俪金黑W8(P)" pitchFamily="34" charset="-122"/>
                <a:ea typeface="华康俪金黑W8(P)" pitchFamily="34" charset="-122"/>
              </a:rPr>
              <a:t>谢谢</a:t>
            </a:r>
            <a:endParaRPr lang="en-US" altLang="zh-CN" sz="9600" dirty="0">
              <a:solidFill>
                <a:srgbClr val="F24A0E"/>
              </a:solidFill>
              <a:latin typeface="华康俪金黑W8(P)" pitchFamily="34" charset="-122"/>
              <a:ea typeface="华康俪金黑W8(P)" pitchFamily="34" charset="-122"/>
            </a:endParaRPr>
          </a:p>
          <a:p>
            <a:pPr algn="ctr"/>
            <a:r>
              <a:rPr lang="en-US" altLang="zh-CN" sz="9600" dirty="0">
                <a:solidFill>
                  <a:srgbClr val="F24A0E"/>
                </a:solidFill>
                <a:latin typeface="华康俪金黑W8(P)" pitchFamily="34" charset="-122"/>
                <a:ea typeface="华康俪金黑W8(P)" pitchFamily="34" charset="-122"/>
              </a:rPr>
              <a:t>Thanks!</a:t>
            </a:r>
          </a:p>
        </p:txBody>
      </p:sp>
      <p:pic>
        <p:nvPicPr>
          <p:cNvPr id="9218" name="Picture 2"/>
          <p:cNvPicPr>
            <a:picLocks noChangeAspect="1" noChangeArrowheads="1"/>
          </p:cNvPicPr>
          <p:nvPr/>
        </p:nvPicPr>
        <p:blipFill>
          <a:blip r:embed="rId2" cstate="print"/>
          <a:srcRect/>
          <a:stretch>
            <a:fillRect/>
          </a:stretch>
        </p:blipFill>
        <p:spPr bwMode="auto">
          <a:xfrm>
            <a:off x="143339" y="6261101"/>
            <a:ext cx="4445000" cy="596900"/>
          </a:xfrm>
          <a:prstGeom prst="rect">
            <a:avLst/>
          </a:prstGeom>
          <a:noFill/>
          <a:ln w="9525">
            <a:noFill/>
            <a:miter lim="800000"/>
            <a:headEnd/>
            <a:tailEnd/>
          </a:ln>
        </p:spPr>
      </p:pic>
      <p:pic>
        <p:nvPicPr>
          <p:cNvPr id="9219" name="Picture 3"/>
          <p:cNvPicPr>
            <a:picLocks noChangeAspect="1" noChangeArrowheads="1"/>
          </p:cNvPicPr>
          <p:nvPr/>
        </p:nvPicPr>
        <p:blipFill>
          <a:blip r:embed="rId2" cstate="print"/>
          <a:srcRect/>
          <a:stretch>
            <a:fillRect/>
          </a:stretch>
        </p:blipFill>
        <p:spPr bwMode="auto">
          <a:xfrm>
            <a:off x="7536160" y="6117299"/>
            <a:ext cx="4445000" cy="596900"/>
          </a:xfrm>
          <a:prstGeom prst="rect">
            <a:avLst/>
          </a:prstGeom>
          <a:noFill/>
          <a:ln w="9525">
            <a:noFill/>
            <a:miter lim="800000"/>
            <a:headEnd/>
            <a:tailEnd/>
          </a:ln>
        </p:spPr>
      </p:pic>
    </p:spTree>
    <p:extLst>
      <p:ext uri="{BB962C8B-B14F-4D97-AF65-F5344CB8AC3E}">
        <p14:creationId xmlns:p14="http://schemas.microsoft.com/office/powerpoint/2010/main" val="30459930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4943476" y="2333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2771" name="Rectangle 3"/>
          <p:cNvSpPr>
            <a:spLocks noChangeArrowheads="1"/>
          </p:cNvSpPr>
          <p:nvPr/>
        </p:nvSpPr>
        <p:spPr bwMode="auto">
          <a:xfrm>
            <a:off x="1725613" y="2708276"/>
            <a:ext cx="8799512"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）了解字符型数据类型应用；</a:t>
            </a:r>
          </a:p>
          <a:p>
            <a:r>
              <a:rPr lang="zh-CN" altLang="en-US" sz="2800"/>
              <a:t>（</a:t>
            </a:r>
            <a:r>
              <a:rPr lang="en-US" altLang="zh-CN" sz="2800"/>
              <a:t>2</a:t>
            </a:r>
            <a:r>
              <a:rPr lang="zh-CN" altLang="en-US" sz="2800"/>
              <a:t>）了解整型数据类型应用；</a:t>
            </a:r>
          </a:p>
          <a:p>
            <a:r>
              <a:rPr lang="zh-CN" altLang="en-US" sz="2800"/>
              <a:t>（</a:t>
            </a:r>
            <a:r>
              <a:rPr lang="en-US" altLang="zh-CN" sz="2800"/>
              <a:t>3</a:t>
            </a:r>
            <a:r>
              <a:rPr lang="zh-CN" altLang="en-US" sz="2800"/>
              <a:t>）掌握延时程序编写。</a:t>
            </a:r>
          </a:p>
        </p:txBody>
      </p:sp>
    </p:spTree>
    <p:extLst>
      <p:ext uri="{BB962C8B-B14F-4D97-AF65-F5344CB8AC3E}">
        <p14:creationId xmlns:p14="http://schemas.microsoft.com/office/powerpoint/2010/main" val="30731116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diamond(in)">
                                      <p:cBhvr>
                                        <p:cTn id="7"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54483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3795" name="Text Box 3"/>
          <p:cNvSpPr txBox="1">
            <a:spLocks noChangeArrowheads="1"/>
          </p:cNvSpPr>
          <p:nvPr/>
        </p:nvSpPr>
        <p:spPr bwMode="auto">
          <a:xfrm>
            <a:off x="1773239" y="2133600"/>
            <a:ext cx="85883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endParaRPr lang="zh-CN" altLang="en-US" sz="2800"/>
          </a:p>
          <a:p>
            <a:r>
              <a:rPr lang="zh-CN" altLang="en-US" sz="2800"/>
              <a:t>       用不同数据类型控制</a:t>
            </a:r>
            <a:r>
              <a:rPr lang="en-US" altLang="zh-CN" sz="2800"/>
              <a:t>P2</a:t>
            </a:r>
            <a:r>
              <a:rPr lang="zh-CN" altLang="en-US" sz="2800"/>
              <a:t>口的</a:t>
            </a:r>
            <a:r>
              <a:rPr lang="en-US" altLang="zh-CN" sz="2800"/>
              <a:t>8</a:t>
            </a:r>
            <a:r>
              <a:rPr lang="zh-CN" altLang="en-US" sz="2800"/>
              <a:t>位</a:t>
            </a:r>
            <a:r>
              <a:rPr lang="en-US" altLang="zh-CN" sz="2800"/>
              <a:t>LED</a:t>
            </a:r>
            <a:r>
              <a:rPr lang="zh-CN" altLang="en-US" sz="2800"/>
              <a:t>闪烁。使用无符号字符型数据和无符号整型数据来设计两个不同的延时时间，来控制</a:t>
            </a:r>
            <a:r>
              <a:rPr lang="en-US" altLang="zh-CN" sz="2800"/>
              <a:t>LED0</a:t>
            </a:r>
            <a:r>
              <a:rPr lang="zh-CN" altLang="en-US" sz="2800"/>
              <a:t>～</a:t>
            </a:r>
            <a:r>
              <a:rPr lang="en-US" altLang="zh-CN" sz="2800"/>
              <a:t>LED3</a:t>
            </a:r>
            <a:r>
              <a:rPr lang="zh-CN" altLang="en-US" sz="2800"/>
              <a:t>和</a:t>
            </a:r>
            <a:r>
              <a:rPr lang="en-US" altLang="zh-CN" sz="2800"/>
              <a:t>LED4</a:t>
            </a:r>
            <a:r>
              <a:rPr lang="zh-CN" altLang="en-US" sz="2800"/>
              <a:t>～</a:t>
            </a:r>
            <a:r>
              <a:rPr lang="en-US" altLang="zh-CN" sz="2800"/>
              <a:t>LED7</a:t>
            </a:r>
            <a:r>
              <a:rPr lang="zh-CN" altLang="en-US" sz="2800"/>
              <a:t>闪烁</a:t>
            </a:r>
            <a:r>
              <a:rPr lang="en-US" altLang="zh-CN" sz="2800"/>
              <a:t>,</a:t>
            </a:r>
            <a:r>
              <a:rPr lang="zh-CN" altLang="en-US" sz="2800"/>
              <a:t>可以看出两组灯闪烁时间是不一样的。</a:t>
            </a:r>
            <a:endParaRPr lang="zh-CN" altLang="en-US" sz="2800" b="1"/>
          </a:p>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）程序设计</a:t>
            </a:r>
          </a:p>
          <a:p>
            <a:r>
              <a:rPr lang="zh-CN" altLang="en-US" sz="2800"/>
              <a:t>      先建立文件夹“</a:t>
            </a:r>
            <a:r>
              <a:rPr lang="en-US" altLang="zh-CN" sz="2800"/>
              <a:t>XM10-1”,</a:t>
            </a:r>
            <a:r>
              <a:rPr lang="zh-CN" altLang="en-US" sz="2800"/>
              <a:t>然后建立“</a:t>
            </a:r>
            <a:r>
              <a:rPr lang="en-US" altLang="zh-CN" sz="2800"/>
              <a:t>XM10-1”</a:t>
            </a:r>
            <a:r>
              <a:rPr lang="zh-CN" altLang="en-US" sz="2800"/>
              <a:t>工程项目，最后建立源程序文件“</a:t>
            </a:r>
            <a:r>
              <a:rPr lang="en-US" altLang="zh-CN" sz="2800"/>
              <a:t>XM10-1.c”</a:t>
            </a:r>
            <a:r>
              <a:rPr lang="zh-CN" altLang="en-US" sz="2800"/>
              <a:t>，输入如下源程序：</a:t>
            </a:r>
          </a:p>
        </p:txBody>
      </p:sp>
    </p:spTree>
    <p:extLst>
      <p:ext uri="{BB962C8B-B14F-4D97-AF65-F5344CB8AC3E}">
        <p14:creationId xmlns:p14="http://schemas.microsoft.com/office/powerpoint/2010/main" val="13870666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diamond(in)">
                                      <p:cBhvr>
                                        <p:cTn id="7" dur="1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50165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4819" name="Text Box 3"/>
          <p:cNvSpPr txBox="1">
            <a:spLocks noChangeArrowheads="1"/>
          </p:cNvSpPr>
          <p:nvPr/>
        </p:nvSpPr>
        <p:spPr bwMode="auto">
          <a:xfrm>
            <a:off x="1785939" y="2025650"/>
            <a:ext cx="858837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800"/>
              <a:t>/*************************************************</a:t>
            </a:r>
          </a:p>
          <a:p>
            <a:r>
              <a:rPr lang="zh-CN" altLang="en-US" sz="2800"/>
              <a:t>函数功能：用</a:t>
            </a:r>
            <a:r>
              <a:rPr lang="zh-CN" altLang="en-US" sz="2800" b="1">
                <a:solidFill>
                  <a:srgbClr val="FF0000"/>
                </a:solidFill>
              </a:rPr>
              <a:t>字符型数据</a:t>
            </a:r>
            <a:r>
              <a:rPr lang="zh-CN" altLang="en-US" sz="2800"/>
              <a:t>延时一段</a:t>
            </a:r>
            <a:r>
              <a:rPr lang="zh-CN" altLang="en-US" sz="2800" b="1">
                <a:solidFill>
                  <a:srgbClr val="FF0000"/>
                </a:solidFill>
              </a:rPr>
              <a:t>短</a:t>
            </a:r>
            <a:r>
              <a:rPr lang="zh-CN" altLang="en-US" sz="2800"/>
              <a:t>时间</a:t>
            </a:r>
          </a:p>
          <a:p>
            <a:r>
              <a:rPr lang="zh-CN" altLang="en-US" sz="2800"/>
              <a:t>**************************************************</a:t>
            </a:r>
            <a:r>
              <a:rPr lang="en-US" altLang="zh-CN" sz="2800"/>
              <a:t>/</a:t>
            </a:r>
          </a:p>
          <a:p>
            <a:r>
              <a:rPr lang="en-US" altLang="zh-CN" sz="2800"/>
              <a:t>void delay60(void)</a:t>
            </a:r>
          </a:p>
          <a:p>
            <a:r>
              <a:rPr lang="en-US" altLang="zh-CN" sz="2800"/>
              <a:t>{</a:t>
            </a:r>
          </a:p>
          <a:p>
            <a:r>
              <a:rPr lang="en-US" altLang="zh-CN" sz="2800"/>
              <a:t>      unsigned  char i,j; /</a:t>
            </a:r>
            <a:r>
              <a:rPr lang="zh-CN" altLang="en-US" sz="2800"/>
              <a:t>*定义无符号字符型数据*</a:t>
            </a:r>
            <a:r>
              <a:rPr lang="en-US" altLang="zh-CN" sz="2800"/>
              <a:t>/</a:t>
            </a:r>
          </a:p>
          <a:p>
            <a:r>
              <a:rPr lang="en-US" altLang="zh-CN" sz="2800"/>
              <a:t>	  for(i=0;i&lt;200;i++)</a:t>
            </a:r>
          </a:p>
          <a:p>
            <a:r>
              <a:rPr lang="en-US" altLang="zh-CN" sz="2800"/>
              <a:t>	  for(j=0;j&lt;100;j++)</a:t>
            </a:r>
          </a:p>
          <a:p>
            <a:r>
              <a:rPr lang="en-US" altLang="zh-CN" sz="2800"/>
              <a:t>             ; //</a:t>
            </a:r>
            <a:r>
              <a:rPr lang="zh-CN" altLang="en-US" sz="2800"/>
              <a:t>什么也不做，等待一个机器周期</a:t>
            </a:r>
            <a:endParaRPr lang="en-US" altLang="zh-CN" sz="2800"/>
          </a:p>
          <a:p>
            <a:r>
              <a:rPr lang="en-US" altLang="zh-CN" sz="2800"/>
              <a:t>}</a:t>
            </a:r>
          </a:p>
        </p:txBody>
      </p:sp>
    </p:spTree>
    <p:extLst>
      <p:ext uri="{BB962C8B-B14F-4D97-AF65-F5344CB8AC3E}">
        <p14:creationId xmlns:p14="http://schemas.microsoft.com/office/powerpoint/2010/main" val="7263691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diamond(in)">
                                      <p:cBhvr>
                                        <p:cTn id="7" dur="1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5159376" y="523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5843" name="Text Box 3"/>
          <p:cNvSpPr txBox="1">
            <a:spLocks noChangeArrowheads="1"/>
          </p:cNvSpPr>
          <p:nvPr/>
        </p:nvSpPr>
        <p:spPr bwMode="auto">
          <a:xfrm>
            <a:off x="1905000" y="2025650"/>
            <a:ext cx="87328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函数功能：用</a:t>
            </a:r>
            <a:r>
              <a:rPr lang="zh-CN" altLang="en-US" sz="2800" b="1">
                <a:solidFill>
                  <a:srgbClr val="FF0000"/>
                </a:solidFill>
              </a:rPr>
              <a:t>整型数据</a:t>
            </a:r>
            <a:r>
              <a:rPr lang="zh-CN" altLang="en-US" sz="2800"/>
              <a:t>延时一段</a:t>
            </a:r>
            <a:r>
              <a:rPr lang="zh-CN" altLang="en-US" sz="2800">
                <a:solidFill>
                  <a:srgbClr val="FF0000"/>
                </a:solidFill>
              </a:rPr>
              <a:t>长</a:t>
            </a:r>
            <a:r>
              <a:rPr lang="zh-CN" altLang="en-US" sz="2800"/>
              <a:t>时间</a:t>
            </a:r>
          </a:p>
          <a:p>
            <a:r>
              <a:rPr lang="zh-CN" altLang="en-US" sz="2800"/>
              <a:t>*****************************************************</a:t>
            </a:r>
            <a:r>
              <a:rPr lang="en-US" altLang="zh-CN" sz="2800"/>
              <a:t>/</a:t>
            </a:r>
          </a:p>
          <a:p>
            <a:r>
              <a:rPr lang="en-US" altLang="zh-CN" sz="2800"/>
              <a:t>void delay150(void)  /</a:t>
            </a:r>
            <a:r>
              <a:rPr lang="zh-CN" altLang="en-US" sz="2800"/>
              <a:t>*两个</a:t>
            </a:r>
            <a:r>
              <a:rPr lang="en-US" altLang="zh-CN" sz="2800"/>
              <a:t>void</a:t>
            </a:r>
            <a:r>
              <a:rPr lang="zh-CN" altLang="en-US" sz="2800"/>
              <a:t>意思分别为无需返回值，没有参数传递*</a:t>
            </a:r>
            <a:r>
              <a:rPr lang="en-US" altLang="zh-CN" sz="2800"/>
              <a:t>/</a:t>
            </a:r>
            <a:endParaRPr lang="zh-CN" altLang="en-US" sz="2800"/>
          </a:p>
          <a:p>
            <a:r>
              <a:rPr lang="en-US" altLang="zh-CN" sz="2800"/>
              <a:t>{</a:t>
            </a:r>
          </a:p>
          <a:p>
            <a:r>
              <a:rPr lang="en-US" altLang="zh-CN" sz="2800"/>
              <a:t> unsigned int i;       /</a:t>
            </a:r>
            <a:r>
              <a:rPr lang="zh-CN" altLang="en-US" sz="2800"/>
              <a:t>*定义无符号</a:t>
            </a:r>
            <a:r>
              <a:rPr lang="zh-CN" altLang="en-US" sz="2800" b="1"/>
              <a:t>整型数据</a:t>
            </a:r>
            <a:r>
              <a:rPr lang="zh-CN" altLang="en-US" sz="2800"/>
              <a:t>，最大取值范围</a:t>
            </a:r>
            <a:r>
              <a:rPr lang="en-US" altLang="zh-CN" sz="2800"/>
              <a:t>65535</a:t>
            </a:r>
            <a:r>
              <a:rPr lang="zh-CN" altLang="en-US" sz="2800"/>
              <a:t>*</a:t>
            </a:r>
            <a:r>
              <a:rPr lang="en-US" altLang="zh-CN" sz="2800"/>
              <a:t>/</a:t>
            </a:r>
          </a:p>
          <a:p>
            <a:r>
              <a:rPr lang="en-US" altLang="zh-CN" sz="2800"/>
              <a:t>for(i=0;i&lt;50000;i++)  //</a:t>
            </a:r>
            <a:r>
              <a:rPr lang="zh-CN" altLang="en-US" sz="2800"/>
              <a:t>做</a:t>
            </a:r>
            <a:r>
              <a:rPr lang="en-US" altLang="zh-CN" sz="2800"/>
              <a:t>50000</a:t>
            </a:r>
            <a:r>
              <a:rPr lang="zh-CN" altLang="en-US" sz="2800"/>
              <a:t>次空循环</a:t>
            </a:r>
          </a:p>
          <a:p>
            <a:r>
              <a:rPr lang="zh-CN" altLang="en-US" sz="2800"/>
              <a:t>        </a:t>
            </a:r>
            <a:r>
              <a:rPr lang="en-US" altLang="zh-CN" sz="2800"/>
              <a:t>;               //</a:t>
            </a:r>
            <a:r>
              <a:rPr lang="zh-CN" altLang="en-US" sz="2800"/>
              <a:t>什么也不做，等待一个机器周期</a:t>
            </a:r>
          </a:p>
          <a:p>
            <a:r>
              <a:rPr lang="en-US" altLang="zh-CN" sz="2800"/>
              <a:t>}</a:t>
            </a:r>
          </a:p>
        </p:txBody>
      </p:sp>
    </p:spTree>
    <p:extLst>
      <p:ext uri="{BB962C8B-B14F-4D97-AF65-F5344CB8AC3E}">
        <p14:creationId xmlns:p14="http://schemas.microsoft.com/office/powerpoint/2010/main" val="41142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diamond(in)">
                                      <p:cBhvr>
                                        <p:cTn id="7"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5160964"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6867" name="Text Box 3"/>
          <p:cNvSpPr txBox="1">
            <a:spLocks noChangeArrowheads="1"/>
          </p:cNvSpPr>
          <p:nvPr/>
        </p:nvSpPr>
        <p:spPr bwMode="auto">
          <a:xfrm>
            <a:off x="1752601" y="1844675"/>
            <a:ext cx="8888413"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r>
              <a:rPr lang="en-US" altLang="zh-CN" sz="2800"/>
              <a:t>C</a:t>
            </a:r>
            <a:r>
              <a:rPr lang="zh-CN" altLang="en-US" sz="2800"/>
              <a:t>语言规定必须有</a:t>
            </a:r>
            <a:r>
              <a:rPr lang="en-US" altLang="zh-CN" sz="2800"/>
              <a:t>1</a:t>
            </a:r>
            <a:r>
              <a:rPr lang="zh-CN" altLang="en-US" sz="2800"/>
              <a:t>个主函数）</a:t>
            </a:r>
          </a:p>
          <a:p>
            <a:r>
              <a:rPr lang="zh-CN" altLang="en-US" sz="2800"/>
              <a:t>********************************************************</a:t>
            </a:r>
            <a:r>
              <a:rPr lang="en-US" altLang="zh-CN" sz="2800"/>
              <a:t>/</a:t>
            </a:r>
          </a:p>
          <a:p>
            <a:r>
              <a:rPr lang="en-US" altLang="zh-CN" sz="2800"/>
              <a:t>void main(void) </a:t>
            </a:r>
          </a:p>
          <a:p>
            <a:r>
              <a:rPr lang="en-US" altLang="zh-CN" sz="2800"/>
              <a:t>{</a:t>
            </a:r>
          </a:p>
          <a:p>
            <a:r>
              <a:rPr lang="en-US" altLang="zh-CN" sz="2800"/>
              <a:t>    while(1)      //</a:t>
            </a:r>
            <a:r>
              <a:rPr lang="zh-CN" altLang="en-US" sz="2800"/>
              <a:t>无限循环</a:t>
            </a:r>
          </a:p>
          <a:p>
            <a:r>
              <a:rPr lang="en-US" altLang="zh-CN" sz="2800"/>
              <a:t>       {</a:t>
            </a:r>
          </a:p>
          <a:p>
            <a:r>
              <a:rPr lang="en-US" altLang="zh-CN" sz="2800"/>
              <a:t>          P2=0xf0;   //P2=1111 0000B</a:t>
            </a:r>
            <a:r>
              <a:rPr lang="zh-CN" altLang="en-US" sz="2800"/>
              <a:t>，</a:t>
            </a:r>
            <a:r>
              <a:rPr lang="en-US" altLang="zh-CN" sz="2800"/>
              <a:t>LED0</a:t>
            </a:r>
            <a:r>
              <a:rPr lang="zh-CN" altLang="en-US" sz="2800"/>
              <a:t>～</a:t>
            </a:r>
            <a:r>
              <a:rPr lang="en-US" altLang="zh-CN" sz="2800"/>
              <a:t>LED3</a:t>
            </a:r>
            <a:r>
              <a:rPr lang="zh-CN" altLang="en-US" sz="2800"/>
              <a:t>灯亮</a:t>
            </a:r>
          </a:p>
          <a:p>
            <a:r>
              <a:rPr lang="zh-CN" altLang="en-US" sz="2800"/>
              <a:t>	 </a:t>
            </a:r>
            <a:r>
              <a:rPr lang="en-US" altLang="zh-CN" sz="2800"/>
              <a:t>delay60();   //</a:t>
            </a:r>
            <a:r>
              <a:rPr lang="zh-CN" altLang="en-US" sz="2800"/>
              <a:t>延时一段短时间</a:t>
            </a:r>
          </a:p>
          <a:p>
            <a:r>
              <a:rPr lang="zh-CN" altLang="en-US" sz="2800"/>
              <a:t>	  </a:t>
            </a:r>
            <a:r>
              <a:rPr lang="en-US" altLang="zh-CN" sz="2800"/>
              <a:t>P2=0xff;   //P2=1111 1111B</a:t>
            </a:r>
            <a:r>
              <a:rPr lang="zh-CN" altLang="en-US" sz="2800"/>
              <a:t>， </a:t>
            </a:r>
            <a:r>
              <a:rPr lang="en-US" altLang="zh-CN" sz="2800"/>
              <a:t>LED0</a:t>
            </a:r>
            <a:r>
              <a:rPr lang="zh-CN" altLang="en-US" sz="2800"/>
              <a:t>～</a:t>
            </a:r>
            <a:r>
              <a:rPr lang="en-US" altLang="zh-CN" sz="2800"/>
              <a:t>LED3</a:t>
            </a:r>
            <a:r>
              <a:rPr lang="zh-CN" altLang="en-US" sz="2800"/>
              <a:t>灯灭</a:t>
            </a:r>
          </a:p>
          <a:p>
            <a:r>
              <a:rPr lang="en-US" altLang="zh-CN" sz="2800"/>
              <a:t>            delay60();   //</a:t>
            </a:r>
            <a:r>
              <a:rPr lang="zh-CN" altLang="en-US" sz="2800"/>
              <a:t>延时一段短时间</a:t>
            </a:r>
          </a:p>
        </p:txBody>
      </p:sp>
    </p:spTree>
    <p:extLst>
      <p:ext uri="{BB962C8B-B14F-4D97-AF65-F5344CB8AC3E}">
        <p14:creationId xmlns:p14="http://schemas.microsoft.com/office/powerpoint/2010/main" val="862100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diamond(in)">
                                      <p:cBhvr>
                                        <p:cTn id="7" dur="1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4943476" y="1778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7891" name="Text Box 3"/>
          <p:cNvSpPr txBox="1">
            <a:spLocks noChangeArrowheads="1"/>
          </p:cNvSpPr>
          <p:nvPr/>
        </p:nvSpPr>
        <p:spPr bwMode="auto">
          <a:xfrm>
            <a:off x="1774826" y="2420939"/>
            <a:ext cx="8569325"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P2=0x0f;   //P2=0000 1111B</a:t>
            </a:r>
            <a:r>
              <a:rPr lang="zh-CN" altLang="en-US" sz="2800"/>
              <a:t>，</a:t>
            </a:r>
            <a:r>
              <a:rPr lang="en-US" altLang="zh-CN" sz="2800"/>
              <a:t>LED4</a:t>
            </a:r>
            <a:r>
              <a:rPr lang="zh-CN" altLang="en-US" sz="2800"/>
              <a:t>～</a:t>
            </a:r>
            <a:r>
              <a:rPr lang="en-US" altLang="zh-CN" sz="2800"/>
              <a:t>LED7</a:t>
            </a:r>
            <a:r>
              <a:rPr lang="zh-CN" altLang="en-US" sz="2800"/>
              <a:t>灯亮</a:t>
            </a:r>
          </a:p>
          <a:p>
            <a:r>
              <a:rPr lang="zh-CN" altLang="en-US" sz="2800"/>
              <a:t>    </a:t>
            </a:r>
            <a:r>
              <a:rPr lang="en-US" altLang="zh-CN" sz="2800"/>
              <a:t>delay150();   //</a:t>
            </a:r>
            <a:r>
              <a:rPr lang="zh-CN" altLang="en-US" sz="2800"/>
              <a:t>延时一段长时间</a:t>
            </a:r>
          </a:p>
          <a:p>
            <a:r>
              <a:rPr lang="zh-CN" altLang="en-US" sz="2800"/>
              <a:t>    </a:t>
            </a:r>
            <a:r>
              <a:rPr lang="en-US" altLang="zh-CN" sz="2800"/>
              <a:t>P2=0xff;   //P2=1111 1111B</a:t>
            </a:r>
            <a:r>
              <a:rPr lang="zh-CN" altLang="en-US" sz="2800"/>
              <a:t>， </a:t>
            </a:r>
            <a:r>
              <a:rPr lang="en-US" altLang="zh-CN" sz="2800"/>
              <a:t>LED0</a:t>
            </a:r>
            <a:r>
              <a:rPr lang="zh-CN" altLang="en-US" sz="2800"/>
              <a:t>～</a:t>
            </a:r>
            <a:r>
              <a:rPr lang="en-US" altLang="zh-CN" sz="2800"/>
              <a:t>LED3</a:t>
            </a:r>
            <a:r>
              <a:rPr lang="zh-CN" altLang="en-US" sz="2800"/>
              <a:t>灯灭</a:t>
            </a:r>
          </a:p>
          <a:p>
            <a:r>
              <a:rPr lang="zh-CN" altLang="en-US" sz="2800"/>
              <a:t>    </a:t>
            </a:r>
            <a:r>
              <a:rPr lang="en-US" altLang="zh-CN" sz="2800"/>
              <a:t>delay150();   //</a:t>
            </a:r>
            <a:r>
              <a:rPr lang="zh-CN" altLang="en-US" sz="2800"/>
              <a:t>延时一段长时间</a:t>
            </a:r>
          </a:p>
          <a:p>
            <a:r>
              <a:rPr lang="zh-CN" altLang="en-US" sz="2800"/>
              <a:t>    </a:t>
            </a:r>
            <a:r>
              <a:rPr lang="en-US" altLang="zh-CN" sz="2800"/>
              <a:t>}</a:t>
            </a:r>
          </a:p>
          <a:p>
            <a:r>
              <a:rPr lang="en-US" altLang="zh-CN" sz="2800"/>
              <a:t>}                                    </a:t>
            </a:r>
          </a:p>
          <a:p>
            <a:endParaRPr lang="zh-CN" altLang="en-US" sz="2800"/>
          </a:p>
        </p:txBody>
      </p:sp>
    </p:spTree>
    <p:extLst>
      <p:ext uri="{BB962C8B-B14F-4D97-AF65-F5344CB8AC3E}">
        <p14:creationId xmlns:p14="http://schemas.microsoft.com/office/powerpoint/2010/main" val="20264362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diamond(in)">
                                      <p:cBhvr>
                                        <p:cTn id="7" dur="1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5373689" y="1778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sp>
        <p:nvSpPr>
          <p:cNvPr id="38915" name="Text Box 3"/>
          <p:cNvSpPr txBox="1">
            <a:spLocks noChangeArrowheads="1"/>
          </p:cNvSpPr>
          <p:nvPr/>
        </p:nvSpPr>
        <p:spPr bwMode="auto">
          <a:xfrm>
            <a:off x="1774826" y="2392363"/>
            <a:ext cx="8569325"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XM10-1.hex”</a:t>
            </a:r>
            <a:r>
              <a:rPr lang="zh-CN" altLang="en-US" sz="2800"/>
              <a:t>文件加载到</a:t>
            </a:r>
            <a:r>
              <a:rPr lang="en-US" altLang="zh-CN" sz="2800"/>
              <a:t>AT89C51</a:t>
            </a:r>
            <a:r>
              <a:rPr lang="zh-CN" altLang="en-US" sz="2800"/>
              <a:t>里，然后启动仿真，就可以看出两组灯闪烁时间是不一样的，效果图如图</a:t>
            </a:r>
            <a:r>
              <a:rPr lang="en-US" altLang="zh-CN" sz="2800"/>
              <a:t>3-2</a:t>
            </a:r>
            <a:r>
              <a:rPr lang="zh-CN" altLang="en-US" sz="2800"/>
              <a:t>所示。</a:t>
            </a:r>
          </a:p>
        </p:txBody>
      </p:sp>
      <p:sp>
        <p:nvSpPr>
          <p:cNvPr id="38916" name="TextBox 1"/>
          <p:cNvSpPr txBox="1">
            <a:spLocks noChangeArrowheads="1"/>
          </p:cNvSpPr>
          <p:nvPr/>
        </p:nvSpPr>
        <p:spPr bwMode="auto">
          <a:xfrm>
            <a:off x="8328026" y="4652964"/>
            <a:ext cx="16557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t>10-1</a:t>
            </a:r>
            <a:r>
              <a:rPr lang="zh-CN" altLang="en-US" sz="2800" b="1"/>
              <a:t>仿真</a:t>
            </a:r>
            <a:endParaRPr lang="zh-CN" altLang="en-US" sz="2800"/>
          </a:p>
        </p:txBody>
      </p:sp>
    </p:spTree>
    <p:extLst>
      <p:ext uri="{BB962C8B-B14F-4D97-AF65-F5344CB8AC3E}">
        <p14:creationId xmlns:p14="http://schemas.microsoft.com/office/powerpoint/2010/main" val="2592808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amond(in)">
                                      <p:cBhvr>
                                        <p:cTn id="7"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1"/>
          <p:cNvSpPr txBox="1">
            <a:spLocks noChangeArrowheads="1"/>
          </p:cNvSpPr>
          <p:nvPr/>
        </p:nvSpPr>
        <p:spPr bwMode="auto">
          <a:xfrm>
            <a:off x="1774825" y="2349500"/>
            <a:ext cx="8713788" cy="353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smtClean="0"/>
              <a:t>模块</a:t>
            </a:r>
            <a:r>
              <a:rPr lang="en-US" altLang="zh-CN" sz="2800" b="1" dirty="0" smtClean="0"/>
              <a:t>3</a:t>
            </a:r>
            <a:r>
              <a:rPr lang="zh-CN" altLang="en-US" sz="2800" b="1" dirty="0"/>
              <a:t> </a:t>
            </a:r>
            <a:r>
              <a:rPr lang="en-US" altLang="zh-CN" sz="2800" b="1" dirty="0" smtClean="0"/>
              <a:t>C51</a:t>
            </a:r>
            <a:r>
              <a:rPr lang="zh-CN" altLang="en-US" sz="2800" b="1" dirty="0"/>
              <a:t>语言</a:t>
            </a:r>
            <a:r>
              <a:rPr lang="zh-CN" altLang="en-US" sz="2800" b="1" dirty="0" smtClean="0"/>
              <a:t>程序设计及应用</a:t>
            </a:r>
            <a:r>
              <a:rPr lang="zh-CN" altLang="en-US" sz="2800" dirty="0" smtClean="0"/>
              <a:t>（</a:t>
            </a:r>
            <a:r>
              <a:rPr lang="en-US" altLang="zh-CN" sz="2800" dirty="0"/>
              <a:t>13</a:t>
            </a:r>
            <a:r>
              <a:rPr lang="zh-CN" altLang="en-US" sz="2800" dirty="0"/>
              <a:t>学时）</a:t>
            </a:r>
            <a:endParaRPr lang="en-US" altLang="zh-CN" sz="2800" b="1" dirty="0"/>
          </a:p>
          <a:p>
            <a:r>
              <a:rPr lang="en-US" altLang="zh-CN" sz="2800" b="1" dirty="0">
                <a:solidFill>
                  <a:srgbClr val="FF0000"/>
                </a:solidFill>
              </a:rPr>
              <a:t>3. 1</a:t>
            </a:r>
            <a:r>
              <a:rPr lang="zh-CN" altLang="en-US" sz="2800" b="1" dirty="0">
                <a:solidFill>
                  <a:srgbClr val="FF0000"/>
                </a:solidFill>
              </a:rPr>
              <a:t>项目</a:t>
            </a:r>
            <a:r>
              <a:rPr lang="en-US" altLang="zh-CN" sz="2800" b="1" dirty="0">
                <a:solidFill>
                  <a:srgbClr val="FF0000"/>
                </a:solidFill>
              </a:rPr>
              <a:t>9</a:t>
            </a:r>
            <a:r>
              <a:rPr lang="zh-CN" altLang="en-US" sz="2800" b="1" dirty="0">
                <a:solidFill>
                  <a:srgbClr val="FF0000"/>
                </a:solidFill>
              </a:rPr>
              <a:t>：了解单片机</a:t>
            </a:r>
            <a:r>
              <a:rPr lang="en-US" altLang="zh-CN" sz="2800" b="1" dirty="0">
                <a:solidFill>
                  <a:srgbClr val="FF0000"/>
                </a:solidFill>
              </a:rPr>
              <a:t>C</a:t>
            </a:r>
            <a:r>
              <a:rPr lang="zh-CN" altLang="en-US" sz="2800" b="1" dirty="0">
                <a:solidFill>
                  <a:srgbClr val="FF0000"/>
                </a:solidFill>
              </a:rPr>
              <a:t>语言</a:t>
            </a:r>
          </a:p>
          <a:p>
            <a:r>
              <a:rPr lang="en-US" altLang="zh-CN" sz="2800" dirty="0"/>
              <a:t>     3.1.1</a:t>
            </a:r>
            <a:r>
              <a:rPr lang="zh-CN" altLang="en-US" sz="2800" dirty="0"/>
              <a:t>任务</a:t>
            </a:r>
            <a:r>
              <a:rPr lang="en-US" altLang="zh-CN" sz="2800" dirty="0"/>
              <a:t>9-1</a:t>
            </a:r>
            <a:r>
              <a:rPr lang="zh-CN" altLang="en-US" sz="2800" dirty="0"/>
              <a:t>：了解</a:t>
            </a:r>
            <a:r>
              <a:rPr lang="en-US" altLang="zh-CN" sz="2800" dirty="0"/>
              <a:t>C51</a:t>
            </a:r>
            <a:r>
              <a:rPr lang="zh-CN" altLang="en-US" sz="2800" dirty="0"/>
              <a:t>编程结构</a:t>
            </a:r>
          </a:p>
          <a:p>
            <a:r>
              <a:rPr lang="en-US" altLang="zh-CN" sz="2800" dirty="0"/>
              <a:t>     3.1.2</a:t>
            </a:r>
            <a:r>
              <a:rPr lang="zh-CN" altLang="en-US" sz="2800" dirty="0"/>
              <a:t>任务</a:t>
            </a:r>
            <a:r>
              <a:rPr lang="en-US" altLang="zh-CN" sz="2800" dirty="0"/>
              <a:t>9-2</a:t>
            </a:r>
            <a:r>
              <a:rPr lang="zh-CN" altLang="en-US" sz="2800" dirty="0"/>
              <a:t>：相关知识</a:t>
            </a:r>
          </a:p>
          <a:p>
            <a:r>
              <a:rPr lang="en-US" altLang="zh-CN" sz="2800" b="1" dirty="0">
                <a:solidFill>
                  <a:srgbClr val="FF0000"/>
                </a:solidFill>
              </a:rPr>
              <a:t>3.2</a:t>
            </a:r>
            <a:r>
              <a:rPr lang="zh-CN" altLang="en-US" sz="2800" b="1" dirty="0">
                <a:solidFill>
                  <a:srgbClr val="FF0000"/>
                </a:solidFill>
              </a:rPr>
              <a:t>项目</a:t>
            </a:r>
            <a:r>
              <a:rPr lang="en-US" altLang="zh-CN" sz="2800" b="1" dirty="0">
                <a:solidFill>
                  <a:srgbClr val="FF0000"/>
                </a:solidFill>
              </a:rPr>
              <a:t>10</a:t>
            </a:r>
            <a:r>
              <a:rPr lang="zh-CN" altLang="en-US" sz="2800" b="1" dirty="0">
                <a:solidFill>
                  <a:srgbClr val="FF0000"/>
                </a:solidFill>
              </a:rPr>
              <a:t>：认识</a:t>
            </a:r>
            <a:r>
              <a:rPr lang="en-US" altLang="zh-CN" sz="2800" b="1" dirty="0">
                <a:solidFill>
                  <a:srgbClr val="FF0000"/>
                </a:solidFill>
              </a:rPr>
              <a:t> C51</a:t>
            </a:r>
            <a:r>
              <a:rPr lang="zh-CN" altLang="en-US" sz="2800" b="1" dirty="0">
                <a:solidFill>
                  <a:srgbClr val="FF0000"/>
                </a:solidFill>
              </a:rPr>
              <a:t>的数据类型</a:t>
            </a:r>
          </a:p>
          <a:p>
            <a:r>
              <a:rPr lang="en-US" altLang="zh-CN" sz="2800" dirty="0"/>
              <a:t>     3.2.1</a:t>
            </a:r>
            <a:r>
              <a:rPr lang="zh-CN" altLang="en-US" sz="2800" dirty="0"/>
              <a:t>任务</a:t>
            </a:r>
            <a:r>
              <a:rPr lang="en-US" altLang="zh-CN" sz="2800" dirty="0"/>
              <a:t>10-1</a:t>
            </a:r>
            <a:r>
              <a:rPr lang="zh-CN" altLang="en-US" sz="2800" dirty="0"/>
              <a:t>：用不同数据类型控制</a:t>
            </a:r>
            <a:r>
              <a:rPr lang="en-US" altLang="zh-CN" sz="2800" dirty="0"/>
              <a:t>P2</a:t>
            </a:r>
            <a:r>
              <a:rPr lang="zh-CN" altLang="en-US" sz="2800" dirty="0"/>
              <a:t>口的</a:t>
            </a:r>
            <a:r>
              <a:rPr lang="en-US" altLang="zh-CN" sz="2800" dirty="0"/>
              <a:t>8</a:t>
            </a:r>
            <a:r>
              <a:rPr lang="zh-CN" altLang="en-US" sz="2800" dirty="0"/>
              <a:t>位</a:t>
            </a:r>
            <a:r>
              <a:rPr lang="en-US" altLang="zh-CN" sz="2800" dirty="0"/>
              <a:t>LED</a:t>
            </a:r>
            <a:r>
              <a:rPr lang="zh-CN" altLang="en-US" sz="2800" dirty="0"/>
              <a:t>闪烁</a:t>
            </a:r>
          </a:p>
          <a:p>
            <a:r>
              <a:rPr lang="en-US" altLang="zh-CN" sz="2800" dirty="0"/>
              <a:t>     3.2.2</a:t>
            </a:r>
            <a:r>
              <a:rPr lang="zh-CN" altLang="en-US" sz="2800" dirty="0"/>
              <a:t>任务</a:t>
            </a:r>
            <a:r>
              <a:rPr lang="en-US" altLang="zh-CN" sz="2800" dirty="0"/>
              <a:t>10-2</a:t>
            </a:r>
            <a:r>
              <a:rPr lang="zh-CN" altLang="en-US" sz="2800" dirty="0"/>
              <a:t>：相关知识</a:t>
            </a:r>
          </a:p>
        </p:txBody>
      </p:sp>
      <p:sp>
        <p:nvSpPr>
          <p:cNvPr id="4099" name="Text Box 4"/>
          <p:cNvSpPr txBox="1">
            <a:spLocks noChangeArrowheads="1"/>
          </p:cNvSpPr>
          <p:nvPr/>
        </p:nvSpPr>
        <p:spPr bwMode="auto">
          <a:xfrm>
            <a:off x="4176584" y="205390"/>
            <a:ext cx="688456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Tree>
    <p:extLst>
      <p:ext uri="{BB962C8B-B14F-4D97-AF65-F5344CB8AC3E}">
        <p14:creationId xmlns:p14="http://schemas.microsoft.com/office/powerpoint/2010/main" val="36048464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1000"/>
                                        <p:tgtEl>
                                          <p:spTgt spid="409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099"/>
                                        </p:tgtEl>
                                        <p:attrNameLst>
                                          <p:attrName>style.visibility</p:attrName>
                                        </p:attrNameLst>
                                      </p:cBhvr>
                                      <p:to>
                                        <p:strVal val="visible"/>
                                      </p:to>
                                    </p:set>
                                    <p:animEffect transition="in" filter="diamond(in)">
                                      <p:cBhvr>
                                        <p:cTn id="11" dur="1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P spid="409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5303839" y="2000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193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10-1</a:t>
            </a:r>
            <a:r>
              <a:rPr lang="zh-CN" altLang="en-US" sz="2800" b="1"/>
              <a:t>：用不同数据</a:t>
            </a:r>
            <a:endParaRPr lang="en-US" altLang="zh-CN" sz="2800" b="1"/>
          </a:p>
          <a:p>
            <a:r>
              <a:rPr lang="zh-CN" altLang="en-US" sz="2800" b="1"/>
              <a:t>类型控制</a:t>
            </a:r>
            <a:r>
              <a:rPr lang="en-US" altLang="zh-CN" sz="2800" b="1"/>
              <a:t>P2</a:t>
            </a:r>
            <a:r>
              <a:rPr lang="zh-CN" altLang="en-US" sz="2800" b="1"/>
              <a:t>口的</a:t>
            </a:r>
            <a:r>
              <a:rPr lang="en-US" altLang="zh-CN" sz="2800" b="1"/>
              <a:t>8</a:t>
            </a:r>
            <a:r>
              <a:rPr lang="zh-CN" altLang="en-US" sz="2800" b="1"/>
              <a:t>位</a:t>
            </a:r>
            <a:r>
              <a:rPr lang="en-US" altLang="zh-CN" sz="2800" b="1"/>
              <a:t>LED</a:t>
            </a:r>
            <a:r>
              <a:rPr lang="zh-CN" altLang="en-US" sz="2800" b="1"/>
              <a:t>闪烁</a:t>
            </a:r>
            <a:endParaRPr lang="zh-CN" altLang="en-US" sz="2800"/>
          </a:p>
        </p:txBody>
      </p:sp>
      <p:pic>
        <p:nvPicPr>
          <p:cNvPr id="399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89" y="1844676"/>
            <a:ext cx="7921625" cy="442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Rectangle 4"/>
          <p:cNvSpPr>
            <a:spLocks noChangeArrowheads="1"/>
          </p:cNvSpPr>
          <p:nvPr/>
        </p:nvSpPr>
        <p:spPr bwMode="auto">
          <a:xfrm>
            <a:off x="1524001" y="6334126"/>
            <a:ext cx="9224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图</a:t>
            </a:r>
            <a:r>
              <a:rPr lang="en-US" altLang="zh-CN" sz="2800"/>
              <a:t>3-2</a:t>
            </a:r>
            <a:r>
              <a:rPr lang="zh-CN" altLang="en-US" sz="2800"/>
              <a:t>用不同数据类型控制</a:t>
            </a:r>
            <a:r>
              <a:rPr lang="en-US" altLang="zh-CN" sz="2800"/>
              <a:t>P2</a:t>
            </a:r>
            <a:r>
              <a:rPr lang="zh-CN" altLang="en-US" sz="2800"/>
              <a:t>口的</a:t>
            </a:r>
            <a:r>
              <a:rPr lang="en-US" altLang="zh-CN" sz="2800"/>
              <a:t>8</a:t>
            </a:r>
            <a:r>
              <a:rPr lang="zh-CN" altLang="en-US" sz="2800"/>
              <a:t>位</a:t>
            </a:r>
            <a:r>
              <a:rPr lang="en-US" altLang="zh-CN" sz="2800"/>
              <a:t>LED</a:t>
            </a:r>
            <a:r>
              <a:rPr lang="zh-CN" altLang="en-US" sz="2800"/>
              <a:t>闪烁仿真效果图</a:t>
            </a:r>
          </a:p>
        </p:txBody>
      </p:sp>
    </p:spTree>
    <p:extLst>
      <p:ext uri="{BB962C8B-B14F-4D97-AF65-F5344CB8AC3E}">
        <p14:creationId xmlns:p14="http://schemas.microsoft.com/office/powerpoint/2010/main" val="41859546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diamond(in)">
                                      <p:cBhvr>
                                        <p:cTn id="7"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5159376" y="231775"/>
            <a:ext cx="5908675"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p:txBody>
      </p:sp>
      <p:sp>
        <p:nvSpPr>
          <p:cNvPr id="40963" name="Text Box 3"/>
          <p:cNvSpPr txBox="1">
            <a:spLocks noChangeArrowheads="1"/>
          </p:cNvSpPr>
          <p:nvPr/>
        </p:nvSpPr>
        <p:spPr bwMode="auto">
          <a:xfrm>
            <a:off x="1919288" y="2492376"/>
            <a:ext cx="808355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r>
              <a:rPr lang="en-US" altLang="zh-CN" sz="2800" b="1"/>
              <a:t>1.</a:t>
            </a:r>
            <a:r>
              <a:rPr lang="zh-CN" altLang="en-US" sz="2800" b="1"/>
              <a:t>数据类型</a:t>
            </a:r>
            <a:endParaRPr lang="zh-CN" altLang="en-US" sz="2800"/>
          </a:p>
          <a:p>
            <a:r>
              <a:rPr lang="zh-CN" altLang="en-US" sz="2800"/>
              <a:t>       数据的不同格式叫数据类型。</a:t>
            </a:r>
            <a:r>
              <a:rPr lang="en-US" altLang="zh-CN" sz="2800"/>
              <a:t>C</a:t>
            </a:r>
            <a:r>
              <a:rPr lang="zh-CN" altLang="en-US" sz="2800"/>
              <a:t>语言中常用的数据类型有</a:t>
            </a:r>
            <a:r>
              <a:rPr lang="zh-CN" altLang="en-US" sz="2800" b="1">
                <a:solidFill>
                  <a:srgbClr val="FF0000"/>
                </a:solidFill>
              </a:rPr>
              <a:t>整型、字符型、实型、指针型和空类型</a:t>
            </a:r>
            <a:r>
              <a:rPr lang="zh-CN" altLang="en-US" sz="2800"/>
              <a:t>。而根据变量在程序执行中是否发生变化，还可将数据类型分为</a:t>
            </a:r>
            <a:r>
              <a:rPr lang="zh-CN" altLang="en-US" sz="2800">
                <a:solidFill>
                  <a:srgbClr val="FF0000"/>
                </a:solidFill>
              </a:rPr>
              <a:t>常量</a:t>
            </a:r>
            <a:r>
              <a:rPr lang="zh-CN" altLang="en-US" sz="2800"/>
              <a:t>和</a:t>
            </a:r>
            <a:r>
              <a:rPr lang="zh-CN" altLang="en-US" sz="2800">
                <a:solidFill>
                  <a:srgbClr val="FF0000"/>
                </a:solidFill>
              </a:rPr>
              <a:t>变量</a:t>
            </a:r>
            <a:r>
              <a:rPr lang="zh-CN" altLang="en-US" sz="2800"/>
              <a:t>两种。在程序中，常量可以不经说明而直接引用，而变量则必须先定义类型后才能使用。</a:t>
            </a:r>
          </a:p>
        </p:txBody>
      </p:sp>
    </p:spTree>
    <p:extLst>
      <p:ext uri="{BB962C8B-B14F-4D97-AF65-F5344CB8AC3E}">
        <p14:creationId xmlns:p14="http://schemas.microsoft.com/office/powerpoint/2010/main" val="868918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diamond(in)">
                                      <p:cBhvr>
                                        <p:cTn id="7" dur="1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5375276" y="203200"/>
            <a:ext cx="5908675"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p:txBody>
      </p:sp>
      <p:sp>
        <p:nvSpPr>
          <p:cNvPr id="41987" name="Text Box 3"/>
          <p:cNvSpPr txBox="1">
            <a:spLocks noChangeArrowheads="1"/>
          </p:cNvSpPr>
          <p:nvPr/>
        </p:nvSpPr>
        <p:spPr bwMode="auto">
          <a:xfrm>
            <a:off x="1992313" y="2420939"/>
            <a:ext cx="808355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1</a:t>
            </a:r>
            <a:r>
              <a:rPr lang="zh-CN" altLang="en-US" sz="2800"/>
              <a:t>）常量与变量</a:t>
            </a:r>
          </a:p>
          <a:p>
            <a:r>
              <a:rPr lang="zh-CN" altLang="en-US" sz="2800"/>
              <a:t>      在程序运行过程中，其值不能被改变的量称为常量。常量区分为不同的类型，如</a:t>
            </a:r>
            <a:r>
              <a:rPr lang="en-US" altLang="zh-CN" sz="2800"/>
              <a:t>10</a:t>
            </a:r>
            <a:r>
              <a:rPr lang="zh-CN" altLang="en-US" sz="2800"/>
              <a:t>，</a:t>
            </a:r>
            <a:r>
              <a:rPr lang="en-US" altLang="zh-CN" sz="2800"/>
              <a:t>0</a:t>
            </a:r>
            <a:r>
              <a:rPr lang="zh-CN" altLang="en-US" sz="2800"/>
              <a:t>，</a:t>
            </a:r>
            <a:r>
              <a:rPr lang="en-US" altLang="zh-CN" sz="2800"/>
              <a:t>-4</a:t>
            </a:r>
            <a:r>
              <a:rPr lang="zh-CN" altLang="en-US" sz="2800"/>
              <a:t>为</a:t>
            </a:r>
            <a:r>
              <a:rPr lang="zh-CN" altLang="en-US" sz="2800">
                <a:solidFill>
                  <a:srgbClr val="FF0000"/>
                </a:solidFill>
              </a:rPr>
              <a:t>整型常量</a:t>
            </a:r>
            <a:r>
              <a:rPr lang="zh-CN" altLang="en-US" sz="2800"/>
              <a:t>，</a:t>
            </a:r>
            <a:r>
              <a:rPr lang="en-US" altLang="zh-CN" sz="2800"/>
              <a:t>2.6</a:t>
            </a:r>
            <a:r>
              <a:rPr lang="zh-CN" altLang="en-US" sz="2800"/>
              <a:t>、</a:t>
            </a:r>
            <a:r>
              <a:rPr lang="en-US" altLang="zh-CN" sz="2800"/>
              <a:t>-3.15</a:t>
            </a:r>
            <a:r>
              <a:rPr lang="zh-CN" altLang="en-US" sz="2800"/>
              <a:t>为</a:t>
            </a:r>
            <a:r>
              <a:rPr lang="zh-CN" altLang="en-US" sz="2800">
                <a:solidFill>
                  <a:srgbClr val="FF0000"/>
                </a:solidFill>
              </a:rPr>
              <a:t>实型常量</a:t>
            </a:r>
            <a:r>
              <a:rPr lang="zh-CN" altLang="en-US" sz="2800"/>
              <a:t>，‘</a:t>
            </a:r>
            <a:r>
              <a:rPr lang="en-US" altLang="zh-CN" sz="2800"/>
              <a:t>a’</a:t>
            </a:r>
            <a:r>
              <a:rPr lang="zh-CN" altLang="en-US" sz="2800"/>
              <a:t>，‘</a:t>
            </a:r>
            <a:r>
              <a:rPr lang="en-US" altLang="zh-CN" sz="2800"/>
              <a:t>d’</a:t>
            </a:r>
            <a:r>
              <a:rPr lang="zh-CN" altLang="en-US" sz="2800"/>
              <a:t>为</a:t>
            </a:r>
            <a:r>
              <a:rPr lang="zh-CN" altLang="en-US" sz="2800">
                <a:solidFill>
                  <a:srgbClr val="FF0000"/>
                </a:solidFill>
              </a:rPr>
              <a:t>字符常量</a:t>
            </a:r>
            <a:r>
              <a:rPr lang="zh-CN" altLang="en-US" sz="2800"/>
              <a:t>。 </a:t>
            </a:r>
            <a:endParaRPr lang="en-US" altLang="zh-CN" sz="2800"/>
          </a:p>
          <a:p>
            <a:r>
              <a:rPr lang="zh-CN" altLang="en-US" sz="2800"/>
              <a:t>      在程序执行中，其值可以改变的量称为变量，变量标识符常用</a:t>
            </a:r>
            <a:r>
              <a:rPr lang="zh-CN" altLang="en-US" sz="2800" b="1">
                <a:solidFill>
                  <a:srgbClr val="FF0000"/>
                </a:solidFill>
              </a:rPr>
              <a:t>小写字母</a:t>
            </a:r>
            <a:r>
              <a:rPr lang="zh-CN" altLang="en-US" sz="2800"/>
              <a:t>来表示，变量必须先定义后使用，一般放在程序开头部分。</a:t>
            </a:r>
            <a:r>
              <a:rPr lang="en-US" altLang="zh-CN" sz="2800"/>
              <a:t>        </a:t>
            </a:r>
            <a:endParaRPr lang="zh-CN" altLang="en-US" sz="2800"/>
          </a:p>
        </p:txBody>
      </p:sp>
    </p:spTree>
    <p:extLst>
      <p:ext uri="{BB962C8B-B14F-4D97-AF65-F5344CB8AC3E}">
        <p14:creationId xmlns:p14="http://schemas.microsoft.com/office/powerpoint/2010/main" val="6841587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diamond(in)">
                                      <p:cBhvr>
                                        <p:cTn id="7" dur="1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5591176"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
        <p:nvSpPr>
          <p:cNvPr id="43011" name="Rectangle 3"/>
          <p:cNvSpPr>
            <a:spLocks noChangeArrowheads="1"/>
          </p:cNvSpPr>
          <p:nvPr/>
        </p:nvSpPr>
        <p:spPr bwMode="auto">
          <a:xfrm>
            <a:off x="1819276" y="2205038"/>
            <a:ext cx="856932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2</a:t>
            </a:r>
            <a:r>
              <a:rPr lang="zh-CN" altLang="en-US" sz="2800"/>
              <a:t>）整型数据 </a:t>
            </a:r>
          </a:p>
          <a:p>
            <a:r>
              <a:rPr lang="zh-CN" altLang="en-US" sz="2800"/>
              <a:t>      整型数据包括整型常量和整型变量。 </a:t>
            </a:r>
            <a:endParaRPr lang="en-US" altLang="zh-CN" sz="2800"/>
          </a:p>
          <a:p>
            <a:r>
              <a:rPr lang="zh-CN" altLang="en-US" sz="2800"/>
              <a:t>    （</a:t>
            </a:r>
            <a:r>
              <a:rPr lang="en-US" altLang="zh-CN" sz="2800"/>
              <a:t>1</a:t>
            </a:r>
            <a:r>
              <a:rPr lang="zh-CN" altLang="en-US" sz="2800"/>
              <a:t>）整型常量</a:t>
            </a:r>
          </a:p>
          <a:p>
            <a:r>
              <a:rPr lang="zh-CN" altLang="en-US" sz="2800"/>
              <a:t>       整型常量就是整型常数。在</a:t>
            </a:r>
            <a:r>
              <a:rPr lang="en-US" altLang="zh-CN" sz="2800"/>
              <a:t>C</a:t>
            </a:r>
            <a:r>
              <a:rPr lang="zh-CN" altLang="en-US" sz="2800"/>
              <a:t>语言中，整型常量可用以下三种形式表示：</a:t>
            </a:r>
          </a:p>
          <a:p>
            <a:endParaRPr lang="zh-CN" altLang="en-US" sz="2800"/>
          </a:p>
        </p:txBody>
      </p:sp>
    </p:spTree>
    <p:extLst>
      <p:ext uri="{BB962C8B-B14F-4D97-AF65-F5344CB8AC3E}">
        <p14:creationId xmlns:p14="http://schemas.microsoft.com/office/powerpoint/2010/main" val="28967516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amond(in)">
                                      <p:cBhvr>
                                        <p:cTn id="7" dur="1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3"/>
          <p:cNvSpPr txBox="1">
            <a:spLocks noChangeArrowheads="1"/>
          </p:cNvSpPr>
          <p:nvPr/>
        </p:nvSpPr>
        <p:spPr bwMode="auto">
          <a:xfrm>
            <a:off x="1919289" y="2636839"/>
            <a:ext cx="7869237"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①十进制整数。用</a:t>
            </a:r>
            <a:r>
              <a:rPr lang="en-US" altLang="zh-CN" sz="2800"/>
              <a:t>0</a:t>
            </a:r>
            <a:r>
              <a:rPr lang="zh-CN" altLang="en-US" sz="2800"/>
              <a:t>～</a:t>
            </a:r>
            <a:r>
              <a:rPr lang="en-US" altLang="zh-CN" sz="2800"/>
              <a:t>9</a:t>
            </a:r>
            <a:r>
              <a:rPr lang="zh-CN" altLang="en-US" sz="2800"/>
              <a:t>表示，如</a:t>
            </a:r>
            <a:r>
              <a:rPr lang="en-US" altLang="zh-CN" sz="2800"/>
              <a:t>321</a:t>
            </a:r>
            <a:r>
              <a:rPr lang="zh-CN" altLang="en-US" sz="2800"/>
              <a:t>， </a:t>
            </a:r>
            <a:r>
              <a:rPr lang="en-US" altLang="zh-CN" sz="2800"/>
              <a:t>-106</a:t>
            </a:r>
            <a:r>
              <a:rPr lang="zh-CN" altLang="en-US" sz="2800"/>
              <a:t>等。</a:t>
            </a:r>
          </a:p>
          <a:p>
            <a:r>
              <a:rPr lang="zh-CN" altLang="en-US" sz="2800"/>
              <a:t>②八进制整数。以</a:t>
            </a:r>
            <a:r>
              <a:rPr lang="en-US" altLang="zh-CN" sz="2800"/>
              <a:t>0</a:t>
            </a:r>
            <a:r>
              <a:rPr lang="zh-CN" altLang="en-US" sz="2800"/>
              <a:t>开头的数是八进制数，用</a:t>
            </a:r>
            <a:r>
              <a:rPr lang="en-US" altLang="zh-CN" sz="2800"/>
              <a:t>0</a:t>
            </a:r>
            <a:r>
              <a:rPr lang="zh-CN" altLang="en-US" sz="2800"/>
              <a:t>～</a:t>
            </a:r>
            <a:r>
              <a:rPr lang="en-US" altLang="zh-CN" sz="2800"/>
              <a:t>7</a:t>
            </a:r>
            <a:r>
              <a:rPr lang="zh-CN" altLang="en-US" sz="2800"/>
              <a:t>表示。如</a:t>
            </a:r>
            <a:r>
              <a:rPr lang="en-US" altLang="zh-CN" sz="2800"/>
              <a:t>0215</a:t>
            </a:r>
            <a:r>
              <a:rPr lang="zh-CN" altLang="en-US" sz="2800"/>
              <a:t>表示八进制数</a:t>
            </a:r>
            <a:r>
              <a:rPr lang="en-US" altLang="zh-CN" sz="2800"/>
              <a:t>215</a:t>
            </a:r>
            <a:r>
              <a:rPr lang="zh-CN" altLang="en-US" sz="2800"/>
              <a:t>，即等于十进制数</a:t>
            </a:r>
            <a:r>
              <a:rPr lang="en-US" altLang="zh-CN" sz="2800"/>
              <a:t>141</a:t>
            </a:r>
            <a:r>
              <a:rPr lang="zh-CN" altLang="en-US" sz="2800"/>
              <a:t>。</a:t>
            </a:r>
          </a:p>
          <a:p>
            <a:r>
              <a:rPr lang="zh-CN" altLang="en-US" sz="2800"/>
              <a:t>③十六进制整数。以</a:t>
            </a:r>
            <a:r>
              <a:rPr lang="en-US" altLang="zh-CN" sz="2800"/>
              <a:t>0x</a:t>
            </a:r>
            <a:r>
              <a:rPr lang="zh-CN" altLang="en-US" sz="2800"/>
              <a:t>开头的数是十六进制数，用</a:t>
            </a:r>
            <a:r>
              <a:rPr lang="en-US" altLang="zh-CN" sz="2800"/>
              <a:t>0</a:t>
            </a:r>
            <a:r>
              <a:rPr lang="zh-CN" altLang="en-US" sz="2800"/>
              <a:t>～</a:t>
            </a:r>
            <a:r>
              <a:rPr lang="en-US" altLang="zh-CN" sz="2800"/>
              <a:t>9</a:t>
            </a:r>
            <a:r>
              <a:rPr lang="zh-CN" altLang="en-US" sz="2800"/>
              <a:t>和</a:t>
            </a:r>
            <a:r>
              <a:rPr lang="en-US" altLang="zh-CN" sz="2800"/>
              <a:t>A</a:t>
            </a:r>
            <a:r>
              <a:rPr lang="zh-CN" altLang="en-US" sz="2800"/>
              <a:t>～</a:t>
            </a:r>
            <a:r>
              <a:rPr lang="en-US" altLang="zh-CN" sz="2800"/>
              <a:t>F</a:t>
            </a:r>
            <a:r>
              <a:rPr lang="zh-CN" altLang="en-US" sz="2800"/>
              <a:t>表示。如</a:t>
            </a:r>
            <a:r>
              <a:rPr lang="en-US" altLang="zh-CN" sz="2800"/>
              <a:t>0xFF</a:t>
            </a:r>
            <a:r>
              <a:rPr lang="zh-CN" altLang="en-US" sz="2800"/>
              <a:t>，代表十六进制数</a:t>
            </a:r>
            <a:r>
              <a:rPr lang="en-US" altLang="zh-CN" sz="2800"/>
              <a:t>FF</a:t>
            </a:r>
            <a:r>
              <a:rPr lang="zh-CN" altLang="en-US" sz="2800"/>
              <a:t>，等于十进制数</a:t>
            </a:r>
            <a:r>
              <a:rPr lang="en-US" altLang="zh-CN" sz="2800"/>
              <a:t>255</a:t>
            </a:r>
            <a:r>
              <a:rPr lang="zh-CN" altLang="en-US" sz="2800"/>
              <a:t>。 </a:t>
            </a:r>
          </a:p>
        </p:txBody>
      </p:sp>
      <p:sp>
        <p:nvSpPr>
          <p:cNvPr id="45059" name="Text Box 2"/>
          <p:cNvSpPr txBox="1">
            <a:spLocks noChangeArrowheads="1"/>
          </p:cNvSpPr>
          <p:nvPr/>
        </p:nvSpPr>
        <p:spPr bwMode="auto">
          <a:xfrm>
            <a:off x="53752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8479769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diamond(in)">
                                      <p:cBhvr>
                                        <p:cTn id="7" dur="1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3"/>
          <p:cNvSpPr txBox="1">
            <a:spLocks noChangeArrowheads="1"/>
          </p:cNvSpPr>
          <p:nvPr/>
        </p:nvSpPr>
        <p:spPr bwMode="auto">
          <a:xfrm>
            <a:off x="1941514" y="2133601"/>
            <a:ext cx="83534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(2)</a:t>
            </a:r>
            <a:r>
              <a:rPr lang="zh-CN" altLang="en-US" sz="2800"/>
              <a:t>整型变量</a:t>
            </a:r>
          </a:p>
          <a:p>
            <a:r>
              <a:rPr lang="zh-CN" altLang="en-US" sz="2800"/>
              <a:t>       整型变量可分为</a:t>
            </a:r>
            <a:r>
              <a:rPr lang="zh-CN" altLang="en-US" sz="2800">
                <a:solidFill>
                  <a:srgbClr val="FF0000"/>
                </a:solidFill>
              </a:rPr>
              <a:t>基本型</a:t>
            </a:r>
            <a:r>
              <a:rPr lang="zh-CN" altLang="en-US" sz="2800"/>
              <a:t>和</a:t>
            </a:r>
            <a:r>
              <a:rPr lang="zh-CN" altLang="en-US" sz="2800">
                <a:solidFill>
                  <a:srgbClr val="FF0000"/>
                </a:solidFill>
              </a:rPr>
              <a:t>无符号型</a:t>
            </a:r>
            <a:r>
              <a:rPr lang="zh-CN" altLang="en-US" sz="2800"/>
              <a:t>，基本型类型说明符为</a:t>
            </a:r>
            <a:r>
              <a:rPr lang="en-US" altLang="zh-CN" sz="2800">
                <a:solidFill>
                  <a:srgbClr val="FF0000"/>
                </a:solidFill>
              </a:rPr>
              <a:t>int</a:t>
            </a:r>
            <a:r>
              <a:rPr lang="zh-CN" altLang="en-US" sz="2800"/>
              <a:t>，在内存中占</a:t>
            </a:r>
            <a:r>
              <a:rPr lang="en-US" altLang="zh-CN" sz="2800"/>
              <a:t>2</a:t>
            </a:r>
            <a:r>
              <a:rPr lang="zh-CN" altLang="en-US" sz="2800"/>
              <a:t>个字节；无符号型类型说明符为</a:t>
            </a:r>
            <a:r>
              <a:rPr lang="en-US" altLang="zh-CN" sz="2800"/>
              <a:t>unsigned</a:t>
            </a:r>
            <a:r>
              <a:rPr lang="zh-CN" altLang="en-US" sz="2800"/>
              <a:t>，同样在内存中占</a:t>
            </a:r>
            <a:r>
              <a:rPr lang="en-US" altLang="zh-CN" sz="2800"/>
              <a:t>2</a:t>
            </a:r>
            <a:r>
              <a:rPr lang="zh-CN" altLang="en-US" sz="2800"/>
              <a:t>个字节。</a:t>
            </a:r>
          </a:p>
          <a:p>
            <a:r>
              <a:rPr lang="zh-CN" altLang="en-US" sz="2800"/>
              <a:t>        </a:t>
            </a:r>
            <a:r>
              <a:rPr lang="en-US" altLang="zh-CN" sz="2800"/>
              <a:t>KeilC51</a:t>
            </a:r>
            <a:r>
              <a:rPr lang="zh-CN" altLang="en-US" sz="2800"/>
              <a:t>软件编译器支持的数据类型如表</a:t>
            </a:r>
            <a:r>
              <a:rPr lang="en-US" altLang="zh-CN" sz="2800"/>
              <a:t>3-3</a:t>
            </a:r>
            <a:r>
              <a:rPr lang="zh-CN" altLang="en-US" sz="2800"/>
              <a:t>所示。</a:t>
            </a:r>
          </a:p>
        </p:txBody>
      </p:sp>
      <p:sp>
        <p:nvSpPr>
          <p:cNvPr id="46083" name="Text Box 2"/>
          <p:cNvSpPr txBox="1">
            <a:spLocks noChangeArrowheads="1"/>
          </p:cNvSpPr>
          <p:nvPr/>
        </p:nvSpPr>
        <p:spPr bwMode="auto">
          <a:xfrm>
            <a:off x="5664201" y="1698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748137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diamond(in)">
                                      <p:cBhvr>
                                        <p:cTn id="7" dur="1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0" y="2189163"/>
            <a:ext cx="8388350"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3" name="Rectangle 4"/>
          <p:cNvSpPr>
            <a:spLocks noChangeArrowheads="1"/>
          </p:cNvSpPr>
          <p:nvPr/>
        </p:nvSpPr>
        <p:spPr bwMode="auto">
          <a:xfrm>
            <a:off x="4272809" y="6235978"/>
            <a:ext cx="25827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表</a:t>
            </a:r>
            <a:r>
              <a:rPr lang="en-US" altLang="zh-CN"/>
              <a:t>3-3    C51</a:t>
            </a:r>
            <a:r>
              <a:rPr lang="zh-CN" altLang="en-US"/>
              <a:t>的数据类型</a:t>
            </a:r>
          </a:p>
        </p:txBody>
      </p:sp>
      <p:sp>
        <p:nvSpPr>
          <p:cNvPr id="47108" name="Text Box 2"/>
          <p:cNvSpPr txBox="1">
            <a:spLocks noChangeArrowheads="1"/>
          </p:cNvSpPr>
          <p:nvPr/>
        </p:nvSpPr>
        <p:spPr bwMode="auto">
          <a:xfrm>
            <a:off x="5232401" y="85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20073673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diamond(in)">
                                      <p:cBhvr>
                                        <p:cTn id="7" dur="10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3"/>
          <p:cNvSpPr txBox="1">
            <a:spLocks noChangeArrowheads="1"/>
          </p:cNvSpPr>
          <p:nvPr/>
        </p:nvSpPr>
        <p:spPr bwMode="auto">
          <a:xfrm>
            <a:off x="1795464" y="2205038"/>
            <a:ext cx="8516937"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       C</a:t>
            </a:r>
            <a:r>
              <a:rPr lang="zh-CN" altLang="en-US" sz="2800"/>
              <a:t>规定在程序中所有用到的变量都必须在程序中定义，</a:t>
            </a:r>
            <a:r>
              <a:rPr lang="zh-CN" altLang="en-US" sz="2800" b="1"/>
              <a:t>整型变量的定义形式</a:t>
            </a:r>
            <a:r>
              <a:rPr lang="zh-CN" altLang="en-US" sz="2800"/>
              <a:t>：</a:t>
            </a:r>
          </a:p>
          <a:p>
            <a:r>
              <a:rPr lang="zh-CN" altLang="en-US" sz="2800" b="1">
                <a:solidFill>
                  <a:srgbClr val="FF0000"/>
                </a:solidFill>
              </a:rPr>
              <a:t>类型说明符   变量标识符</a:t>
            </a:r>
            <a:r>
              <a:rPr lang="en-US" altLang="zh-CN" sz="2800" b="1">
                <a:solidFill>
                  <a:srgbClr val="FF0000"/>
                </a:solidFill>
              </a:rPr>
              <a:t>1</a:t>
            </a:r>
            <a:r>
              <a:rPr lang="zh-CN" altLang="en-US" sz="2800" b="1">
                <a:solidFill>
                  <a:srgbClr val="FF0000"/>
                </a:solidFill>
              </a:rPr>
              <a:t>，变量标识符</a:t>
            </a:r>
            <a:r>
              <a:rPr lang="en-US" altLang="zh-CN" sz="2800" b="1">
                <a:solidFill>
                  <a:srgbClr val="FF0000"/>
                </a:solidFill>
              </a:rPr>
              <a:t>2</a:t>
            </a:r>
            <a:r>
              <a:rPr lang="zh-CN" altLang="en-US" sz="2800" b="1">
                <a:solidFill>
                  <a:srgbClr val="FF0000"/>
                </a:solidFill>
              </a:rPr>
              <a:t>，</a:t>
            </a:r>
            <a:r>
              <a:rPr lang="en-US" altLang="zh-CN" sz="2800"/>
              <a:t>……</a:t>
            </a:r>
          </a:p>
          <a:p>
            <a:r>
              <a:rPr lang="zh-CN" altLang="en-US" sz="2800"/>
              <a:t>例如：</a:t>
            </a:r>
          </a:p>
          <a:p>
            <a:r>
              <a:rPr lang="en-US" altLang="zh-CN" sz="2800"/>
              <a:t>     int a</a:t>
            </a:r>
            <a:r>
              <a:rPr lang="zh-CN" altLang="en-US" sz="2800"/>
              <a:t>，</a:t>
            </a:r>
            <a:r>
              <a:rPr lang="en-US" altLang="zh-CN" sz="2800"/>
              <a:t>b</a:t>
            </a:r>
            <a:r>
              <a:rPr lang="zh-CN" altLang="en-US" sz="2800"/>
              <a:t>；</a:t>
            </a:r>
            <a:r>
              <a:rPr lang="en-US" altLang="zh-CN" sz="2800"/>
              <a:t>//</a:t>
            </a:r>
            <a:r>
              <a:rPr lang="zh-CN" altLang="en-US" sz="2800"/>
              <a:t>指定变量</a:t>
            </a:r>
            <a:r>
              <a:rPr lang="en-US" altLang="zh-CN" sz="2800"/>
              <a:t>a</a:t>
            </a:r>
            <a:r>
              <a:rPr lang="zh-CN" altLang="en-US" sz="2800"/>
              <a:t>、</a:t>
            </a:r>
            <a:r>
              <a:rPr lang="en-US" altLang="zh-CN" sz="2800"/>
              <a:t>b</a:t>
            </a:r>
            <a:r>
              <a:rPr lang="zh-CN" altLang="en-US" sz="2800"/>
              <a:t>为整型，各变量名之间用逗号相隔</a:t>
            </a:r>
          </a:p>
          <a:p>
            <a:r>
              <a:rPr lang="zh-CN" altLang="en-US" sz="2800"/>
              <a:t>　 </a:t>
            </a:r>
            <a:r>
              <a:rPr lang="en-US" altLang="zh-CN" sz="2800"/>
              <a:t>unsigned short c</a:t>
            </a:r>
            <a:r>
              <a:rPr lang="zh-CN" altLang="en-US" sz="2800"/>
              <a:t>，</a:t>
            </a:r>
            <a:r>
              <a:rPr lang="en-US" altLang="zh-CN" sz="2800"/>
              <a:t>d</a:t>
            </a:r>
            <a:r>
              <a:rPr lang="zh-CN" altLang="en-US" sz="2800"/>
              <a:t>；</a:t>
            </a:r>
            <a:r>
              <a:rPr lang="en-US" altLang="zh-CN" sz="2800"/>
              <a:t>// </a:t>
            </a:r>
            <a:r>
              <a:rPr lang="zh-CN" altLang="en-US" sz="2800"/>
              <a:t>指定变量</a:t>
            </a:r>
            <a:r>
              <a:rPr lang="en-US" altLang="zh-CN" sz="2800"/>
              <a:t>c</a:t>
            </a:r>
            <a:r>
              <a:rPr lang="zh-CN" altLang="en-US" sz="2800"/>
              <a:t>、</a:t>
            </a:r>
            <a:r>
              <a:rPr lang="en-US" altLang="zh-CN" sz="2800"/>
              <a:t>d</a:t>
            </a:r>
            <a:r>
              <a:rPr lang="zh-CN" altLang="en-US" sz="2800"/>
              <a:t>为无符号短整型</a:t>
            </a:r>
          </a:p>
          <a:p>
            <a:r>
              <a:rPr lang="zh-CN" altLang="en-US" sz="2800"/>
              <a:t>    </a:t>
            </a:r>
            <a:r>
              <a:rPr lang="en-US" altLang="zh-CN" sz="2800"/>
              <a:t>long e</a:t>
            </a:r>
            <a:r>
              <a:rPr lang="zh-CN" altLang="en-US" sz="2800"/>
              <a:t>，</a:t>
            </a:r>
            <a:r>
              <a:rPr lang="en-US" altLang="zh-CN" sz="2800"/>
              <a:t>f</a:t>
            </a:r>
            <a:r>
              <a:rPr lang="zh-CN" altLang="en-US" sz="2800"/>
              <a:t>；    </a:t>
            </a:r>
            <a:r>
              <a:rPr lang="en-US" altLang="zh-CN" sz="2800"/>
              <a:t>// </a:t>
            </a:r>
            <a:r>
              <a:rPr lang="zh-CN" altLang="en-US" sz="2800"/>
              <a:t>指定变量</a:t>
            </a:r>
            <a:r>
              <a:rPr lang="en-US" altLang="zh-CN" sz="2800"/>
              <a:t>e</a:t>
            </a:r>
            <a:r>
              <a:rPr lang="zh-CN" altLang="en-US" sz="2800"/>
              <a:t>、</a:t>
            </a:r>
            <a:r>
              <a:rPr lang="en-US" altLang="zh-CN" sz="2800"/>
              <a:t>f</a:t>
            </a:r>
            <a:r>
              <a:rPr lang="zh-CN" altLang="en-US" sz="2800"/>
              <a:t>为长整型</a:t>
            </a:r>
          </a:p>
          <a:p>
            <a:r>
              <a:rPr lang="zh-CN" altLang="en-US" sz="2800"/>
              <a:t>        </a:t>
            </a:r>
          </a:p>
        </p:txBody>
      </p:sp>
      <p:sp>
        <p:nvSpPr>
          <p:cNvPr id="48131" name="Text Box 2"/>
          <p:cNvSpPr txBox="1">
            <a:spLocks noChangeArrowheads="1"/>
          </p:cNvSpPr>
          <p:nvPr/>
        </p:nvSpPr>
        <p:spPr bwMode="auto">
          <a:xfrm>
            <a:off x="5237164"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5071601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diamond(in)">
                                      <p:cBhvr>
                                        <p:cTn id="7" dur="1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3"/>
          <p:cNvSpPr txBox="1">
            <a:spLocks noChangeArrowheads="1"/>
          </p:cNvSpPr>
          <p:nvPr/>
        </p:nvSpPr>
        <p:spPr bwMode="auto">
          <a:xfrm>
            <a:off x="1839914" y="2205038"/>
            <a:ext cx="8516937"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）实型数据</a:t>
            </a:r>
          </a:p>
          <a:p>
            <a:r>
              <a:rPr lang="zh-CN" altLang="en-US" sz="2800"/>
              <a:t>实型数据有两种表示形式：（</a:t>
            </a:r>
            <a:r>
              <a:rPr lang="zh-CN" altLang="en-US" sz="2800" b="1"/>
              <a:t>本书没有用到，不介绍</a:t>
            </a:r>
            <a:r>
              <a:rPr lang="zh-CN" altLang="en-US" sz="2800"/>
              <a:t>）</a:t>
            </a:r>
            <a:endParaRPr lang="en-US" altLang="zh-CN" sz="2800"/>
          </a:p>
          <a:p>
            <a:r>
              <a:rPr lang="zh-CN" altLang="en-US" sz="2800"/>
              <a:t>（</a:t>
            </a:r>
            <a:r>
              <a:rPr lang="en-US" altLang="zh-CN" sz="2800"/>
              <a:t>4</a:t>
            </a:r>
            <a:r>
              <a:rPr lang="zh-CN" altLang="en-US" sz="2800"/>
              <a:t>）字符型数据</a:t>
            </a:r>
          </a:p>
          <a:p>
            <a:r>
              <a:rPr lang="zh-CN" altLang="en-US" sz="2800"/>
              <a:t>    字符型数据包括</a:t>
            </a:r>
            <a:r>
              <a:rPr lang="zh-CN" altLang="en-US" sz="2800" b="1">
                <a:solidFill>
                  <a:srgbClr val="FF0000"/>
                </a:solidFill>
              </a:rPr>
              <a:t>字符型常量和字符型变量</a:t>
            </a:r>
            <a:r>
              <a:rPr lang="zh-CN" altLang="en-US" sz="2800"/>
              <a:t>。</a:t>
            </a:r>
          </a:p>
          <a:p>
            <a:r>
              <a:rPr lang="zh-CN" altLang="en-US" sz="2800"/>
              <a:t>    ①字符型常量</a:t>
            </a:r>
          </a:p>
          <a:p>
            <a:r>
              <a:rPr lang="zh-CN" altLang="en-US" sz="2800"/>
              <a:t>     字符常量是用</a:t>
            </a:r>
            <a:r>
              <a:rPr lang="zh-CN" altLang="en-US" sz="2800">
                <a:solidFill>
                  <a:srgbClr val="FF0000"/>
                </a:solidFill>
              </a:rPr>
              <a:t>单引号括起来</a:t>
            </a:r>
            <a:r>
              <a:rPr lang="zh-CN" altLang="en-US" sz="2800"/>
              <a:t>的一个字符。如‘</a:t>
            </a:r>
            <a:r>
              <a:rPr lang="en-US" altLang="zh-CN" sz="2800"/>
              <a:t>a’</a:t>
            </a:r>
            <a:r>
              <a:rPr lang="zh-CN" altLang="en-US" sz="2800"/>
              <a:t>，‘</a:t>
            </a:r>
            <a:r>
              <a:rPr lang="en-US" altLang="zh-CN" sz="2800"/>
              <a:t>x’</a:t>
            </a:r>
            <a:r>
              <a:rPr lang="zh-CN" altLang="en-US" sz="2800"/>
              <a:t>，‘</a:t>
            </a:r>
            <a:r>
              <a:rPr lang="en-US" altLang="zh-CN" sz="2800"/>
              <a:t>d’</a:t>
            </a:r>
            <a:r>
              <a:rPr lang="zh-CN" altLang="en-US" sz="2800"/>
              <a:t>，‘</a:t>
            </a:r>
            <a:r>
              <a:rPr lang="en-US" altLang="zh-CN" sz="2800"/>
              <a:t>?’</a:t>
            </a:r>
            <a:r>
              <a:rPr lang="zh-CN" altLang="en-US" sz="2800"/>
              <a:t>，‘’等都是字符常量。字符型常量常用作显示说明。</a:t>
            </a:r>
          </a:p>
          <a:p>
            <a:endParaRPr lang="zh-CN" altLang="en-US" sz="2800"/>
          </a:p>
        </p:txBody>
      </p:sp>
      <p:sp>
        <p:nvSpPr>
          <p:cNvPr id="49155" name="Text Box 2"/>
          <p:cNvSpPr txBox="1">
            <a:spLocks noChangeArrowheads="1"/>
          </p:cNvSpPr>
          <p:nvPr/>
        </p:nvSpPr>
        <p:spPr bwMode="auto">
          <a:xfrm>
            <a:off x="51593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0584930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diamond(in)">
                                      <p:cBhvr>
                                        <p:cTn id="7" dur="10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3"/>
          <p:cNvSpPr txBox="1">
            <a:spLocks noChangeArrowheads="1"/>
          </p:cNvSpPr>
          <p:nvPr/>
        </p:nvSpPr>
        <p:spPr bwMode="auto">
          <a:xfrm>
            <a:off x="1806576" y="2205038"/>
            <a:ext cx="837247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②字符型变量</a:t>
            </a:r>
          </a:p>
          <a:p>
            <a:r>
              <a:rPr lang="zh-CN" altLang="en-US" sz="2800"/>
              <a:t>     字符型变量用来存放字符常量，只能放一个字符，其说明符是“</a:t>
            </a:r>
            <a:r>
              <a:rPr lang="en-US" altLang="zh-CN" sz="2800"/>
              <a:t>char”</a:t>
            </a:r>
            <a:r>
              <a:rPr lang="zh-CN" altLang="en-US" sz="2800"/>
              <a:t>，长度是</a:t>
            </a:r>
            <a:r>
              <a:rPr lang="en-US" altLang="zh-CN" sz="2800"/>
              <a:t>1</a:t>
            </a:r>
            <a:r>
              <a:rPr lang="zh-CN" altLang="en-US" sz="2800"/>
              <a:t>个字节，定义形式为：</a:t>
            </a:r>
          </a:p>
          <a:p>
            <a:r>
              <a:rPr lang="en-US" altLang="zh-CN" sz="2800"/>
              <a:t>     char</a:t>
            </a:r>
            <a:r>
              <a:rPr lang="zh-CN" altLang="en-US" sz="2800"/>
              <a:t>　</a:t>
            </a:r>
            <a:r>
              <a:rPr lang="en-US" altLang="zh-CN" sz="2800"/>
              <a:t>x</a:t>
            </a:r>
            <a:r>
              <a:rPr lang="zh-CN" altLang="en-US" sz="2800"/>
              <a:t>，</a:t>
            </a:r>
            <a:r>
              <a:rPr lang="en-US" altLang="zh-CN" sz="2800"/>
              <a:t>y</a:t>
            </a:r>
            <a:r>
              <a:rPr lang="zh-CN" altLang="en-US" sz="2800"/>
              <a:t>；</a:t>
            </a:r>
            <a:r>
              <a:rPr lang="en-US" altLang="zh-CN" sz="2800"/>
              <a:t>/</a:t>
            </a:r>
            <a:r>
              <a:rPr lang="zh-CN" altLang="en-US" sz="2800"/>
              <a:t>*它表示</a:t>
            </a:r>
            <a:r>
              <a:rPr lang="en-US" altLang="zh-CN" sz="2800"/>
              <a:t>x</a:t>
            </a:r>
            <a:r>
              <a:rPr lang="zh-CN" altLang="en-US" sz="2800"/>
              <a:t>和</a:t>
            </a:r>
            <a:r>
              <a:rPr lang="en-US" altLang="zh-CN" sz="2800"/>
              <a:t>y</a:t>
            </a:r>
            <a:r>
              <a:rPr lang="zh-CN" altLang="en-US" sz="2800"/>
              <a:t>为字符型变量，在内存中各占一个字节*</a:t>
            </a:r>
            <a:r>
              <a:rPr lang="en-US" altLang="zh-CN" sz="2800"/>
              <a:t>/</a:t>
            </a:r>
          </a:p>
          <a:p>
            <a:r>
              <a:rPr lang="en-US" altLang="zh-CN" sz="2800"/>
              <a:t>     unsigned  char </a:t>
            </a:r>
            <a:r>
              <a:rPr lang="zh-CN" altLang="en-US" sz="2800"/>
              <a:t>与</a:t>
            </a:r>
            <a:r>
              <a:rPr lang="en-US" altLang="zh-CN" sz="2800"/>
              <a:t>signed  char</a:t>
            </a:r>
            <a:r>
              <a:rPr lang="zh-CN" altLang="en-US" sz="2800"/>
              <a:t>型数据的区别是有无符号位，</a:t>
            </a:r>
            <a:r>
              <a:rPr lang="en-US" altLang="zh-CN" sz="2800"/>
              <a:t> unsigned</a:t>
            </a:r>
            <a:r>
              <a:rPr lang="zh-CN" altLang="en-US" sz="2800"/>
              <a:t>无符号位的数值范围是</a:t>
            </a:r>
            <a:r>
              <a:rPr lang="en-US" altLang="zh-CN" sz="2800"/>
              <a:t>0</a:t>
            </a:r>
            <a:r>
              <a:rPr lang="zh-CN" altLang="en-US" sz="2800">
                <a:latin typeface="宋体" panose="02010600030101010101" pitchFamily="2" charset="-122"/>
              </a:rPr>
              <a:t>～</a:t>
            </a:r>
            <a:r>
              <a:rPr lang="en-US" altLang="zh-CN" sz="2800"/>
              <a:t>255</a:t>
            </a:r>
            <a:r>
              <a:rPr lang="zh-CN" altLang="en-US" sz="2800"/>
              <a:t>；</a:t>
            </a:r>
            <a:r>
              <a:rPr lang="en-US" altLang="zh-CN" sz="2800"/>
              <a:t> signed </a:t>
            </a:r>
            <a:r>
              <a:rPr lang="zh-CN" altLang="en-US" sz="2800"/>
              <a:t>有符号位的数值范围是</a:t>
            </a:r>
            <a:r>
              <a:rPr lang="en-US" altLang="zh-CN" sz="2800"/>
              <a:t>-128</a:t>
            </a:r>
            <a:r>
              <a:rPr lang="zh-CN" altLang="en-US" sz="2800">
                <a:latin typeface="宋体" panose="02010600030101010101" pitchFamily="2" charset="-122"/>
              </a:rPr>
              <a:t>～</a:t>
            </a:r>
            <a:r>
              <a:rPr lang="en-US" altLang="zh-CN" sz="2800"/>
              <a:t>127</a:t>
            </a:r>
            <a:r>
              <a:rPr lang="zh-CN" altLang="en-US" sz="2800"/>
              <a:t>。</a:t>
            </a:r>
            <a:endParaRPr lang="en-US" altLang="zh-CN" sz="2800"/>
          </a:p>
          <a:p>
            <a:endParaRPr lang="zh-CN" altLang="en-US" sz="2800"/>
          </a:p>
        </p:txBody>
      </p:sp>
      <p:sp>
        <p:nvSpPr>
          <p:cNvPr id="50179" name="Text Box 2"/>
          <p:cNvSpPr txBox="1">
            <a:spLocks noChangeArrowheads="1"/>
          </p:cNvSpPr>
          <p:nvPr/>
        </p:nvSpPr>
        <p:spPr bwMode="auto">
          <a:xfrm>
            <a:off x="51593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31513267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diamond(in)">
                                      <p:cBhvr>
                                        <p:cTn id="7" dur="10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1"/>
          <p:cNvSpPr txBox="1">
            <a:spLocks noChangeArrowheads="1"/>
          </p:cNvSpPr>
          <p:nvPr/>
        </p:nvSpPr>
        <p:spPr bwMode="auto">
          <a:xfrm>
            <a:off x="1781175" y="2320925"/>
            <a:ext cx="8713788"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FF0000"/>
                </a:solidFill>
              </a:rPr>
              <a:t>3.3</a:t>
            </a:r>
            <a:r>
              <a:rPr lang="zh-CN" altLang="en-US" sz="2800" b="1" dirty="0">
                <a:solidFill>
                  <a:srgbClr val="FF0000"/>
                </a:solidFill>
              </a:rPr>
              <a:t>项目</a:t>
            </a:r>
            <a:r>
              <a:rPr lang="en-US" altLang="zh-CN" sz="2800" b="1" dirty="0">
                <a:solidFill>
                  <a:srgbClr val="FF0000"/>
                </a:solidFill>
              </a:rPr>
              <a:t>11</a:t>
            </a:r>
            <a:r>
              <a:rPr lang="zh-CN" altLang="en-US" sz="2800" b="1" dirty="0">
                <a:solidFill>
                  <a:srgbClr val="FF0000"/>
                </a:solidFill>
              </a:rPr>
              <a:t>：认识 </a:t>
            </a:r>
            <a:r>
              <a:rPr lang="en-US" altLang="zh-CN" sz="2800" b="1" dirty="0">
                <a:solidFill>
                  <a:srgbClr val="FF0000"/>
                </a:solidFill>
              </a:rPr>
              <a:t>C51</a:t>
            </a:r>
            <a:r>
              <a:rPr lang="zh-CN" altLang="en-US" sz="2800" b="1" dirty="0">
                <a:solidFill>
                  <a:srgbClr val="FF0000"/>
                </a:solidFill>
              </a:rPr>
              <a:t>的运算符</a:t>
            </a:r>
          </a:p>
          <a:p>
            <a:r>
              <a:rPr lang="en-US" altLang="zh-CN" sz="2800" dirty="0"/>
              <a:t>     3.3.1</a:t>
            </a:r>
            <a:r>
              <a:rPr lang="zh-CN" altLang="en-US" sz="2800" dirty="0"/>
              <a:t>任务</a:t>
            </a:r>
            <a:r>
              <a:rPr lang="en-US" altLang="zh-CN" sz="2800" dirty="0"/>
              <a:t>11-1</a:t>
            </a:r>
            <a:r>
              <a:rPr lang="zh-CN" altLang="en-US" sz="2800" dirty="0"/>
              <a:t>：分别用</a:t>
            </a:r>
            <a:r>
              <a:rPr lang="en-US" altLang="zh-CN" sz="2800" dirty="0"/>
              <a:t>P2</a:t>
            </a:r>
            <a:r>
              <a:rPr lang="zh-CN" altLang="en-US" sz="2800" dirty="0"/>
              <a:t>、</a:t>
            </a:r>
            <a:r>
              <a:rPr lang="en-US" altLang="zh-CN" sz="2800" dirty="0"/>
              <a:t>P3</a:t>
            </a:r>
            <a:r>
              <a:rPr lang="zh-CN" altLang="en-US" sz="2800" dirty="0"/>
              <a:t>口显示“加减”运算结果</a:t>
            </a:r>
          </a:p>
          <a:p>
            <a:r>
              <a:rPr lang="en-US" altLang="zh-CN" sz="2800" dirty="0"/>
              <a:t>     3.3.2</a:t>
            </a:r>
            <a:r>
              <a:rPr lang="zh-CN" altLang="en-US" sz="2800" dirty="0"/>
              <a:t>任务</a:t>
            </a:r>
            <a:r>
              <a:rPr lang="en-US" altLang="zh-CN" sz="2800" dirty="0"/>
              <a:t>11-2</a:t>
            </a:r>
            <a:r>
              <a:rPr lang="zh-CN" altLang="en-US" sz="2800" dirty="0"/>
              <a:t>：用</a:t>
            </a:r>
            <a:r>
              <a:rPr lang="en-US" altLang="zh-CN" sz="2800" dirty="0"/>
              <a:t>P1</a:t>
            </a:r>
            <a:r>
              <a:rPr lang="zh-CN" altLang="en-US" sz="2800" dirty="0"/>
              <a:t>口显示逻辑“与或”运算结果</a:t>
            </a:r>
            <a:endParaRPr lang="en-US" altLang="zh-CN" sz="2800" dirty="0"/>
          </a:p>
          <a:p>
            <a:r>
              <a:rPr lang="en-US" altLang="zh-CN" sz="2800" dirty="0"/>
              <a:t>     3.3.3</a:t>
            </a:r>
            <a:r>
              <a:rPr lang="zh-CN" altLang="en-US" sz="2800" dirty="0"/>
              <a:t>任务</a:t>
            </a:r>
            <a:r>
              <a:rPr lang="en-US" altLang="zh-CN" sz="2800" dirty="0"/>
              <a:t>11-3</a:t>
            </a:r>
            <a:r>
              <a:rPr lang="zh-CN" altLang="en-US" sz="2800" dirty="0"/>
              <a:t>：分别用</a:t>
            </a:r>
            <a:r>
              <a:rPr lang="en-US" altLang="zh-CN" sz="2800" dirty="0"/>
              <a:t>P2</a:t>
            </a:r>
            <a:r>
              <a:rPr lang="zh-CN" altLang="en-US" sz="2800" dirty="0"/>
              <a:t>、</a:t>
            </a:r>
            <a:r>
              <a:rPr lang="en-US" altLang="zh-CN" sz="2800" dirty="0"/>
              <a:t>P3</a:t>
            </a:r>
            <a:r>
              <a:rPr lang="zh-CN" altLang="en-US" sz="2800" dirty="0"/>
              <a:t>口显示位“与或”运算结果</a:t>
            </a:r>
          </a:p>
          <a:p>
            <a:r>
              <a:rPr lang="en-US" altLang="zh-CN" sz="2800" dirty="0"/>
              <a:t>     3.3.4</a:t>
            </a:r>
            <a:r>
              <a:rPr lang="zh-CN" altLang="en-US" sz="2800" dirty="0"/>
              <a:t>任务</a:t>
            </a:r>
            <a:r>
              <a:rPr lang="en-US" altLang="zh-CN" sz="2800" dirty="0"/>
              <a:t>11-4</a:t>
            </a:r>
            <a:r>
              <a:rPr lang="zh-CN" altLang="en-US" sz="2800" dirty="0"/>
              <a:t>：用</a:t>
            </a:r>
            <a:r>
              <a:rPr lang="en-US" altLang="zh-CN" sz="2800" dirty="0"/>
              <a:t>P1</a:t>
            </a:r>
            <a:r>
              <a:rPr lang="zh-CN" altLang="en-US" sz="2800" dirty="0"/>
              <a:t>口显示“左右移”运算结果</a:t>
            </a:r>
          </a:p>
          <a:p>
            <a:r>
              <a:rPr lang="en-US" altLang="zh-CN" sz="2800" dirty="0"/>
              <a:t>     3.3.5</a:t>
            </a:r>
            <a:r>
              <a:rPr lang="zh-CN" altLang="en-US" sz="2800" dirty="0"/>
              <a:t>任务</a:t>
            </a:r>
            <a:r>
              <a:rPr lang="en-US" altLang="zh-CN" sz="2800" dirty="0"/>
              <a:t>11-5</a:t>
            </a:r>
            <a:r>
              <a:rPr lang="zh-CN" altLang="en-US" sz="2800" dirty="0"/>
              <a:t>：相关知识 </a:t>
            </a:r>
            <a:endParaRPr lang="en-US" altLang="zh-CN" sz="2800" dirty="0"/>
          </a:p>
          <a:p>
            <a:endParaRPr lang="zh-CN" altLang="en-US" sz="2800" dirty="0"/>
          </a:p>
        </p:txBody>
      </p:sp>
      <p:sp>
        <p:nvSpPr>
          <p:cNvPr id="5123" name="Text Box 4"/>
          <p:cNvSpPr txBox="1">
            <a:spLocks noChangeArrowheads="1"/>
          </p:cNvSpPr>
          <p:nvPr/>
        </p:nvSpPr>
        <p:spPr bwMode="auto">
          <a:xfrm>
            <a:off x="4141444" y="182949"/>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Tree>
    <p:extLst>
      <p:ext uri="{BB962C8B-B14F-4D97-AF65-F5344CB8AC3E}">
        <p14:creationId xmlns:p14="http://schemas.microsoft.com/office/powerpoint/2010/main" val="391774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1000"/>
                                        <p:tgtEl>
                                          <p:spTgt spid="512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diamond(in)">
                                      <p:cBhvr>
                                        <p:cTn id="11"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3"/>
          <p:cNvSpPr txBox="1">
            <a:spLocks noChangeArrowheads="1"/>
          </p:cNvSpPr>
          <p:nvPr/>
        </p:nvSpPr>
        <p:spPr bwMode="auto">
          <a:xfrm>
            <a:off x="1825626" y="2276475"/>
            <a:ext cx="83724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③字符串常量</a:t>
            </a:r>
            <a:endParaRPr lang="en-US" altLang="zh-CN" sz="2800"/>
          </a:p>
          <a:p>
            <a:r>
              <a:rPr lang="zh-CN" altLang="en-US" sz="2800"/>
              <a:t>     字符串常量是一对</a:t>
            </a:r>
            <a:r>
              <a:rPr lang="zh-CN" altLang="en-US" sz="2800" b="1">
                <a:solidFill>
                  <a:srgbClr val="FF0000"/>
                </a:solidFill>
              </a:rPr>
              <a:t>双引号</a:t>
            </a:r>
            <a:r>
              <a:rPr lang="zh-CN" altLang="en-US" sz="2800"/>
              <a:t>括起来的字符序列。</a:t>
            </a:r>
          </a:p>
          <a:p>
            <a:r>
              <a:rPr lang="zh-CN" altLang="en-US" sz="2800"/>
              <a:t>例如：</a:t>
            </a:r>
          </a:p>
          <a:p>
            <a:r>
              <a:rPr lang="en-US" altLang="zh-CN" sz="2800"/>
              <a:t>      “Welcome to China.”;// </a:t>
            </a:r>
            <a:r>
              <a:rPr lang="zh-CN" altLang="en-US" sz="2800"/>
              <a:t>是字符串常量</a:t>
            </a:r>
          </a:p>
          <a:p>
            <a:r>
              <a:rPr lang="zh-CN" altLang="en-US" sz="2800"/>
              <a:t>     ‘</a:t>
            </a:r>
            <a:r>
              <a:rPr lang="en-US" altLang="zh-CN" sz="2800"/>
              <a:t>a’;//</a:t>
            </a:r>
            <a:r>
              <a:rPr lang="zh-CN" altLang="en-US" sz="2800"/>
              <a:t>是字符常量</a:t>
            </a:r>
            <a:endParaRPr lang="en-US" altLang="zh-CN" sz="2800"/>
          </a:p>
          <a:p>
            <a:r>
              <a:rPr lang="zh-CN" altLang="en-US" sz="2800"/>
              <a:t>   （</a:t>
            </a:r>
            <a:r>
              <a:rPr lang="en-US" altLang="zh-CN" sz="2800"/>
              <a:t>5</a:t>
            </a:r>
            <a:r>
              <a:rPr lang="zh-CN" altLang="en-US" sz="2800"/>
              <a:t>）指针型数据</a:t>
            </a:r>
          </a:p>
          <a:p>
            <a:r>
              <a:rPr lang="zh-CN" altLang="en-US" sz="2800"/>
              <a:t>     有时在程序中围绕变量的地址展开操作，这就引入“指针”的概念。变量的地址称为变量的指针，</a:t>
            </a:r>
            <a:r>
              <a:rPr lang="zh-CN" altLang="en-US" sz="2800" b="1">
                <a:solidFill>
                  <a:srgbClr val="FF0000"/>
                </a:solidFill>
              </a:rPr>
              <a:t>指针即是地址。</a:t>
            </a:r>
          </a:p>
        </p:txBody>
      </p:sp>
      <p:sp>
        <p:nvSpPr>
          <p:cNvPr id="51203" name="Text Box 2"/>
          <p:cNvSpPr txBox="1">
            <a:spLocks noChangeArrowheads="1"/>
          </p:cNvSpPr>
          <p:nvPr/>
        </p:nvSpPr>
        <p:spPr bwMode="auto">
          <a:xfrm>
            <a:off x="5159376"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12372574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diamond(in)">
                                      <p:cBhvr>
                                        <p:cTn id="7" dur="1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p:cNvSpPr txBox="1">
            <a:spLocks noChangeArrowheads="1"/>
          </p:cNvSpPr>
          <p:nvPr/>
        </p:nvSpPr>
        <p:spPr bwMode="auto">
          <a:xfrm>
            <a:off x="1917701" y="2000251"/>
            <a:ext cx="835342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6</a:t>
            </a:r>
            <a:r>
              <a:rPr lang="zh-CN" altLang="en-US" sz="2800"/>
              <a:t>）位类型数据</a:t>
            </a:r>
          </a:p>
          <a:p>
            <a:r>
              <a:rPr lang="zh-CN" altLang="en-US" sz="2800"/>
              <a:t>       位类型数据是</a:t>
            </a:r>
            <a:r>
              <a:rPr lang="en-US" altLang="zh-CN" sz="2800"/>
              <a:t>C51</a:t>
            </a:r>
            <a:r>
              <a:rPr lang="zh-CN" altLang="en-US" sz="2800"/>
              <a:t>编译器的一种扩充数据类型，利用它可以定义一个位变量，但不能定义位指针，也不能定义位数组。该类型数据取值为“</a:t>
            </a:r>
            <a:r>
              <a:rPr lang="en-US" altLang="zh-CN" sz="2800"/>
              <a:t>0”</a:t>
            </a:r>
            <a:r>
              <a:rPr lang="zh-CN" altLang="en-US" sz="2800"/>
              <a:t>或“</a:t>
            </a:r>
            <a:r>
              <a:rPr lang="en-US" altLang="zh-CN" sz="2800"/>
              <a:t>1”</a:t>
            </a:r>
            <a:r>
              <a:rPr lang="zh-CN" altLang="en-US" sz="2800"/>
              <a:t>。</a:t>
            </a:r>
          </a:p>
          <a:p>
            <a:r>
              <a:rPr lang="zh-CN" altLang="en-US" sz="2800"/>
              <a:t>   （</a:t>
            </a:r>
            <a:r>
              <a:rPr lang="en-US" altLang="zh-CN" sz="2800"/>
              <a:t>7</a:t>
            </a:r>
            <a:r>
              <a:rPr lang="zh-CN" altLang="en-US" sz="2800"/>
              <a:t>）空类型数据</a:t>
            </a:r>
          </a:p>
          <a:p>
            <a:r>
              <a:rPr lang="en-US" altLang="zh-CN" sz="2800"/>
              <a:t>       C</a:t>
            </a:r>
            <a:r>
              <a:rPr lang="zh-CN" altLang="en-US" sz="2800"/>
              <a:t>语言经常使用函数，当函数被调用完后，无需返回一个函数值，这个函数值称为空类型数据</a:t>
            </a:r>
            <a:r>
              <a:rPr lang="en-US" altLang="zh-CN" sz="2800"/>
              <a:t>,</a:t>
            </a:r>
            <a:r>
              <a:rPr lang="zh-CN" altLang="en-US" sz="2800"/>
              <a:t>例如：</a:t>
            </a:r>
            <a:endParaRPr lang="en-US" altLang="zh-CN" sz="2800"/>
          </a:p>
          <a:p>
            <a:r>
              <a:rPr lang="en-US" altLang="zh-CN" sz="2800"/>
              <a:t>/****************************************</a:t>
            </a:r>
          </a:p>
          <a:p>
            <a:r>
              <a:rPr lang="zh-CN" altLang="en-US" sz="2800"/>
              <a:t>函数功能：用整型型数据延时一段长时间</a:t>
            </a:r>
          </a:p>
          <a:p>
            <a:r>
              <a:rPr lang="zh-CN" altLang="en-US" sz="2800"/>
              <a:t>*****************************************</a:t>
            </a:r>
            <a:r>
              <a:rPr lang="en-US" altLang="zh-CN" sz="2800"/>
              <a:t>/</a:t>
            </a:r>
          </a:p>
        </p:txBody>
      </p:sp>
      <p:sp>
        <p:nvSpPr>
          <p:cNvPr id="52227" name="Text Box 2"/>
          <p:cNvSpPr txBox="1">
            <a:spLocks noChangeArrowheads="1"/>
          </p:cNvSpPr>
          <p:nvPr/>
        </p:nvSpPr>
        <p:spPr bwMode="auto">
          <a:xfrm>
            <a:off x="5375276" y="1841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23307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diamond(in)">
                                      <p:cBhvr>
                                        <p:cTn id="7"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3"/>
          <p:cNvSpPr txBox="1">
            <a:spLocks noChangeArrowheads="1"/>
          </p:cNvSpPr>
          <p:nvPr/>
        </p:nvSpPr>
        <p:spPr bwMode="auto">
          <a:xfrm>
            <a:off x="1836739" y="2420939"/>
            <a:ext cx="8580437"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void delay(  )  /</a:t>
            </a:r>
            <a:r>
              <a:rPr lang="zh-CN" altLang="en-US" sz="2800"/>
              <a:t>*用“</a:t>
            </a:r>
            <a:r>
              <a:rPr lang="en-US" altLang="zh-CN" sz="2800"/>
              <a:t>void</a:t>
            </a:r>
            <a:r>
              <a:rPr lang="zh-CN" altLang="en-US" sz="2800"/>
              <a:t>”说明该函数为“空类型”即无返回值，</a:t>
            </a:r>
            <a:r>
              <a:rPr lang="en-US" altLang="zh-CN" sz="2800"/>
              <a:t> void</a:t>
            </a:r>
            <a:r>
              <a:rPr lang="zh-CN" altLang="en-US" sz="2800"/>
              <a:t>的字面意思是“无类型” *</a:t>
            </a:r>
            <a:r>
              <a:rPr lang="en-US" altLang="zh-CN" sz="2800"/>
              <a:t>/</a:t>
            </a:r>
            <a:endParaRPr lang="zh-CN" altLang="en-US" sz="2800"/>
          </a:p>
          <a:p>
            <a:r>
              <a:rPr lang="en-US" altLang="zh-CN" sz="2800"/>
              <a:t>{</a:t>
            </a:r>
          </a:p>
          <a:p>
            <a:r>
              <a:rPr lang="en-US" altLang="zh-CN" sz="2800"/>
              <a:t> unsigned int i; /</a:t>
            </a:r>
            <a:r>
              <a:rPr lang="zh-CN" altLang="en-US" sz="2800"/>
              <a:t>*定义无符号整数，最大取值范围</a:t>
            </a:r>
            <a:r>
              <a:rPr lang="en-US" altLang="zh-CN" sz="2800"/>
              <a:t>65535</a:t>
            </a:r>
            <a:r>
              <a:rPr lang="zh-CN" altLang="en-US" sz="2800"/>
              <a:t>*</a:t>
            </a:r>
            <a:r>
              <a:rPr lang="en-US" altLang="zh-CN" sz="2800"/>
              <a:t>/</a:t>
            </a:r>
          </a:p>
          <a:p>
            <a:r>
              <a:rPr lang="en-US" altLang="zh-CN" sz="2800"/>
              <a:t>for(i=0;i&lt;50000;i++)  //</a:t>
            </a:r>
            <a:r>
              <a:rPr lang="zh-CN" altLang="en-US" sz="2800"/>
              <a:t>做</a:t>
            </a:r>
            <a:r>
              <a:rPr lang="en-US" altLang="zh-CN" sz="2800"/>
              <a:t>50000</a:t>
            </a:r>
            <a:r>
              <a:rPr lang="zh-CN" altLang="en-US" sz="2800"/>
              <a:t>次空循环</a:t>
            </a:r>
          </a:p>
          <a:p>
            <a:r>
              <a:rPr lang="zh-CN" altLang="en-US" sz="2800"/>
              <a:t>        </a:t>
            </a:r>
            <a:r>
              <a:rPr lang="en-US" altLang="zh-CN" sz="2800"/>
              <a:t>;               //</a:t>
            </a:r>
            <a:r>
              <a:rPr lang="zh-CN" altLang="en-US" sz="2800"/>
              <a:t>什么也不做，等待一个机器周期</a:t>
            </a:r>
          </a:p>
          <a:p>
            <a:r>
              <a:rPr lang="en-US" altLang="zh-CN" sz="2800"/>
              <a:t>}</a:t>
            </a:r>
            <a:endParaRPr lang="zh-CN" altLang="en-US" sz="2800"/>
          </a:p>
        </p:txBody>
      </p:sp>
      <p:sp>
        <p:nvSpPr>
          <p:cNvPr id="53251" name="Text Box 2"/>
          <p:cNvSpPr txBox="1">
            <a:spLocks noChangeArrowheads="1"/>
          </p:cNvSpPr>
          <p:nvPr/>
        </p:nvSpPr>
        <p:spPr bwMode="auto">
          <a:xfrm>
            <a:off x="5232401" y="2682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20470442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diamond(in)">
                                      <p:cBhvr>
                                        <p:cTn id="7" dur="1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1">
            <a:spLocks noChangeArrowheads="1"/>
          </p:cNvSpPr>
          <p:nvPr/>
        </p:nvSpPr>
        <p:spPr bwMode="auto">
          <a:xfrm>
            <a:off x="1820863" y="2205038"/>
            <a:ext cx="84963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8</a:t>
            </a:r>
            <a:r>
              <a:rPr lang="zh-CN" altLang="en-US" sz="2800"/>
              <a:t>）变量赋值</a:t>
            </a:r>
          </a:p>
          <a:p>
            <a:r>
              <a:rPr lang="zh-CN" altLang="en-US" sz="2800"/>
              <a:t>      程序中常需要对一些变量预先赋值。</a:t>
            </a:r>
            <a:r>
              <a:rPr lang="en-US" altLang="zh-CN" sz="2800"/>
              <a:t>C</a:t>
            </a:r>
            <a:r>
              <a:rPr lang="zh-CN" altLang="en-US" sz="2800"/>
              <a:t>语言允许在定义变量的同时给变量赋值。如：</a:t>
            </a:r>
          </a:p>
          <a:p>
            <a:r>
              <a:rPr lang="zh-CN" altLang="en-US" sz="2800"/>
              <a:t>　</a:t>
            </a:r>
            <a:r>
              <a:rPr lang="en-US" altLang="zh-CN" sz="2800"/>
              <a:t>int a=3;</a:t>
            </a:r>
            <a:r>
              <a:rPr lang="zh-CN" altLang="en-US" sz="2800"/>
              <a:t>　 </a:t>
            </a:r>
            <a:r>
              <a:rPr lang="en-US" altLang="zh-CN" sz="2800"/>
              <a:t>/* </a:t>
            </a:r>
            <a:r>
              <a:rPr lang="zh-CN" altLang="en-US" sz="2800"/>
              <a:t>指定</a:t>
            </a:r>
            <a:r>
              <a:rPr lang="en-US" altLang="zh-CN" sz="2800"/>
              <a:t>a</a:t>
            </a:r>
            <a:r>
              <a:rPr lang="zh-CN" altLang="en-US" sz="2800"/>
              <a:t>为整型变量，值为</a:t>
            </a:r>
            <a:r>
              <a:rPr lang="en-US" altLang="zh-CN" sz="2800"/>
              <a:t>3</a:t>
            </a:r>
            <a:r>
              <a:rPr lang="zh-CN" altLang="en-US" sz="2800"/>
              <a:t>*</a:t>
            </a:r>
            <a:r>
              <a:rPr lang="en-US" altLang="zh-CN" sz="2800"/>
              <a:t>/</a:t>
            </a:r>
          </a:p>
          <a:p>
            <a:r>
              <a:rPr lang="zh-CN" altLang="en-US" sz="2800"/>
              <a:t>　</a:t>
            </a:r>
            <a:r>
              <a:rPr lang="en-US" altLang="zh-CN" sz="2800"/>
              <a:t>float  f=3.56;/* </a:t>
            </a:r>
            <a:r>
              <a:rPr lang="zh-CN" altLang="en-US" sz="2800"/>
              <a:t>指定</a:t>
            </a:r>
            <a:r>
              <a:rPr lang="en-US" altLang="zh-CN" sz="2800"/>
              <a:t>f</a:t>
            </a:r>
            <a:r>
              <a:rPr lang="zh-CN" altLang="en-US" sz="2800"/>
              <a:t>为实型变量，值为</a:t>
            </a:r>
            <a:r>
              <a:rPr lang="en-US" altLang="zh-CN" sz="2800"/>
              <a:t>3.56 */</a:t>
            </a:r>
          </a:p>
          <a:p>
            <a:r>
              <a:rPr lang="zh-CN" altLang="en-US" sz="2800"/>
              <a:t>　</a:t>
            </a:r>
            <a:r>
              <a:rPr lang="en-US" altLang="zh-CN" sz="2800"/>
              <a:t>char c='a'; /* </a:t>
            </a:r>
            <a:r>
              <a:rPr lang="zh-CN" altLang="en-US" sz="2800"/>
              <a:t>指定</a:t>
            </a:r>
            <a:r>
              <a:rPr lang="en-US" altLang="zh-CN" sz="2800"/>
              <a:t>c</a:t>
            </a:r>
            <a:r>
              <a:rPr lang="zh-CN" altLang="en-US" sz="2800"/>
              <a:t>为字符变量，值为</a:t>
            </a:r>
            <a:r>
              <a:rPr lang="en-US" altLang="zh-CN" sz="2800"/>
              <a:t>'a'  */</a:t>
            </a:r>
          </a:p>
          <a:p>
            <a:r>
              <a:rPr lang="zh-CN" altLang="en-US" sz="2800"/>
              <a:t>也可以使被定义的变量的一部分赋值。如</a:t>
            </a:r>
            <a:r>
              <a:rPr lang="en-US" altLang="zh-CN" sz="2800"/>
              <a:t>:</a:t>
            </a:r>
          </a:p>
          <a:p>
            <a:r>
              <a:rPr lang="en-US" altLang="zh-CN" sz="2800"/>
              <a:t>    int a</a:t>
            </a:r>
            <a:r>
              <a:rPr lang="zh-CN" altLang="en-US" sz="2800"/>
              <a:t>，</a:t>
            </a:r>
            <a:r>
              <a:rPr lang="en-US" altLang="zh-CN" sz="2800"/>
              <a:t>b</a:t>
            </a:r>
            <a:r>
              <a:rPr lang="zh-CN" altLang="en-US" sz="2800"/>
              <a:t>，</a:t>
            </a:r>
            <a:r>
              <a:rPr lang="en-US" altLang="zh-CN" sz="2800"/>
              <a:t>c=5</a:t>
            </a:r>
            <a:r>
              <a:rPr lang="zh-CN" altLang="en-US" sz="2800"/>
              <a:t>；</a:t>
            </a:r>
          </a:p>
          <a:p>
            <a:r>
              <a:rPr lang="zh-CN" altLang="en-US" sz="2800"/>
              <a:t>表示指定</a:t>
            </a:r>
            <a:r>
              <a:rPr lang="en-US" altLang="zh-CN" sz="2800"/>
              <a:t>a</a:t>
            </a:r>
            <a:r>
              <a:rPr lang="zh-CN" altLang="en-US" sz="2800"/>
              <a:t>、</a:t>
            </a:r>
            <a:r>
              <a:rPr lang="en-US" altLang="zh-CN" sz="2800"/>
              <a:t>b</a:t>
            </a:r>
            <a:r>
              <a:rPr lang="zh-CN" altLang="en-US" sz="2800"/>
              <a:t>、</a:t>
            </a:r>
            <a:r>
              <a:rPr lang="en-US" altLang="zh-CN" sz="2800"/>
              <a:t>c</a:t>
            </a:r>
            <a:r>
              <a:rPr lang="zh-CN" altLang="en-US" sz="2800"/>
              <a:t>为整型变量，只对</a:t>
            </a:r>
            <a:r>
              <a:rPr lang="en-US" altLang="zh-CN" sz="2800"/>
              <a:t>c</a:t>
            </a:r>
            <a:r>
              <a:rPr lang="zh-CN" altLang="en-US" sz="2800"/>
              <a:t>赋值，</a:t>
            </a:r>
            <a:r>
              <a:rPr lang="en-US" altLang="zh-CN" sz="2800"/>
              <a:t>c</a:t>
            </a:r>
            <a:r>
              <a:rPr lang="zh-CN" altLang="en-US" sz="2800"/>
              <a:t>的值为</a:t>
            </a:r>
            <a:r>
              <a:rPr lang="en-US" altLang="zh-CN" sz="2800"/>
              <a:t>5</a:t>
            </a:r>
            <a:r>
              <a:rPr lang="zh-CN" altLang="en-US" sz="2800"/>
              <a:t>。</a:t>
            </a:r>
            <a:endParaRPr lang="zh-CN" altLang="en-US" sz="2800" b="1"/>
          </a:p>
        </p:txBody>
      </p:sp>
      <p:sp>
        <p:nvSpPr>
          <p:cNvPr id="54275" name="Text Box 2"/>
          <p:cNvSpPr txBox="1">
            <a:spLocks noChangeArrowheads="1"/>
          </p:cNvSpPr>
          <p:nvPr/>
        </p:nvSpPr>
        <p:spPr bwMode="auto">
          <a:xfrm>
            <a:off x="5375276" y="2603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0127552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diamond(in)">
                                      <p:cBhvr>
                                        <p:cTn id="7" dur="10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3"/>
          <p:cNvSpPr txBox="1">
            <a:spLocks noChangeArrowheads="1"/>
          </p:cNvSpPr>
          <p:nvPr/>
        </p:nvSpPr>
        <p:spPr bwMode="auto">
          <a:xfrm>
            <a:off x="1847850" y="2570163"/>
            <a:ext cx="8496300"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2.C51</a:t>
            </a:r>
            <a:r>
              <a:rPr lang="zh-CN" altLang="en-US" sz="2800" b="1"/>
              <a:t>数据的存储类型</a:t>
            </a:r>
            <a:endParaRPr lang="zh-CN" altLang="en-US" sz="2800"/>
          </a:p>
          <a:p>
            <a:r>
              <a:rPr lang="en-US" altLang="zh-CN" sz="2800"/>
              <a:t>       C51</a:t>
            </a:r>
            <a:r>
              <a:rPr lang="zh-CN" altLang="en-US" sz="2800"/>
              <a:t>是面向</a:t>
            </a:r>
            <a:r>
              <a:rPr lang="en-US" altLang="zh-CN" sz="2800"/>
              <a:t>80C51</a:t>
            </a:r>
            <a:r>
              <a:rPr lang="zh-CN" altLang="en-US" sz="2800"/>
              <a:t>系列单片机的程序设计语言，应用程序中使用的任何数据（变量和常数）必须以一定的存储类型定位于单片机相应的存储区域中。</a:t>
            </a:r>
            <a:r>
              <a:rPr lang="en-US" altLang="zh-CN" sz="2800"/>
              <a:t>C51</a:t>
            </a:r>
            <a:r>
              <a:rPr lang="zh-CN" altLang="en-US" sz="2800"/>
              <a:t>编译器支持的存储类型如表</a:t>
            </a:r>
            <a:r>
              <a:rPr lang="en-US" altLang="zh-CN" sz="2800"/>
              <a:t>3-4</a:t>
            </a:r>
            <a:r>
              <a:rPr lang="zh-CN" altLang="en-US" sz="2800"/>
              <a:t>所示。</a:t>
            </a:r>
          </a:p>
        </p:txBody>
      </p:sp>
      <p:sp>
        <p:nvSpPr>
          <p:cNvPr id="55299" name="Text Box 2"/>
          <p:cNvSpPr txBox="1">
            <a:spLocks noChangeArrowheads="1"/>
          </p:cNvSpPr>
          <p:nvPr/>
        </p:nvSpPr>
        <p:spPr bwMode="auto">
          <a:xfrm>
            <a:off x="5664201" y="1857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0975578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diamond(in)">
                                      <p:cBhvr>
                                        <p:cTn id="7" dur="10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ChangeArrowheads="1"/>
          </p:cNvSpPr>
          <p:nvPr/>
        </p:nvSpPr>
        <p:spPr bwMode="auto">
          <a:xfrm>
            <a:off x="2163763" y="2008189"/>
            <a:ext cx="8210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表</a:t>
            </a:r>
            <a:r>
              <a:rPr lang="en-US" altLang="zh-CN" sz="2800"/>
              <a:t>3-4   C51</a:t>
            </a:r>
            <a:r>
              <a:rPr lang="zh-CN" altLang="en-US" sz="2800"/>
              <a:t>的存储类型与</a:t>
            </a:r>
            <a:r>
              <a:rPr lang="en-US" altLang="zh-CN" sz="2800"/>
              <a:t>8051</a:t>
            </a:r>
            <a:r>
              <a:rPr lang="zh-CN" altLang="en-US" sz="2800"/>
              <a:t>存储空间的对应关系</a:t>
            </a:r>
          </a:p>
        </p:txBody>
      </p:sp>
      <p:pic>
        <p:nvPicPr>
          <p:cNvPr id="5529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288" y="2565400"/>
            <a:ext cx="8424862" cy="393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4" name="Text Box 2"/>
          <p:cNvSpPr txBox="1">
            <a:spLocks noChangeArrowheads="1"/>
          </p:cNvSpPr>
          <p:nvPr/>
        </p:nvSpPr>
        <p:spPr bwMode="auto">
          <a:xfrm>
            <a:off x="52022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33438492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diamond(in)">
                                      <p:cBhvr>
                                        <p:cTn id="7" dur="10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3"/>
          <p:cNvSpPr txBox="1">
            <a:spLocks noChangeArrowheads="1"/>
          </p:cNvSpPr>
          <p:nvPr/>
        </p:nvSpPr>
        <p:spPr bwMode="auto">
          <a:xfrm>
            <a:off x="1698626" y="1989138"/>
            <a:ext cx="86455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       对于</a:t>
            </a:r>
            <a:r>
              <a:rPr lang="en-US" altLang="zh-CN" sz="2800"/>
              <a:t>80C51</a:t>
            </a:r>
            <a:r>
              <a:rPr lang="zh-CN" altLang="en-US" sz="2800"/>
              <a:t>系列单片机来说，访问片内的</a:t>
            </a:r>
            <a:r>
              <a:rPr lang="en-US" altLang="zh-CN" sz="2800"/>
              <a:t>RAM</a:t>
            </a:r>
            <a:r>
              <a:rPr lang="zh-CN" altLang="en-US" sz="2800"/>
              <a:t>比访问片外的</a:t>
            </a:r>
            <a:r>
              <a:rPr lang="en-US" altLang="zh-CN" sz="2800"/>
              <a:t>RAM</a:t>
            </a:r>
            <a:r>
              <a:rPr lang="zh-CN" altLang="en-US" sz="2800"/>
              <a:t>的速度要快得多，所以对于经常使用的变量应该置于片内</a:t>
            </a:r>
            <a:r>
              <a:rPr lang="en-US" altLang="zh-CN" sz="2800"/>
              <a:t>RAM</a:t>
            </a:r>
            <a:r>
              <a:rPr lang="zh-CN" altLang="en-US" sz="2800"/>
              <a:t>，即用</a:t>
            </a:r>
            <a:r>
              <a:rPr lang="en-US" altLang="zh-CN" sz="2800"/>
              <a:t>bdata</a:t>
            </a:r>
            <a:r>
              <a:rPr lang="zh-CN" altLang="en-US" sz="2800"/>
              <a:t>、</a:t>
            </a:r>
            <a:r>
              <a:rPr lang="en-US" altLang="zh-CN" sz="2800"/>
              <a:t>data</a:t>
            </a:r>
            <a:r>
              <a:rPr lang="zh-CN" altLang="en-US" sz="2800"/>
              <a:t>、</a:t>
            </a:r>
            <a:r>
              <a:rPr lang="en-US" altLang="zh-CN" sz="2800"/>
              <a:t>idata</a:t>
            </a:r>
            <a:r>
              <a:rPr lang="zh-CN" altLang="en-US" sz="2800"/>
              <a:t>来定义；对于不常使用的变量或规模较大的变量应该置于片外</a:t>
            </a:r>
            <a:r>
              <a:rPr lang="en-US" altLang="zh-CN" sz="2800"/>
              <a:t>RAM</a:t>
            </a:r>
            <a:r>
              <a:rPr lang="zh-CN" altLang="en-US" sz="2800"/>
              <a:t>中，即用</a:t>
            </a:r>
            <a:r>
              <a:rPr lang="en-US" altLang="zh-CN" sz="2800"/>
              <a:t>pdata</a:t>
            </a:r>
            <a:r>
              <a:rPr lang="zh-CN" altLang="en-US" sz="2800"/>
              <a:t>、</a:t>
            </a:r>
            <a:r>
              <a:rPr lang="en-US" altLang="zh-CN" sz="2800"/>
              <a:t>xdata</a:t>
            </a:r>
            <a:r>
              <a:rPr lang="zh-CN" altLang="en-US" sz="2800"/>
              <a:t>来定义。</a:t>
            </a:r>
          </a:p>
          <a:p>
            <a:r>
              <a:rPr lang="zh-CN" altLang="en-US" sz="2800"/>
              <a:t>例如：</a:t>
            </a:r>
          </a:p>
          <a:p>
            <a:r>
              <a:rPr lang="zh-CN" altLang="en-US" sz="2800"/>
              <a:t>（</a:t>
            </a:r>
            <a:r>
              <a:rPr lang="en-US" altLang="zh-CN" sz="2800"/>
              <a:t>1</a:t>
            </a:r>
            <a:r>
              <a:rPr lang="zh-CN" altLang="en-US" sz="2800"/>
              <a:t>）</a:t>
            </a:r>
            <a:r>
              <a:rPr lang="en-US" altLang="zh-CN" sz="2800"/>
              <a:t>bit  bdata  my_flag;  /*</a:t>
            </a:r>
            <a:r>
              <a:rPr lang="zh-CN" altLang="en-US" sz="2800"/>
              <a:t>位变量</a:t>
            </a:r>
            <a:r>
              <a:rPr lang="en-US" altLang="zh-CN" sz="2800"/>
              <a:t>my_flag</a:t>
            </a:r>
            <a:r>
              <a:rPr lang="zh-CN" altLang="en-US" sz="2800"/>
              <a:t>被定义为</a:t>
            </a:r>
            <a:r>
              <a:rPr lang="en-US" altLang="zh-CN" sz="2800"/>
              <a:t>bdata</a:t>
            </a:r>
            <a:r>
              <a:rPr lang="zh-CN" altLang="en-US" sz="2800"/>
              <a:t>存储类型</a:t>
            </a:r>
            <a:r>
              <a:rPr lang="en-US" altLang="zh-CN" sz="2800"/>
              <a:t>,C51</a:t>
            </a:r>
            <a:r>
              <a:rPr lang="zh-CN" altLang="en-US" sz="2800"/>
              <a:t>编译器将把该变量定义在</a:t>
            </a:r>
            <a:r>
              <a:rPr lang="en-US" altLang="zh-CN" sz="2800"/>
              <a:t>80C51</a:t>
            </a:r>
            <a:r>
              <a:rPr lang="zh-CN" altLang="en-US" sz="2800"/>
              <a:t>片内数据存储区（</a:t>
            </a:r>
            <a:r>
              <a:rPr lang="en-US" altLang="zh-CN" sz="2800"/>
              <a:t>RAM</a:t>
            </a:r>
            <a:r>
              <a:rPr lang="zh-CN" altLang="en-US" sz="2800"/>
              <a:t>）中的位寻址区（地址：</a:t>
            </a:r>
            <a:r>
              <a:rPr lang="en-US" altLang="zh-CN" sz="2800"/>
              <a:t>20H</a:t>
            </a:r>
            <a:r>
              <a:rPr lang="zh-CN" altLang="en-US" sz="2800"/>
              <a:t>～</a:t>
            </a:r>
            <a:r>
              <a:rPr lang="en-US" altLang="zh-CN" sz="2800"/>
              <a:t>2FH</a:t>
            </a:r>
            <a:r>
              <a:rPr lang="zh-CN" altLang="en-US" sz="2800"/>
              <a:t>） </a:t>
            </a:r>
            <a:r>
              <a:rPr lang="en-US" altLang="zh-CN" sz="2800"/>
              <a:t>*/</a:t>
            </a:r>
          </a:p>
        </p:txBody>
      </p:sp>
      <p:sp>
        <p:nvSpPr>
          <p:cNvPr id="57347" name="Text Box 2"/>
          <p:cNvSpPr txBox="1">
            <a:spLocks noChangeArrowheads="1"/>
          </p:cNvSpPr>
          <p:nvPr/>
        </p:nvSpPr>
        <p:spPr bwMode="auto">
          <a:xfrm>
            <a:off x="5375276" y="21272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1962655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amond(in)">
                                      <p:cBhvr>
                                        <p:cTn id="7" dur="1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3"/>
          <p:cNvSpPr txBox="1">
            <a:spLocks noChangeArrowheads="1"/>
          </p:cNvSpPr>
          <p:nvPr/>
        </p:nvSpPr>
        <p:spPr bwMode="auto">
          <a:xfrm>
            <a:off x="1698625" y="2276475"/>
            <a:ext cx="871855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 </a:t>
            </a:r>
            <a:r>
              <a:rPr lang="en-US" altLang="zh-CN" sz="2800"/>
              <a:t>char data var0; /*</a:t>
            </a:r>
            <a:r>
              <a:rPr lang="zh-CN" altLang="en-US" sz="2800"/>
              <a:t>字符变量</a:t>
            </a:r>
            <a:r>
              <a:rPr lang="en-US" altLang="zh-CN" sz="2800"/>
              <a:t>var0</a:t>
            </a:r>
            <a:r>
              <a:rPr lang="zh-CN" altLang="en-US" sz="2800"/>
              <a:t>被定义为</a:t>
            </a:r>
            <a:r>
              <a:rPr lang="en-US" altLang="zh-CN" sz="2800"/>
              <a:t>data</a:t>
            </a:r>
            <a:r>
              <a:rPr lang="zh-CN" altLang="en-US" sz="2800"/>
              <a:t>存储类型，</a:t>
            </a:r>
            <a:r>
              <a:rPr lang="en-US" altLang="zh-CN" sz="2800"/>
              <a:t>C51</a:t>
            </a:r>
            <a:r>
              <a:rPr lang="zh-CN" altLang="en-US" sz="2800"/>
              <a:t>编译器将把该变量定位在</a:t>
            </a:r>
            <a:r>
              <a:rPr lang="en-US" altLang="zh-CN" sz="2800"/>
              <a:t>80C51</a:t>
            </a:r>
            <a:r>
              <a:rPr lang="zh-CN" altLang="en-US" sz="2800"/>
              <a:t>片内数据存储区中（地址：</a:t>
            </a:r>
            <a:r>
              <a:rPr lang="en-US" altLang="zh-CN" sz="2800"/>
              <a:t>00H</a:t>
            </a:r>
            <a:r>
              <a:rPr lang="zh-CN" altLang="en-US" sz="2800"/>
              <a:t>～</a:t>
            </a:r>
            <a:r>
              <a:rPr lang="en-US" altLang="zh-CN" sz="2800"/>
              <a:t>FFH</a:t>
            </a:r>
            <a:r>
              <a:rPr lang="zh-CN" altLang="en-US" sz="2800"/>
              <a:t>） </a:t>
            </a:r>
            <a:r>
              <a:rPr lang="en-US" altLang="zh-CN" sz="2800"/>
              <a:t>*/</a:t>
            </a:r>
            <a:endParaRPr lang="zh-CN" altLang="en-US" sz="2800"/>
          </a:p>
          <a:p>
            <a:r>
              <a:rPr lang="zh-CN" altLang="en-US" sz="2800"/>
              <a:t>（</a:t>
            </a:r>
            <a:r>
              <a:rPr lang="en-US" altLang="zh-CN" sz="2800"/>
              <a:t>3</a:t>
            </a:r>
            <a:r>
              <a:rPr lang="zh-CN" altLang="en-US" sz="2800"/>
              <a:t>） </a:t>
            </a:r>
            <a:r>
              <a:rPr lang="en-US" altLang="zh-CN" sz="2800"/>
              <a:t>float idata x,y,z; /*</a:t>
            </a:r>
            <a:r>
              <a:rPr lang="zh-CN" altLang="en-US" sz="2800"/>
              <a:t>浮点变量</a:t>
            </a:r>
            <a:r>
              <a:rPr lang="en-US" altLang="zh-CN" sz="2800"/>
              <a:t>x</a:t>
            </a:r>
            <a:r>
              <a:rPr lang="zh-CN" altLang="en-US" sz="2800"/>
              <a:t>、</a:t>
            </a:r>
            <a:r>
              <a:rPr lang="en-US" altLang="zh-CN" sz="2800"/>
              <a:t>y</a:t>
            </a:r>
            <a:r>
              <a:rPr lang="zh-CN" altLang="en-US" sz="2800"/>
              <a:t>、</a:t>
            </a:r>
            <a:r>
              <a:rPr lang="en-US" altLang="zh-CN" sz="2800"/>
              <a:t>z</a:t>
            </a:r>
            <a:r>
              <a:rPr lang="zh-CN" altLang="en-US" sz="2800"/>
              <a:t>被定义为</a:t>
            </a:r>
            <a:r>
              <a:rPr lang="en-US" altLang="zh-CN" sz="2800"/>
              <a:t>idata</a:t>
            </a:r>
            <a:r>
              <a:rPr lang="zh-CN" altLang="en-US" sz="2800"/>
              <a:t>存储类型，</a:t>
            </a:r>
            <a:r>
              <a:rPr lang="en-US" altLang="zh-CN" sz="2800"/>
              <a:t>C51</a:t>
            </a:r>
            <a:r>
              <a:rPr lang="zh-CN" altLang="en-US" sz="2800"/>
              <a:t>编译器将把该变量定位在</a:t>
            </a:r>
            <a:r>
              <a:rPr lang="en-US" altLang="zh-CN" sz="2800"/>
              <a:t>80C51</a:t>
            </a:r>
            <a:r>
              <a:rPr lang="zh-CN" altLang="en-US" sz="2800"/>
              <a:t>片内数据区，并只能用间接寻址的方式进行访问</a:t>
            </a:r>
            <a:r>
              <a:rPr lang="en-US" altLang="zh-CN" sz="2800"/>
              <a:t>*/</a:t>
            </a:r>
          </a:p>
          <a:p>
            <a:r>
              <a:rPr lang="zh-CN" altLang="en-US" sz="2800"/>
              <a:t>（</a:t>
            </a:r>
            <a:r>
              <a:rPr lang="en-US" altLang="zh-CN" sz="2800"/>
              <a:t>4</a:t>
            </a:r>
            <a:r>
              <a:rPr lang="zh-CN" altLang="en-US" sz="2800"/>
              <a:t>） </a:t>
            </a:r>
            <a:r>
              <a:rPr lang="en-US" altLang="zh-CN" sz="2800"/>
              <a:t>unsigned int pdata temp ;  /*</a:t>
            </a:r>
            <a:r>
              <a:rPr lang="zh-CN" altLang="en-US" sz="2800"/>
              <a:t>无符号整型变量</a:t>
            </a:r>
            <a:r>
              <a:rPr lang="en-US" altLang="zh-CN" sz="2800"/>
              <a:t>temp</a:t>
            </a:r>
            <a:r>
              <a:rPr lang="zh-CN" altLang="en-US" sz="2800"/>
              <a:t>被定义为</a:t>
            </a:r>
            <a:r>
              <a:rPr lang="en-US" altLang="zh-CN" sz="2800"/>
              <a:t>pdata</a:t>
            </a:r>
            <a:r>
              <a:rPr lang="zh-CN" altLang="en-US" sz="2800"/>
              <a:t>存储类型，</a:t>
            </a:r>
            <a:r>
              <a:rPr lang="en-US" altLang="zh-CN" sz="2800"/>
              <a:t>C51</a:t>
            </a:r>
            <a:r>
              <a:rPr lang="zh-CN" altLang="en-US" sz="2800"/>
              <a:t>译器将把该变量定位在</a:t>
            </a:r>
            <a:r>
              <a:rPr lang="en-US" altLang="zh-CN" sz="2800"/>
              <a:t>80C51</a:t>
            </a:r>
            <a:r>
              <a:rPr lang="zh-CN" altLang="en-US" sz="2800"/>
              <a:t>片外数据存储区（片外</a:t>
            </a:r>
            <a:r>
              <a:rPr lang="en-US" altLang="zh-CN" sz="2800"/>
              <a:t>RAM</a:t>
            </a:r>
            <a:r>
              <a:rPr lang="zh-CN" altLang="en-US" sz="2800"/>
              <a:t>） </a:t>
            </a:r>
            <a:r>
              <a:rPr lang="en-US" altLang="zh-CN" sz="2800"/>
              <a:t>*/</a:t>
            </a:r>
          </a:p>
          <a:p>
            <a:endParaRPr lang="zh-CN" altLang="en-US" sz="2800"/>
          </a:p>
        </p:txBody>
      </p:sp>
      <p:sp>
        <p:nvSpPr>
          <p:cNvPr id="58371" name="Text Box 2"/>
          <p:cNvSpPr txBox="1">
            <a:spLocks noChangeArrowheads="1"/>
          </p:cNvSpPr>
          <p:nvPr/>
        </p:nvSpPr>
        <p:spPr bwMode="auto">
          <a:xfrm>
            <a:off x="5808664"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10055451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diamond(in)">
                                      <p:cBhvr>
                                        <p:cTn id="7" dur="10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3"/>
          <p:cNvSpPr txBox="1">
            <a:spLocks noChangeArrowheads="1"/>
          </p:cNvSpPr>
          <p:nvPr/>
        </p:nvSpPr>
        <p:spPr bwMode="auto">
          <a:xfrm>
            <a:off x="1755775" y="2492375"/>
            <a:ext cx="8516938"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5</a:t>
            </a:r>
            <a:r>
              <a:rPr lang="zh-CN" altLang="en-US" sz="2800"/>
              <a:t>） </a:t>
            </a:r>
            <a:r>
              <a:rPr lang="en-US" altLang="zh-CN" sz="2800"/>
              <a:t>unsigned char xdata array[3][4];   /*</a:t>
            </a:r>
            <a:r>
              <a:rPr lang="zh-CN" altLang="en-US" sz="2800"/>
              <a:t>无符号字符二维数组 </a:t>
            </a:r>
            <a:r>
              <a:rPr lang="en-US" altLang="zh-CN" sz="2800"/>
              <a:t>unsigned char array[3][4]</a:t>
            </a:r>
            <a:r>
              <a:rPr lang="zh-CN" altLang="en-US" sz="2800"/>
              <a:t>被定义为</a:t>
            </a:r>
            <a:r>
              <a:rPr lang="en-US" altLang="zh-CN" sz="2800"/>
              <a:t>xdata</a:t>
            </a:r>
            <a:r>
              <a:rPr lang="zh-CN" altLang="en-US" sz="2800"/>
              <a:t>存储类型，</a:t>
            </a:r>
            <a:r>
              <a:rPr lang="en-US" altLang="zh-CN" sz="2800"/>
              <a:t>C51</a:t>
            </a:r>
            <a:r>
              <a:rPr lang="zh-CN" altLang="en-US" sz="2800"/>
              <a:t>编译器将其定位在片外数据存储区（片外</a:t>
            </a:r>
            <a:r>
              <a:rPr lang="en-US" altLang="zh-CN" sz="2800"/>
              <a:t>RAM</a:t>
            </a:r>
            <a:r>
              <a:rPr lang="zh-CN" altLang="en-US" sz="2800"/>
              <a:t>），并占据</a:t>
            </a:r>
            <a:r>
              <a:rPr lang="en-US" altLang="zh-CN" sz="2800"/>
              <a:t>3x4=12</a:t>
            </a:r>
            <a:r>
              <a:rPr lang="zh-CN" altLang="en-US" sz="2800"/>
              <a:t>字节存储空间，用于存放该数组变量</a:t>
            </a:r>
            <a:r>
              <a:rPr lang="en-US" altLang="zh-CN" sz="2800"/>
              <a:t>*/</a:t>
            </a:r>
          </a:p>
          <a:p>
            <a:r>
              <a:rPr lang="zh-CN" altLang="en-US" sz="2800"/>
              <a:t>       如果用户不对变量的存储类型进行定义，</a:t>
            </a:r>
            <a:r>
              <a:rPr lang="en-US" altLang="zh-CN" sz="2800"/>
              <a:t>C51</a:t>
            </a:r>
            <a:r>
              <a:rPr lang="zh-CN" altLang="en-US" sz="2800"/>
              <a:t>的编译器采用默认的存储类型。默认的存储类型由编译命令中存储模式指令限制。</a:t>
            </a:r>
            <a:r>
              <a:rPr lang="en-US" altLang="zh-CN" sz="2800"/>
              <a:t>C51</a:t>
            </a:r>
            <a:r>
              <a:rPr lang="zh-CN" altLang="en-US" sz="2800"/>
              <a:t>支持的存储模式如表</a:t>
            </a:r>
            <a:r>
              <a:rPr lang="en-US" altLang="zh-CN" sz="2800"/>
              <a:t>3-5</a:t>
            </a:r>
            <a:r>
              <a:rPr lang="zh-CN" altLang="en-US" sz="2800"/>
              <a:t>所示。</a:t>
            </a:r>
          </a:p>
        </p:txBody>
      </p:sp>
      <p:sp>
        <p:nvSpPr>
          <p:cNvPr id="59395" name="Text Box 2"/>
          <p:cNvSpPr txBox="1">
            <a:spLocks noChangeArrowheads="1"/>
          </p:cNvSpPr>
          <p:nvPr/>
        </p:nvSpPr>
        <p:spPr bwMode="auto">
          <a:xfrm>
            <a:off x="5735639" y="2571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22369634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diamond(in)">
                                      <p:cBhvr>
                                        <p:cTn id="7" dur="10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138" y="2708276"/>
            <a:ext cx="8139112" cy="367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19" name="Text Box 2"/>
          <p:cNvSpPr txBox="1">
            <a:spLocks noChangeArrowheads="1"/>
          </p:cNvSpPr>
          <p:nvPr/>
        </p:nvSpPr>
        <p:spPr bwMode="auto">
          <a:xfrm>
            <a:off x="5621339"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
        <p:nvSpPr>
          <p:cNvPr id="59396" name="Rectangle 4"/>
          <p:cNvSpPr>
            <a:spLocks noChangeArrowheads="1"/>
          </p:cNvSpPr>
          <p:nvPr/>
        </p:nvSpPr>
        <p:spPr bwMode="auto">
          <a:xfrm>
            <a:off x="3935414" y="2133600"/>
            <a:ext cx="3360737"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表</a:t>
            </a:r>
            <a:r>
              <a:rPr lang="en-US" altLang="zh-CN" sz="2800"/>
              <a:t>3-5  C51</a:t>
            </a:r>
            <a:r>
              <a:rPr lang="zh-CN" altLang="en-US" sz="2800"/>
              <a:t>存储模式</a:t>
            </a:r>
          </a:p>
        </p:txBody>
      </p:sp>
    </p:spTree>
    <p:extLst>
      <p:ext uri="{BB962C8B-B14F-4D97-AF65-F5344CB8AC3E}">
        <p14:creationId xmlns:p14="http://schemas.microsoft.com/office/powerpoint/2010/main" val="40546322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diamond(in)">
                                      <p:cBhvr>
                                        <p:cTn id="7" dur="1000"/>
                                        <p:tgtEl>
                                          <p:spTgt spid="60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1"/>
          <p:cNvSpPr txBox="1">
            <a:spLocks noChangeArrowheads="1"/>
          </p:cNvSpPr>
          <p:nvPr/>
        </p:nvSpPr>
        <p:spPr bwMode="auto">
          <a:xfrm>
            <a:off x="1703389" y="2133600"/>
            <a:ext cx="878522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FF0000"/>
                </a:solidFill>
              </a:rPr>
              <a:t>3.4</a:t>
            </a:r>
            <a:r>
              <a:rPr lang="zh-CN" altLang="en-US" sz="2800" b="1" dirty="0">
                <a:solidFill>
                  <a:srgbClr val="FF0000"/>
                </a:solidFill>
              </a:rPr>
              <a:t>项目</a:t>
            </a:r>
            <a:r>
              <a:rPr lang="en-US" altLang="zh-CN" sz="2800" b="1" dirty="0">
                <a:solidFill>
                  <a:srgbClr val="FF0000"/>
                </a:solidFill>
              </a:rPr>
              <a:t>12</a:t>
            </a:r>
            <a:r>
              <a:rPr lang="zh-CN" altLang="en-US" sz="2800" b="1" dirty="0">
                <a:solidFill>
                  <a:srgbClr val="FF0000"/>
                </a:solidFill>
              </a:rPr>
              <a:t>：认识</a:t>
            </a:r>
            <a:r>
              <a:rPr lang="en-US" altLang="zh-CN" sz="2800" b="1" dirty="0">
                <a:solidFill>
                  <a:srgbClr val="FF0000"/>
                </a:solidFill>
              </a:rPr>
              <a:t>C51</a:t>
            </a:r>
            <a:r>
              <a:rPr lang="zh-CN" altLang="en-US" sz="2800" b="1" dirty="0">
                <a:solidFill>
                  <a:srgbClr val="FF0000"/>
                </a:solidFill>
              </a:rPr>
              <a:t>流程控制语句</a:t>
            </a:r>
          </a:p>
          <a:p>
            <a:r>
              <a:rPr lang="en-US" altLang="zh-CN" sz="2800" dirty="0"/>
              <a:t>     3.4.1</a:t>
            </a:r>
            <a:r>
              <a:rPr lang="zh-CN" altLang="en-US" sz="2800" dirty="0"/>
              <a:t>任务</a:t>
            </a:r>
            <a:r>
              <a:rPr lang="en-US" altLang="zh-CN" sz="2800" dirty="0"/>
              <a:t>12-1</a:t>
            </a:r>
            <a:r>
              <a:rPr lang="zh-CN" altLang="en-US" sz="2800" dirty="0"/>
              <a:t>：用按键</a:t>
            </a:r>
            <a:r>
              <a:rPr lang="en-US" altLang="zh-CN" sz="2800" dirty="0"/>
              <a:t>S</a:t>
            </a:r>
            <a:r>
              <a:rPr lang="zh-CN" altLang="en-US" sz="2800" dirty="0"/>
              <a:t>控制</a:t>
            </a:r>
            <a:r>
              <a:rPr lang="en-US" altLang="zh-CN" sz="2800" dirty="0"/>
              <a:t>P1</a:t>
            </a:r>
            <a:r>
              <a:rPr lang="zh-CN" altLang="en-US" sz="2800" dirty="0"/>
              <a:t>口</a:t>
            </a:r>
            <a:r>
              <a:rPr lang="en-US" altLang="zh-CN" sz="2800" dirty="0"/>
              <a:t>8</a:t>
            </a:r>
            <a:r>
              <a:rPr lang="zh-CN" altLang="en-US" sz="2800" dirty="0"/>
              <a:t>只</a:t>
            </a:r>
            <a:r>
              <a:rPr lang="en-US" altLang="zh-CN" sz="2800" dirty="0"/>
              <a:t>LED</a:t>
            </a:r>
            <a:r>
              <a:rPr lang="zh-CN" altLang="en-US" sz="2800" dirty="0"/>
              <a:t>显示状态</a:t>
            </a:r>
          </a:p>
          <a:p>
            <a:r>
              <a:rPr lang="en-US" altLang="zh-CN" sz="2800" dirty="0"/>
              <a:t>     3.4.2</a:t>
            </a:r>
            <a:r>
              <a:rPr lang="zh-CN" altLang="en-US" sz="2800" dirty="0"/>
              <a:t>任务</a:t>
            </a:r>
            <a:r>
              <a:rPr lang="en-US" altLang="zh-CN" sz="2800" dirty="0"/>
              <a:t>12-2</a:t>
            </a:r>
            <a:r>
              <a:rPr lang="zh-CN" altLang="en-US" sz="2800" dirty="0"/>
              <a:t>：用</a:t>
            </a:r>
            <a:r>
              <a:rPr lang="en-US" altLang="zh-CN" sz="2800" dirty="0"/>
              <a:t>for</a:t>
            </a:r>
            <a:r>
              <a:rPr lang="zh-CN" altLang="en-US" sz="2800" dirty="0"/>
              <a:t>语句实现蜂鸣器发出</a:t>
            </a:r>
            <a:r>
              <a:rPr lang="en-US" altLang="zh-CN" sz="2800" dirty="0"/>
              <a:t>1KHz</a:t>
            </a:r>
            <a:r>
              <a:rPr lang="zh-CN" altLang="en-US" sz="2800" dirty="0"/>
              <a:t>音频</a:t>
            </a:r>
          </a:p>
          <a:p>
            <a:r>
              <a:rPr lang="en-US" altLang="zh-CN" sz="2800" dirty="0"/>
              <a:t>     3.4.3</a:t>
            </a:r>
            <a:r>
              <a:rPr lang="zh-CN" altLang="en-US" sz="2800" dirty="0"/>
              <a:t>任务</a:t>
            </a:r>
            <a:r>
              <a:rPr lang="en-US" altLang="zh-CN" sz="2800" dirty="0"/>
              <a:t>12-3</a:t>
            </a:r>
            <a:r>
              <a:rPr lang="zh-CN" altLang="en-US" sz="2800" dirty="0"/>
              <a:t>：用</a:t>
            </a:r>
            <a:r>
              <a:rPr lang="en-US" altLang="zh-CN" sz="2800" dirty="0"/>
              <a:t>while</a:t>
            </a:r>
            <a:r>
              <a:rPr lang="zh-CN" altLang="en-US" sz="2800" dirty="0"/>
              <a:t>语句实现</a:t>
            </a:r>
            <a:r>
              <a:rPr lang="en-US" altLang="zh-CN" sz="2800" dirty="0"/>
              <a:t>P1</a:t>
            </a:r>
            <a:r>
              <a:rPr lang="zh-CN" altLang="en-US" sz="2800" dirty="0"/>
              <a:t>口</a:t>
            </a:r>
            <a:r>
              <a:rPr lang="en-US" altLang="zh-CN" sz="2800" dirty="0"/>
              <a:t>8</a:t>
            </a:r>
            <a:r>
              <a:rPr lang="zh-CN" altLang="en-US" sz="2800" dirty="0"/>
              <a:t>只</a:t>
            </a:r>
            <a:r>
              <a:rPr lang="en-US" altLang="zh-CN" sz="2800" dirty="0"/>
              <a:t>LED</a:t>
            </a:r>
            <a:r>
              <a:rPr lang="zh-CN" altLang="en-US" sz="2800" dirty="0"/>
              <a:t>显示状态</a:t>
            </a:r>
          </a:p>
          <a:p>
            <a:r>
              <a:rPr lang="en-US" altLang="zh-CN" sz="2800" dirty="0"/>
              <a:t>     3.4.4</a:t>
            </a:r>
            <a:r>
              <a:rPr lang="zh-CN" altLang="en-US" sz="2800" dirty="0"/>
              <a:t>任务</a:t>
            </a:r>
            <a:r>
              <a:rPr lang="en-US" altLang="zh-CN" sz="2800" dirty="0"/>
              <a:t>12-4</a:t>
            </a:r>
            <a:r>
              <a:rPr lang="zh-CN" altLang="en-US" sz="2800" dirty="0"/>
              <a:t>：用</a:t>
            </a:r>
            <a:r>
              <a:rPr lang="en-US" altLang="zh-CN" sz="2800" dirty="0"/>
              <a:t>do</a:t>
            </a:r>
            <a:r>
              <a:rPr lang="zh-CN" altLang="en-US" sz="2800" dirty="0"/>
              <a:t>…</a:t>
            </a:r>
            <a:r>
              <a:rPr lang="en-US" altLang="zh-CN" sz="2800" dirty="0"/>
              <a:t>while</a:t>
            </a:r>
            <a:r>
              <a:rPr lang="zh-CN" altLang="en-US" sz="2800" dirty="0"/>
              <a:t>语句实现</a:t>
            </a:r>
            <a:r>
              <a:rPr lang="en-US" altLang="zh-CN" sz="2800" dirty="0"/>
              <a:t>P1</a:t>
            </a:r>
            <a:r>
              <a:rPr lang="zh-CN" altLang="en-US" sz="2800" dirty="0"/>
              <a:t>口</a:t>
            </a:r>
            <a:r>
              <a:rPr lang="en-US" altLang="zh-CN" sz="2800" dirty="0"/>
              <a:t>8</a:t>
            </a:r>
            <a:r>
              <a:rPr lang="zh-CN" altLang="en-US" sz="2800" dirty="0"/>
              <a:t>只</a:t>
            </a:r>
            <a:r>
              <a:rPr lang="en-US" altLang="zh-CN" sz="2800" dirty="0"/>
              <a:t>LED</a:t>
            </a:r>
            <a:r>
              <a:rPr lang="zh-CN" altLang="en-US" sz="2800" dirty="0"/>
              <a:t>显示状态</a:t>
            </a:r>
          </a:p>
          <a:p>
            <a:r>
              <a:rPr lang="en-US" altLang="zh-CN" sz="2800" dirty="0"/>
              <a:t>     3.4.5</a:t>
            </a:r>
            <a:r>
              <a:rPr lang="zh-CN" altLang="en-US" sz="2800" dirty="0"/>
              <a:t>任务</a:t>
            </a:r>
            <a:r>
              <a:rPr lang="en-US" altLang="zh-CN" sz="2800" dirty="0"/>
              <a:t>12-5</a:t>
            </a:r>
            <a:r>
              <a:rPr lang="zh-CN" altLang="en-US" sz="2800" dirty="0"/>
              <a:t>：相关知识</a:t>
            </a:r>
          </a:p>
        </p:txBody>
      </p:sp>
      <p:sp>
        <p:nvSpPr>
          <p:cNvPr id="6147" name="Text Box 4"/>
          <p:cNvSpPr txBox="1">
            <a:spLocks noChangeArrowheads="1"/>
          </p:cNvSpPr>
          <p:nvPr/>
        </p:nvSpPr>
        <p:spPr bwMode="auto">
          <a:xfrm>
            <a:off x="4213741" y="205946"/>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Tree>
    <p:extLst>
      <p:ext uri="{BB962C8B-B14F-4D97-AF65-F5344CB8AC3E}">
        <p14:creationId xmlns:p14="http://schemas.microsoft.com/office/powerpoint/2010/main" val="4198533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amond(in)">
                                      <p:cBhvr>
                                        <p:cTn id="7" dur="1000"/>
                                        <p:tgtEl>
                                          <p:spTgt spid="6146"/>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diamond(in)">
                                      <p:cBhvr>
                                        <p:cTn id="11"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3"/>
          <p:cNvSpPr txBox="1">
            <a:spLocks noChangeArrowheads="1"/>
          </p:cNvSpPr>
          <p:nvPr/>
        </p:nvSpPr>
        <p:spPr bwMode="auto">
          <a:xfrm>
            <a:off x="1825626" y="2565401"/>
            <a:ext cx="8424863"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例如：</a:t>
            </a:r>
          </a:p>
          <a:p>
            <a:r>
              <a:rPr lang="en-US" altLang="zh-CN" sz="2800"/>
              <a:t>char var ;   /*</a:t>
            </a:r>
            <a:r>
              <a:rPr lang="zh-CN" altLang="en-US" sz="2800"/>
              <a:t>在 </a:t>
            </a:r>
            <a:r>
              <a:rPr lang="en-US" altLang="zh-CN" sz="2800"/>
              <a:t>small</a:t>
            </a:r>
            <a:r>
              <a:rPr lang="zh-CN" altLang="en-US" sz="2800"/>
              <a:t>模式中</a:t>
            </a:r>
            <a:r>
              <a:rPr lang="en-US" altLang="zh-CN" sz="2800"/>
              <a:t>,var</a:t>
            </a:r>
            <a:r>
              <a:rPr lang="zh-CN" altLang="en-US" sz="2800"/>
              <a:t>定位</a:t>
            </a:r>
            <a:r>
              <a:rPr lang="en-US" altLang="zh-CN" sz="2800"/>
              <a:t>data</a:t>
            </a:r>
            <a:r>
              <a:rPr lang="zh-CN" altLang="en-US" sz="2800"/>
              <a:t>存储区*</a:t>
            </a:r>
            <a:r>
              <a:rPr lang="en-US" altLang="zh-CN" sz="2800"/>
              <a:t>/</a:t>
            </a:r>
          </a:p>
          <a:p>
            <a:r>
              <a:rPr lang="en-US" altLang="zh-CN" sz="2800"/>
              <a:t>             /*</a:t>
            </a:r>
            <a:r>
              <a:rPr lang="zh-CN" altLang="en-US" sz="2800"/>
              <a:t>在 </a:t>
            </a:r>
            <a:r>
              <a:rPr lang="en-US" altLang="zh-CN" sz="2800"/>
              <a:t>compact</a:t>
            </a:r>
            <a:r>
              <a:rPr lang="zh-CN" altLang="en-US" sz="2800"/>
              <a:t>模式中</a:t>
            </a:r>
            <a:r>
              <a:rPr lang="en-US" altLang="zh-CN" sz="2800"/>
              <a:t>,var</a:t>
            </a:r>
            <a:r>
              <a:rPr lang="zh-CN" altLang="en-US" sz="2800"/>
              <a:t>定位</a:t>
            </a:r>
            <a:r>
              <a:rPr lang="en-US" altLang="zh-CN" sz="2800"/>
              <a:t>pdata</a:t>
            </a:r>
            <a:r>
              <a:rPr lang="zh-CN" altLang="en-US" sz="2800"/>
              <a:t>存储区*</a:t>
            </a:r>
            <a:r>
              <a:rPr lang="en-US" altLang="zh-CN" sz="2800"/>
              <a:t>/</a:t>
            </a:r>
          </a:p>
          <a:p>
            <a:r>
              <a:rPr lang="en-US" altLang="zh-CN" sz="2800"/>
              <a:t>             /*</a:t>
            </a:r>
            <a:r>
              <a:rPr lang="zh-CN" altLang="en-US" sz="2800"/>
              <a:t>在 </a:t>
            </a:r>
            <a:r>
              <a:rPr lang="en-US" altLang="zh-CN" sz="2800"/>
              <a:t>large</a:t>
            </a:r>
            <a:r>
              <a:rPr lang="zh-CN" altLang="en-US" sz="2800"/>
              <a:t>模式中</a:t>
            </a:r>
            <a:r>
              <a:rPr lang="en-US" altLang="zh-CN" sz="2800"/>
              <a:t>,var</a:t>
            </a:r>
            <a:r>
              <a:rPr lang="zh-CN" altLang="en-US" sz="2800"/>
              <a:t>定位</a:t>
            </a:r>
            <a:r>
              <a:rPr lang="en-US" altLang="zh-CN" sz="2800"/>
              <a:t>xdata</a:t>
            </a:r>
            <a:r>
              <a:rPr lang="zh-CN" altLang="en-US" sz="2800"/>
              <a:t>存储区*</a:t>
            </a:r>
            <a:r>
              <a:rPr lang="en-US" altLang="zh-CN" sz="2800"/>
              <a:t>/</a:t>
            </a:r>
          </a:p>
          <a:p>
            <a:r>
              <a:rPr lang="zh-CN" altLang="en-US" sz="2800"/>
              <a:t>       在</a:t>
            </a:r>
            <a:r>
              <a:rPr lang="en-US" altLang="zh-CN" sz="2800"/>
              <a:t>keil C51uVision 4</a:t>
            </a:r>
            <a:r>
              <a:rPr lang="zh-CN" altLang="en-US" sz="2800"/>
              <a:t>平台下，设置存储模式的界面如图</a:t>
            </a:r>
            <a:r>
              <a:rPr lang="en-US" altLang="zh-CN" sz="2800"/>
              <a:t>3-3</a:t>
            </a:r>
            <a:r>
              <a:rPr lang="zh-CN" altLang="en-US" sz="2800"/>
              <a:t>所示。</a:t>
            </a:r>
          </a:p>
        </p:txBody>
      </p:sp>
      <p:sp>
        <p:nvSpPr>
          <p:cNvPr id="61443" name="Text Box 2"/>
          <p:cNvSpPr txBox="1">
            <a:spLocks noChangeArrowheads="1"/>
          </p:cNvSpPr>
          <p:nvPr/>
        </p:nvSpPr>
        <p:spPr bwMode="auto">
          <a:xfrm>
            <a:off x="5591176"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826954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diamond(in)">
                                      <p:cBhvr>
                                        <p:cTn id="7" dur="10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0238" y="2133601"/>
            <a:ext cx="8443912"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4"/>
          <p:cNvSpPr>
            <a:spLocks noChangeArrowheads="1"/>
          </p:cNvSpPr>
          <p:nvPr/>
        </p:nvSpPr>
        <p:spPr bwMode="auto">
          <a:xfrm>
            <a:off x="2716213" y="6086476"/>
            <a:ext cx="5035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图</a:t>
            </a:r>
            <a:r>
              <a:rPr lang="en-US" altLang="zh-CN" sz="2800"/>
              <a:t>3-3 KeilC51 </a:t>
            </a:r>
            <a:r>
              <a:rPr lang="zh-CN" altLang="en-US" sz="2800"/>
              <a:t>的存储模式界面</a:t>
            </a:r>
          </a:p>
        </p:txBody>
      </p:sp>
      <p:sp>
        <p:nvSpPr>
          <p:cNvPr id="62468" name="Text Box 2"/>
          <p:cNvSpPr txBox="1">
            <a:spLocks noChangeArrowheads="1"/>
          </p:cNvSpPr>
          <p:nvPr/>
        </p:nvSpPr>
        <p:spPr bwMode="auto">
          <a:xfrm>
            <a:off x="5808664" y="3333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24779129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diamond(in)">
                                      <p:cBhvr>
                                        <p:cTn id="7" dur="10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3"/>
          <p:cNvSpPr txBox="1">
            <a:spLocks noChangeArrowheads="1"/>
          </p:cNvSpPr>
          <p:nvPr/>
        </p:nvSpPr>
        <p:spPr bwMode="auto">
          <a:xfrm>
            <a:off x="1755776" y="2133600"/>
            <a:ext cx="85883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3.80C51</a:t>
            </a:r>
            <a:r>
              <a:rPr lang="zh-CN" altLang="en-US" sz="2800" b="1"/>
              <a:t>硬件结构的</a:t>
            </a:r>
            <a:r>
              <a:rPr lang="en-US" altLang="zh-CN" sz="2800" b="1"/>
              <a:t>C51</a:t>
            </a:r>
            <a:r>
              <a:rPr lang="zh-CN" altLang="en-US" sz="2800" b="1"/>
              <a:t>定义</a:t>
            </a:r>
            <a:endParaRPr lang="zh-CN" altLang="en-US" sz="2800"/>
          </a:p>
          <a:p>
            <a:r>
              <a:rPr lang="en-US" altLang="zh-CN" sz="2800"/>
              <a:t>       C51</a:t>
            </a:r>
            <a:r>
              <a:rPr lang="zh-CN" altLang="en-US" sz="2800"/>
              <a:t>是适合于</a:t>
            </a:r>
            <a:r>
              <a:rPr lang="en-US" altLang="zh-CN" sz="2800"/>
              <a:t>80C51</a:t>
            </a:r>
            <a:r>
              <a:rPr lang="zh-CN" altLang="en-US" sz="2800"/>
              <a:t>单片机的</a:t>
            </a:r>
            <a:r>
              <a:rPr lang="en-US" altLang="zh-CN" sz="2800"/>
              <a:t>C</a:t>
            </a:r>
            <a:r>
              <a:rPr lang="zh-CN" altLang="en-US" sz="2800"/>
              <a:t>语言。它对标准</a:t>
            </a:r>
            <a:r>
              <a:rPr lang="en-US" altLang="zh-CN" sz="2800"/>
              <a:t>C</a:t>
            </a:r>
            <a:r>
              <a:rPr lang="zh-CN" altLang="en-US" sz="2800"/>
              <a:t>语言进行扩展，从而具有对</a:t>
            </a:r>
            <a:r>
              <a:rPr lang="en-US" altLang="zh-CN" sz="2800"/>
              <a:t>80C51</a:t>
            </a:r>
            <a:r>
              <a:rPr lang="zh-CN" altLang="en-US" sz="2800"/>
              <a:t>单片机硬件结构的良好支持与操作能力。</a:t>
            </a:r>
          </a:p>
          <a:p>
            <a:r>
              <a:rPr lang="en-US" altLang="zh-CN" sz="2800"/>
              <a:t>      </a:t>
            </a:r>
            <a:r>
              <a:rPr lang="zh-CN" altLang="en-US" sz="2800"/>
              <a:t>特殊功能寄存器的定义</a:t>
            </a:r>
          </a:p>
          <a:p>
            <a:r>
              <a:rPr lang="en-US" altLang="zh-CN" sz="2800"/>
              <a:t>       80C51</a:t>
            </a:r>
            <a:r>
              <a:rPr lang="zh-CN" altLang="en-US" sz="2800"/>
              <a:t>单片机内部</a:t>
            </a:r>
            <a:r>
              <a:rPr lang="en-US" altLang="zh-CN" sz="2800"/>
              <a:t>RAM</a:t>
            </a:r>
            <a:r>
              <a:rPr lang="zh-CN" altLang="en-US" sz="2800"/>
              <a:t>的</a:t>
            </a:r>
            <a:r>
              <a:rPr lang="en-US" altLang="zh-CN" sz="2800"/>
              <a:t>80H</a:t>
            </a:r>
            <a:r>
              <a:rPr lang="zh-CN" altLang="en-US" sz="2800"/>
              <a:t>～</a:t>
            </a:r>
            <a:r>
              <a:rPr lang="en-US" altLang="zh-CN" sz="2800"/>
              <a:t>FFH</a:t>
            </a:r>
            <a:r>
              <a:rPr lang="zh-CN" altLang="en-US" sz="2800"/>
              <a:t>区域有</a:t>
            </a:r>
            <a:r>
              <a:rPr lang="en-US" altLang="zh-CN" sz="2800"/>
              <a:t>21</a:t>
            </a:r>
            <a:r>
              <a:rPr lang="zh-CN" altLang="en-US" sz="2800"/>
              <a:t>个特殊功能寄存器，为了对它们能够直接访问，</a:t>
            </a:r>
            <a:r>
              <a:rPr lang="en-US" altLang="zh-CN" sz="2800"/>
              <a:t>C51</a:t>
            </a:r>
            <a:r>
              <a:rPr lang="zh-CN" altLang="en-US" sz="2800"/>
              <a:t>编译器利用扩充的关键字</a:t>
            </a:r>
            <a:r>
              <a:rPr lang="en-US" altLang="zh-CN" sz="2800"/>
              <a:t>SFR</a:t>
            </a:r>
            <a:r>
              <a:rPr lang="zh-CN" altLang="en-US" sz="2800"/>
              <a:t>和</a:t>
            </a:r>
            <a:r>
              <a:rPr lang="en-US" altLang="zh-CN" sz="2800"/>
              <a:t>SFR16</a:t>
            </a:r>
            <a:r>
              <a:rPr lang="zh-CN" altLang="en-US" sz="2800"/>
              <a:t>对这些特殊功能寄存器进行定义。</a:t>
            </a:r>
          </a:p>
        </p:txBody>
      </p:sp>
      <p:sp>
        <p:nvSpPr>
          <p:cNvPr id="63491" name="Text Box 2"/>
          <p:cNvSpPr txBox="1">
            <a:spLocks noChangeArrowheads="1"/>
          </p:cNvSpPr>
          <p:nvPr/>
        </p:nvSpPr>
        <p:spPr bwMode="auto">
          <a:xfrm>
            <a:off x="5808664" y="2651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30309575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diamond(in)">
                                      <p:cBhvr>
                                        <p:cTn id="7" dur="1000"/>
                                        <p:tgtEl>
                                          <p:spTgt spid="6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3"/>
          <p:cNvSpPr txBox="1">
            <a:spLocks noChangeArrowheads="1"/>
          </p:cNvSpPr>
          <p:nvPr/>
        </p:nvSpPr>
        <p:spPr bwMode="auto">
          <a:xfrm>
            <a:off x="1760539" y="2457451"/>
            <a:ext cx="8732837"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SFR</a:t>
            </a:r>
            <a:r>
              <a:rPr lang="zh-CN" altLang="en-US" sz="2800"/>
              <a:t>的定义方法</a:t>
            </a:r>
            <a:r>
              <a:rPr lang="zh-CN" altLang="en-US" sz="2800" b="1">
                <a:solidFill>
                  <a:srgbClr val="FF0000"/>
                </a:solidFill>
              </a:rPr>
              <a:t>：    </a:t>
            </a:r>
            <a:r>
              <a:rPr lang="en-US" altLang="zh-CN" sz="2800" b="1">
                <a:solidFill>
                  <a:srgbClr val="FF0000"/>
                </a:solidFill>
              </a:rPr>
              <a:t>sfr </a:t>
            </a:r>
            <a:r>
              <a:rPr lang="zh-CN" altLang="en-US" sz="2800" b="1">
                <a:solidFill>
                  <a:srgbClr val="FF0000"/>
                </a:solidFill>
              </a:rPr>
              <a:t>特殊功能寄存器名</a:t>
            </a:r>
            <a:r>
              <a:rPr lang="en-US" altLang="zh-CN" sz="2800" b="1">
                <a:solidFill>
                  <a:srgbClr val="FF0000"/>
                </a:solidFill>
              </a:rPr>
              <a:t>=</a:t>
            </a:r>
            <a:r>
              <a:rPr lang="zh-CN" altLang="en-US" sz="2800" b="1">
                <a:solidFill>
                  <a:srgbClr val="FF0000"/>
                </a:solidFill>
              </a:rPr>
              <a:t>地址常数</a:t>
            </a:r>
          </a:p>
          <a:p>
            <a:r>
              <a:rPr lang="zh-CN" altLang="en-US" sz="2800"/>
              <a:t>例如：</a:t>
            </a:r>
          </a:p>
          <a:p>
            <a:r>
              <a:rPr lang="en-US" altLang="zh-CN" sz="2800"/>
              <a:t>sfr P0= 0x80;      /* </a:t>
            </a:r>
            <a:r>
              <a:rPr lang="zh-CN" altLang="en-US" sz="2800"/>
              <a:t>定义</a:t>
            </a:r>
            <a:r>
              <a:rPr lang="en-US" altLang="zh-CN" sz="2800"/>
              <a:t>P0</a:t>
            </a:r>
            <a:r>
              <a:rPr lang="zh-CN" altLang="en-US" sz="2800"/>
              <a:t>口，地址为</a:t>
            </a:r>
            <a:r>
              <a:rPr lang="en-US" altLang="zh-CN" sz="2800"/>
              <a:t>0x80*/</a:t>
            </a:r>
          </a:p>
          <a:p>
            <a:endParaRPr lang="en-US" altLang="zh-CN" sz="2800"/>
          </a:p>
          <a:p>
            <a:r>
              <a:rPr lang="zh-CN" altLang="en-US" sz="2800"/>
              <a:t>       </a:t>
            </a:r>
          </a:p>
        </p:txBody>
      </p:sp>
      <p:sp>
        <p:nvSpPr>
          <p:cNvPr id="64515" name="Text Box 2"/>
          <p:cNvSpPr txBox="1">
            <a:spLocks noChangeArrowheads="1"/>
          </p:cNvSpPr>
          <p:nvPr/>
        </p:nvSpPr>
        <p:spPr bwMode="auto">
          <a:xfrm>
            <a:off x="5591176" y="3492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477493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diamond(in)">
                                      <p:cBhvr>
                                        <p:cTn id="7" dur="10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3"/>
          <p:cNvSpPr txBox="1">
            <a:spLocks noChangeArrowheads="1"/>
          </p:cNvSpPr>
          <p:nvPr/>
        </p:nvSpPr>
        <p:spPr bwMode="auto">
          <a:xfrm>
            <a:off x="1760539" y="2457450"/>
            <a:ext cx="8732837"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rPr>
              <a:t>小结：</a:t>
            </a:r>
            <a:endParaRPr lang="en-US" altLang="zh-CN" sz="2800">
              <a:solidFill>
                <a:srgbClr val="FF0000"/>
              </a:solidFill>
            </a:endParaRPr>
          </a:p>
          <a:p>
            <a:r>
              <a:rPr lang="en-US" altLang="zh-CN" sz="2800"/>
              <a:t>      1.C51</a:t>
            </a:r>
            <a:r>
              <a:rPr lang="zh-CN" altLang="en-US" sz="2800"/>
              <a:t>程序结构；</a:t>
            </a:r>
            <a:endParaRPr lang="en-US" altLang="zh-CN" sz="2800"/>
          </a:p>
          <a:p>
            <a:r>
              <a:rPr lang="en-US" altLang="zh-CN" sz="2800"/>
              <a:t>      2.</a:t>
            </a:r>
            <a:r>
              <a:rPr lang="zh-CN" altLang="en-US" sz="2800"/>
              <a:t>标识符与关键字；</a:t>
            </a:r>
          </a:p>
          <a:p>
            <a:r>
              <a:rPr lang="en-US" altLang="zh-CN" sz="2800"/>
              <a:t>      3.</a:t>
            </a:r>
            <a:r>
              <a:rPr lang="zh-CN" altLang="en-US" sz="2800"/>
              <a:t>数据类型；</a:t>
            </a:r>
            <a:endParaRPr lang="en-US" altLang="zh-CN" sz="2800"/>
          </a:p>
          <a:p>
            <a:r>
              <a:rPr lang="en-US" altLang="zh-CN" sz="2800"/>
              <a:t>      4. C51</a:t>
            </a:r>
            <a:r>
              <a:rPr lang="zh-CN" altLang="en-US" sz="2800"/>
              <a:t>数据的存储类；</a:t>
            </a:r>
            <a:endParaRPr lang="en-US" altLang="zh-CN" sz="2800"/>
          </a:p>
          <a:p>
            <a:r>
              <a:rPr lang="en-US" altLang="zh-CN" sz="2800"/>
              <a:t>       5. 80C51</a:t>
            </a:r>
            <a:r>
              <a:rPr lang="zh-CN" altLang="en-US" sz="2800"/>
              <a:t>硬件结构的</a:t>
            </a:r>
            <a:r>
              <a:rPr lang="en-US" altLang="zh-CN" sz="2800"/>
              <a:t>C51</a:t>
            </a:r>
            <a:r>
              <a:rPr lang="zh-CN" altLang="en-US" sz="2800"/>
              <a:t>定义。</a:t>
            </a:r>
            <a:endParaRPr lang="en-US" altLang="zh-CN" sz="2800"/>
          </a:p>
          <a:p>
            <a:endParaRPr lang="en-US" altLang="zh-CN" sz="2800" b="1"/>
          </a:p>
          <a:p>
            <a:r>
              <a:rPr lang="zh-CN" altLang="en-US" sz="2800" b="1"/>
              <a:t>课后练习</a:t>
            </a:r>
            <a:r>
              <a:rPr lang="en-US" altLang="zh-CN" sz="2800" b="1"/>
              <a:t>1</a:t>
            </a:r>
            <a:r>
              <a:rPr lang="zh-CN" altLang="en-US" sz="2800" b="1"/>
              <a:t>、</a:t>
            </a:r>
            <a:r>
              <a:rPr lang="en-US" altLang="zh-CN" sz="2800" b="1"/>
              <a:t>2</a:t>
            </a:r>
            <a:r>
              <a:rPr lang="zh-CN" altLang="en-US" sz="2800" b="1"/>
              <a:t>、</a:t>
            </a:r>
            <a:r>
              <a:rPr lang="en-US" altLang="zh-CN" sz="2800" b="1"/>
              <a:t>15</a:t>
            </a:r>
            <a:endParaRPr lang="zh-CN" altLang="en-US" sz="2800" b="1"/>
          </a:p>
          <a:p>
            <a:r>
              <a:rPr lang="zh-CN" altLang="en-US" sz="2800"/>
              <a:t>      </a:t>
            </a:r>
          </a:p>
        </p:txBody>
      </p:sp>
      <p:sp>
        <p:nvSpPr>
          <p:cNvPr id="65539" name="Text Box 2"/>
          <p:cNvSpPr txBox="1">
            <a:spLocks noChangeArrowheads="1"/>
          </p:cNvSpPr>
          <p:nvPr/>
        </p:nvSpPr>
        <p:spPr bwMode="auto">
          <a:xfrm>
            <a:off x="5591176" y="3492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3.2.1</a:t>
            </a:r>
            <a:r>
              <a:rPr lang="zh-CN" altLang="en-US" sz="2800" b="1"/>
              <a:t>任务</a:t>
            </a:r>
            <a:r>
              <a:rPr lang="en-US" altLang="zh-CN" sz="2800" b="1"/>
              <a:t>10-2</a:t>
            </a:r>
            <a:r>
              <a:rPr lang="zh-CN" altLang="en-US" sz="2800" b="1"/>
              <a:t>：相关知识</a:t>
            </a:r>
          </a:p>
          <a:p>
            <a:endParaRPr lang="en-US" altLang="zh-CN" sz="2800"/>
          </a:p>
        </p:txBody>
      </p:sp>
    </p:spTree>
    <p:extLst>
      <p:ext uri="{BB962C8B-B14F-4D97-AF65-F5344CB8AC3E}">
        <p14:creationId xmlns:p14="http://schemas.microsoft.com/office/powerpoint/2010/main" val="36970907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diamond(in)">
                                      <p:cBhvr>
                                        <p:cTn id="7" dur="1000"/>
                                        <p:tgtEl>
                                          <p:spTgt spid="65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52324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a:t>
            </a:r>
            <a:r>
              <a:rPr lang="zh-CN" altLang="en-US" sz="2800" b="1"/>
              <a:t>项目</a:t>
            </a:r>
            <a:r>
              <a:rPr lang="en-US" altLang="zh-CN" sz="2800" b="1"/>
              <a:t>11</a:t>
            </a:r>
            <a:r>
              <a:rPr lang="zh-CN" altLang="en-US" sz="2800" b="1"/>
              <a:t>：认识 </a:t>
            </a:r>
            <a:r>
              <a:rPr lang="en-US" altLang="zh-CN" sz="2800" b="1"/>
              <a:t>C51</a:t>
            </a:r>
            <a:r>
              <a:rPr lang="zh-CN" altLang="en-US" sz="2800" b="1"/>
              <a:t>的运算符</a:t>
            </a:r>
          </a:p>
          <a:p>
            <a:endParaRPr lang="en-US" altLang="zh-CN" sz="2800"/>
          </a:p>
        </p:txBody>
      </p:sp>
      <p:sp>
        <p:nvSpPr>
          <p:cNvPr id="65539" name="Text Box 3"/>
          <p:cNvSpPr txBox="1">
            <a:spLocks noChangeArrowheads="1"/>
          </p:cNvSpPr>
          <p:nvPr/>
        </p:nvSpPr>
        <p:spPr bwMode="auto">
          <a:xfrm>
            <a:off x="1847850" y="2205039"/>
            <a:ext cx="8351838"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a:t>
            </a:r>
            <a:r>
              <a:rPr lang="zh-CN" altLang="en-US" sz="2800" b="1"/>
              <a:t>项目</a:t>
            </a:r>
            <a:r>
              <a:rPr lang="en-US" altLang="zh-CN" sz="2800" b="1"/>
              <a:t>11</a:t>
            </a:r>
            <a:r>
              <a:rPr lang="zh-CN" altLang="en-US" sz="2800" b="1"/>
              <a:t>：认识 </a:t>
            </a:r>
            <a:r>
              <a:rPr lang="en-US" altLang="zh-CN" sz="2800" b="1"/>
              <a:t>C51</a:t>
            </a:r>
            <a:r>
              <a:rPr lang="zh-CN" altLang="en-US" sz="2800" b="1"/>
              <a:t>的运算符</a:t>
            </a:r>
          </a:p>
          <a:p>
            <a:r>
              <a:rPr lang="en-US" altLang="zh-CN" sz="2800"/>
              <a:t>   3.3.1</a:t>
            </a:r>
            <a:r>
              <a:rPr lang="zh-CN" altLang="en-US" sz="2800"/>
              <a:t>任务</a:t>
            </a:r>
            <a:r>
              <a:rPr lang="en-US" altLang="zh-CN" sz="2800"/>
              <a:t>11-1</a:t>
            </a:r>
            <a:r>
              <a:rPr lang="zh-CN" altLang="en-US" sz="2800"/>
              <a:t>：分别用</a:t>
            </a:r>
            <a:r>
              <a:rPr lang="en-US" altLang="zh-CN" sz="2800"/>
              <a:t>P2</a:t>
            </a:r>
            <a:r>
              <a:rPr lang="zh-CN" altLang="en-US" sz="2800"/>
              <a:t>、</a:t>
            </a:r>
            <a:r>
              <a:rPr lang="en-US" altLang="zh-CN" sz="2800"/>
              <a:t>P3</a:t>
            </a:r>
            <a:r>
              <a:rPr lang="zh-CN" altLang="en-US" sz="2800"/>
              <a:t>口显示“加减”运算结果</a:t>
            </a:r>
          </a:p>
          <a:p>
            <a:r>
              <a:rPr lang="en-US" altLang="zh-CN" sz="2800"/>
              <a:t>   3.3.2</a:t>
            </a:r>
            <a:r>
              <a:rPr lang="zh-CN" altLang="en-US" sz="2800"/>
              <a:t>任务</a:t>
            </a:r>
            <a:r>
              <a:rPr lang="en-US" altLang="zh-CN" sz="2800"/>
              <a:t>11-2</a:t>
            </a:r>
            <a:r>
              <a:rPr lang="zh-CN" altLang="en-US" sz="2800"/>
              <a:t>：用</a:t>
            </a:r>
            <a:r>
              <a:rPr lang="en-US" altLang="zh-CN" sz="2800"/>
              <a:t>P1</a:t>
            </a:r>
            <a:r>
              <a:rPr lang="zh-CN" altLang="en-US" sz="2800"/>
              <a:t>口显示逻辑“与或”运算结果</a:t>
            </a:r>
            <a:endParaRPr lang="en-US" altLang="zh-CN" sz="2800"/>
          </a:p>
          <a:p>
            <a:r>
              <a:rPr lang="en-US" altLang="zh-CN" sz="2800"/>
              <a:t>   3.3.3</a:t>
            </a:r>
            <a:r>
              <a:rPr lang="zh-CN" altLang="en-US" sz="2800"/>
              <a:t>任务</a:t>
            </a:r>
            <a:r>
              <a:rPr lang="en-US" altLang="zh-CN" sz="2800"/>
              <a:t>11-3</a:t>
            </a:r>
            <a:r>
              <a:rPr lang="zh-CN" altLang="en-US" sz="2800"/>
              <a:t>：分别用</a:t>
            </a:r>
            <a:r>
              <a:rPr lang="en-US" altLang="zh-CN" sz="2800"/>
              <a:t>P2</a:t>
            </a:r>
            <a:r>
              <a:rPr lang="zh-CN" altLang="en-US" sz="2800"/>
              <a:t>、</a:t>
            </a:r>
            <a:r>
              <a:rPr lang="en-US" altLang="zh-CN" sz="2800"/>
              <a:t>P3</a:t>
            </a:r>
            <a:r>
              <a:rPr lang="zh-CN" altLang="en-US" sz="2800"/>
              <a:t>口显示位“与或”运算结果</a:t>
            </a:r>
          </a:p>
          <a:p>
            <a:r>
              <a:rPr lang="en-US" altLang="zh-CN" sz="2800"/>
              <a:t>   3.3.4</a:t>
            </a:r>
            <a:r>
              <a:rPr lang="zh-CN" altLang="en-US" sz="2800"/>
              <a:t>任务</a:t>
            </a:r>
            <a:r>
              <a:rPr lang="en-US" altLang="zh-CN" sz="2800"/>
              <a:t>11-4</a:t>
            </a:r>
            <a:r>
              <a:rPr lang="zh-CN" altLang="en-US" sz="2800"/>
              <a:t>：用</a:t>
            </a:r>
            <a:r>
              <a:rPr lang="en-US" altLang="zh-CN" sz="2800"/>
              <a:t>P1</a:t>
            </a:r>
            <a:r>
              <a:rPr lang="zh-CN" altLang="en-US" sz="2800"/>
              <a:t>口显示“左右移”运算结果</a:t>
            </a:r>
          </a:p>
          <a:p>
            <a:r>
              <a:rPr lang="en-US" altLang="zh-CN" sz="2800"/>
              <a:t>   3.3.5</a:t>
            </a:r>
            <a:r>
              <a:rPr lang="zh-CN" altLang="en-US" sz="2800"/>
              <a:t>任务</a:t>
            </a:r>
            <a:r>
              <a:rPr lang="en-US" altLang="zh-CN" sz="2800"/>
              <a:t>11-5</a:t>
            </a:r>
            <a:r>
              <a:rPr lang="zh-CN" altLang="en-US" sz="2800"/>
              <a:t>：相关知识 </a:t>
            </a:r>
          </a:p>
        </p:txBody>
      </p:sp>
    </p:spTree>
    <p:extLst>
      <p:ext uri="{BB962C8B-B14F-4D97-AF65-F5344CB8AC3E}">
        <p14:creationId xmlns:p14="http://schemas.microsoft.com/office/powerpoint/2010/main" val="32907378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diamond(in)">
                                      <p:cBhvr>
                                        <p:cTn id="7" dur="10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5232401"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a:t>
            </a:r>
            <a:r>
              <a:rPr lang="zh-CN" altLang="en-US" sz="2800" b="1"/>
              <a:t>项目</a:t>
            </a:r>
            <a:r>
              <a:rPr lang="en-US" altLang="zh-CN" sz="2800" b="1"/>
              <a:t>11</a:t>
            </a:r>
            <a:r>
              <a:rPr lang="zh-CN" altLang="en-US" sz="2800" b="1"/>
              <a:t>：认识 </a:t>
            </a:r>
            <a:r>
              <a:rPr lang="en-US" altLang="zh-CN" sz="2800" b="1"/>
              <a:t>C51</a:t>
            </a:r>
            <a:r>
              <a:rPr lang="zh-CN" altLang="en-US" sz="2800" b="1"/>
              <a:t>的运算符</a:t>
            </a:r>
          </a:p>
          <a:p>
            <a:endParaRPr lang="en-US" altLang="zh-CN" sz="2800"/>
          </a:p>
        </p:txBody>
      </p:sp>
      <p:sp>
        <p:nvSpPr>
          <p:cNvPr id="66563" name="Text Box 3"/>
          <p:cNvSpPr txBox="1">
            <a:spLocks noChangeArrowheads="1"/>
          </p:cNvSpPr>
          <p:nvPr/>
        </p:nvSpPr>
        <p:spPr bwMode="auto">
          <a:xfrm>
            <a:off x="1847850" y="2000250"/>
            <a:ext cx="835183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a:t>
            </a:r>
            <a:r>
              <a:rPr lang="zh-CN" altLang="en-US" sz="2800" b="1"/>
              <a:t>项目</a:t>
            </a:r>
            <a:r>
              <a:rPr lang="en-US" altLang="zh-CN" sz="2800" b="1"/>
              <a:t>11</a:t>
            </a:r>
            <a:r>
              <a:rPr lang="zh-CN" altLang="en-US" sz="2800" b="1"/>
              <a:t>：认识 </a:t>
            </a:r>
            <a:r>
              <a:rPr lang="en-US" altLang="zh-CN" sz="2800" b="1"/>
              <a:t>C51</a:t>
            </a:r>
            <a:r>
              <a:rPr lang="zh-CN" altLang="en-US" sz="2800" b="1"/>
              <a:t>的运算符</a:t>
            </a:r>
          </a:p>
          <a:p>
            <a:r>
              <a:rPr lang="zh-CN" altLang="en-US" sz="2800" b="1">
                <a:solidFill>
                  <a:srgbClr val="FF0000"/>
                </a:solidFill>
              </a:rPr>
              <a:t>学习目的</a:t>
            </a:r>
          </a:p>
          <a:p>
            <a:r>
              <a:rPr lang="zh-CN" altLang="en-US" sz="2800"/>
              <a:t>  </a:t>
            </a:r>
            <a:r>
              <a:rPr lang="en-US" altLang="zh-CN" sz="2800"/>
              <a:t>(1)</a:t>
            </a:r>
            <a:r>
              <a:rPr lang="zh-CN" altLang="en-US" sz="2800"/>
              <a:t>掌握算术运算符、关系表达式及优先级；</a:t>
            </a:r>
          </a:p>
          <a:p>
            <a:r>
              <a:rPr lang="en-US" altLang="zh-CN" sz="2800"/>
              <a:t>  (2)</a:t>
            </a:r>
            <a:r>
              <a:rPr lang="zh-CN" altLang="en-US" sz="2800"/>
              <a:t>掌握关系运算符、关系表达式及优先级；</a:t>
            </a:r>
          </a:p>
          <a:p>
            <a:r>
              <a:rPr lang="en-US" altLang="zh-CN" sz="2800"/>
              <a:t>  (3)</a:t>
            </a:r>
            <a:r>
              <a:rPr lang="zh-CN" altLang="en-US" sz="2800"/>
              <a:t>掌握逻辑运算符和逻辑表达式及优先级；</a:t>
            </a:r>
          </a:p>
          <a:p>
            <a:r>
              <a:rPr lang="en-US" altLang="zh-CN" sz="2800"/>
              <a:t>  (4)</a:t>
            </a:r>
            <a:r>
              <a:rPr lang="zh-CN" altLang="en-US" sz="2800"/>
              <a:t>掌握</a:t>
            </a:r>
            <a:r>
              <a:rPr lang="en-US" altLang="zh-CN" sz="2800"/>
              <a:t>C51</a:t>
            </a:r>
            <a:r>
              <a:rPr lang="zh-CN" altLang="en-US" sz="2800"/>
              <a:t>位操作及其表达式。</a:t>
            </a:r>
            <a:endParaRPr lang="zh-CN" altLang="en-US" sz="2800" b="1"/>
          </a:p>
          <a:p>
            <a:r>
              <a:rPr lang="zh-CN" altLang="en-US" sz="2800" b="1">
                <a:solidFill>
                  <a:srgbClr val="FF0000"/>
                </a:solidFill>
              </a:rPr>
              <a:t>学习重点和难点</a:t>
            </a:r>
            <a:endParaRPr lang="zh-CN" altLang="en-US" sz="2800">
              <a:solidFill>
                <a:srgbClr val="FF0000"/>
              </a:solidFill>
            </a:endParaRPr>
          </a:p>
          <a:p>
            <a:r>
              <a:rPr lang="zh-CN" altLang="en-US" sz="2800"/>
              <a:t>  </a:t>
            </a:r>
            <a:r>
              <a:rPr lang="en-US" altLang="zh-CN" sz="2800"/>
              <a:t>(1)</a:t>
            </a:r>
            <a:r>
              <a:rPr lang="zh-CN" altLang="en-US" sz="2800"/>
              <a:t>算术运算符、关系表达式及优先级；</a:t>
            </a:r>
          </a:p>
          <a:p>
            <a:r>
              <a:rPr lang="en-US" altLang="zh-CN" sz="2800"/>
              <a:t>  (2)</a:t>
            </a:r>
            <a:r>
              <a:rPr lang="zh-CN" altLang="en-US" sz="2800"/>
              <a:t>关系运算符、关系表达式及优先级；</a:t>
            </a:r>
          </a:p>
          <a:p>
            <a:r>
              <a:rPr lang="en-US" altLang="zh-CN" sz="2800"/>
              <a:t>  (3)</a:t>
            </a:r>
            <a:r>
              <a:rPr lang="zh-CN" altLang="en-US" sz="2800"/>
              <a:t>逻辑运算符和逻辑表达式及优先级；</a:t>
            </a:r>
          </a:p>
          <a:p>
            <a:r>
              <a:rPr lang="en-US" altLang="zh-CN" sz="2800"/>
              <a:t>  (4)C51</a:t>
            </a:r>
            <a:r>
              <a:rPr lang="zh-CN" altLang="en-US" sz="2800"/>
              <a:t>位操作及其表达式。</a:t>
            </a:r>
          </a:p>
        </p:txBody>
      </p:sp>
    </p:spTree>
    <p:extLst>
      <p:ext uri="{BB962C8B-B14F-4D97-AF65-F5344CB8AC3E}">
        <p14:creationId xmlns:p14="http://schemas.microsoft.com/office/powerpoint/2010/main" val="14072034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diamond(in)">
                                      <p:cBhvr>
                                        <p:cTn id="7" dur="10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5232401" y="1651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
        <p:nvSpPr>
          <p:cNvPr id="67587" name="Text Box 3"/>
          <p:cNvSpPr txBox="1">
            <a:spLocks noChangeArrowheads="1"/>
          </p:cNvSpPr>
          <p:nvPr/>
        </p:nvSpPr>
        <p:spPr bwMode="auto">
          <a:xfrm>
            <a:off x="1703389" y="2205038"/>
            <a:ext cx="8301037"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r>
              <a:rPr lang="zh-CN" altLang="en-US" sz="2800" b="1"/>
              <a:t>口显示“加减”运算结果</a:t>
            </a:r>
          </a:p>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）了解“加” 、“减”运算及编程；</a:t>
            </a:r>
          </a:p>
          <a:p>
            <a:r>
              <a:rPr lang="zh-CN" altLang="en-US" sz="2800"/>
              <a:t>（</a:t>
            </a:r>
            <a:r>
              <a:rPr lang="en-US" altLang="zh-CN" sz="2800"/>
              <a:t>2</a:t>
            </a:r>
            <a:r>
              <a:rPr lang="zh-CN" altLang="en-US" sz="2800"/>
              <a:t>）掌握十进制数、十六进制数、二进制数转换；</a:t>
            </a:r>
          </a:p>
          <a:p>
            <a:r>
              <a:rPr lang="zh-CN" altLang="en-US" sz="2800"/>
              <a:t>（</a:t>
            </a:r>
            <a:r>
              <a:rPr lang="en-US" altLang="zh-CN" sz="2800"/>
              <a:t>3</a:t>
            </a:r>
            <a:r>
              <a:rPr lang="zh-CN" altLang="en-US" sz="2800"/>
              <a:t>）掌握无符号字符型定义。</a:t>
            </a:r>
            <a:endParaRPr lang="zh-CN" altLang="en-US" sz="2800" b="1"/>
          </a:p>
        </p:txBody>
      </p:sp>
    </p:spTree>
    <p:extLst>
      <p:ext uri="{BB962C8B-B14F-4D97-AF65-F5344CB8AC3E}">
        <p14:creationId xmlns:p14="http://schemas.microsoft.com/office/powerpoint/2010/main" val="2366903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diamond(in)">
                                      <p:cBhvr>
                                        <p:cTn id="7" dur="10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5303839" y="2222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
        <p:nvSpPr>
          <p:cNvPr id="68611" name="Text Box 3"/>
          <p:cNvSpPr txBox="1">
            <a:spLocks noChangeArrowheads="1"/>
          </p:cNvSpPr>
          <p:nvPr/>
        </p:nvSpPr>
        <p:spPr bwMode="auto">
          <a:xfrm>
            <a:off x="1827214" y="2276476"/>
            <a:ext cx="8516937"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endParaRPr lang="zh-CN" altLang="en-US" sz="2800"/>
          </a:p>
          <a:p>
            <a:r>
              <a:rPr lang="zh-CN" altLang="en-US" sz="2800"/>
              <a:t>       分别用</a:t>
            </a:r>
            <a:r>
              <a:rPr lang="en-US" altLang="zh-CN" sz="2800"/>
              <a:t>P2</a:t>
            </a:r>
            <a:r>
              <a:rPr lang="zh-CN" altLang="en-US" sz="2800"/>
              <a:t>、</a:t>
            </a:r>
            <a:r>
              <a:rPr lang="en-US" altLang="zh-CN" sz="2800"/>
              <a:t>P3</a:t>
            </a:r>
            <a:r>
              <a:rPr lang="zh-CN" altLang="en-US" sz="2800"/>
              <a:t>口显示“加减”运算结果。把两个数进行“加减”运算，即设“</a:t>
            </a:r>
            <a:r>
              <a:rPr lang="en-US" altLang="zh-CN" sz="2800"/>
              <a:t>52+48”</a:t>
            </a:r>
            <a:r>
              <a:rPr lang="zh-CN" altLang="en-US" sz="2800"/>
              <a:t>和“</a:t>
            </a:r>
            <a:r>
              <a:rPr lang="en-US" altLang="zh-CN" sz="2800"/>
              <a:t>52-48”</a:t>
            </a:r>
            <a:r>
              <a:rPr lang="zh-CN" altLang="en-US" sz="2800"/>
              <a:t>，把“加”运算运算结果送</a:t>
            </a:r>
            <a:r>
              <a:rPr lang="en-US" altLang="zh-CN" sz="2800"/>
              <a:t>P2</a:t>
            </a:r>
            <a:r>
              <a:rPr lang="zh-CN" altLang="en-US" sz="2800"/>
              <a:t>口显示出来，把“减”运算结果送</a:t>
            </a:r>
            <a:r>
              <a:rPr lang="en-US" altLang="zh-CN" sz="2800"/>
              <a:t>P3</a:t>
            </a:r>
            <a:r>
              <a:rPr lang="zh-CN" altLang="en-US" sz="2800"/>
              <a:t>口显示出来。</a:t>
            </a:r>
            <a:endParaRPr lang="zh-CN" altLang="en-US" sz="2800" b="1"/>
          </a:p>
          <a:p>
            <a:endParaRPr lang="zh-CN" altLang="en-US" sz="2800"/>
          </a:p>
        </p:txBody>
      </p:sp>
    </p:spTree>
    <p:extLst>
      <p:ext uri="{BB962C8B-B14F-4D97-AF65-F5344CB8AC3E}">
        <p14:creationId xmlns:p14="http://schemas.microsoft.com/office/powerpoint/2010/main" val="3390683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diamond(in)">
                                      <p:cBhvr>
                                        <p:cTn id="7" dur="10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5232401" y="1857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
        <p:nvSpPr>
          <p:cNvPr id="69635" name="Text Box 3"/>
          <p:cNvSpPr txBox="1">
            <a:spLocks noChangeArrowheads="1"/>
          </p:cNvSpPr>
          <p:nvPr/>
        </p:nvSpPr>
        <p:spPr bwMode="auto">
          <a:xfrm>
            <a:off x="1703389" y="2276475"/>
            <a:ext cx="8516937"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）分析</a:t>
            </a:r>
          </a:p>
          <a:p>
            <a:r>
              <a:rPr lang="zh-CN" altLang="en-US" sz="2800"/>
              <a:t>      设置两个无符号字符型变量</a:t>
            </a:r>
            <a:r>
              <a:rPr lang="en-US" altLang="zh-CN" sz="2800"/>
              <a:t>a</a:t>
            </a:r>
            <a:r>
              <a:rPr lang="zh-CN" altLang="en-US" sz="2800"/>
              <a:t>和</a:t>
            </a:r>
            <a:r>
              <a:rPr lang="en-US" altLang="zh-CN" sz="2800"/>
              <a:t>b</a:t>
            </a:r>
            <a:r>
              <a:rPr lang="zh-CN" altLang="en-US" sz="2800"/>
              <a:t>，分别赋值十进制数</a:t>
            </a:r>
            <a:r>
              <a:rPr lang="en-US" altLang="zh-CN" sz="2800"/>
              <a:t>52</a:t>
            </a:r>
            <a:r>
              <a:rPr lang="zh-CN" altLang="en-US" sz="2800"/>
              <a:t>和</a:t>
            </a:r>
            <a:r>
              <a:rPr lang="en-US" altLang="zh-CN" sz="2800"/>
              <a:t>48</a:t>
            </a:r>
            <a:r>
              <a:rPr lang="zh-CN" altLang="en-US" sz="2800"/>
              <a:t>，然后进行</a:t>
            </a:r>
            <a:r>
              <a:rPr lang="en-US" altLang="zh-CN" sz="2800"/>
              <a:t>a+b</a:t>
            </a:r>
            <a:r>
              <a:rPr lang="zh-CN" altLang="en-US" sz="2800"/>
              <a:t>和</a:t>
            </a:r>
            <a:r>
              <a:rPr lang="en-US" altLang="zh-CN" sz="2800"/>
              <a:t>a-b</a:t>
            </a:r>
            <a:r>
              <a:rPr lang="zh-CN" altLang="en-US" sz="2800"/>
              <a:t>运算，并把运算结果分别送</a:t>
            </a:r>
            <a:r>
              <a:rPr lang="en-US" altLang="zh-CN" sz="2800"/>
              <a:t>P2</a:t>
            </a:r>
            <a:r>
              <a:rPr lang="zh-CN" altLang="en-US" sz="2800"/>
              <a:t>、</a:t>
            </a:r>
            <a:r>
              <a:rPr lang="en-US" altLang="zh-CN" sz="2800"/>
              <a:t>P3</a:t>
            </a:r>
            <a:r>
              <a:rPr lang="zh-CN" altLang="en-US" sz="2800"/>
              <a:t>口显示。</a:t>
            </a:r>
          </a:p>
          <a:p>
            <a:r>
              <a:rPr lang="zh-CN" altLang="en-US" sz="2800"/>
              <a:t>    （</a:t>
            </a:r>
            <a:r>
              <a:rPr lang="en-US" altLang="zh-CN" sz="2800"/>
              <a:t>2</a:t>
            </a:r>
            <a:r>
              <a:rPr lang="zh-CN" altLang="en-US" sz="2800"/>
              <a:t>）程序设计</a:t>
            </a:r>
          </a:p>
          <a:p>
            <a:r>
              <a:rPr lang="zh-CN" altLang="en-US" sz="2800"/>
              <a:t>      先建立文件夹“</a:t>
            </a:r>
            <a:r>
              <a:rPr lang="en-US" altLang="zh-CN" sz="2800"/>
              <a:t>XM11-1”,</a:t>
            </a:r>
            <a:r>
              <a:rPr lang="zh-CN" altLang="en-US" sz="2800"/>
              <a:t>然后建立“</a:t>
            </a:r>
            <a:r>
              <a:rPr lang="en-US" altLang="zh-CN" sz="2800"/>
              <a:t>XM11-1”</a:t>
            </a:r>
            <a:r>
              <a:rPr lang="zh-CN" altLang="en-US" sz="2800"/>
              <a:t>工程项目，最后建立源程序文件“</a:t>
            </a:r>
            <a:r>
              <a:rPr lang="en-US" altLang="zh-CN" sz="2800"/>
              <a:t>XM11-1.c”</a:t>
            </a:r>
            <a:r>
              <a:rPr lang="zh-CN" altLang="en-US" sz="2800"/>
              <a:t>，输入如下源程序：</a:t>
            </a:r>
          </a:p>
        </p:txBody>
      </p:sp>
    </p:spTree>
    <p:extLst>
      <p:ext uri="{BB962C8B-B14F-4D97-AF65-F5344CB8AC3E}">
        <p14:creationId xmlns:p14="http://schemas.microsoft.com/office/powerpoint/2010/main" val="19666410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diamond(in)">
                                      <p:cBhvr>
                                        <p:cTn id="7" dur="10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4213355" y="240614"/>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 C51</a:t>
            </a:r>
            <a:r>
              <a:rPr lang="zh-CN" altLang="en-US" sz="2800" b="1" dirty="0" smtClean="0"/>
              <a:t>语言程序设计及应用</a:t>
            </a:r>
            <a:r>
              <a:rPr lang="zh-CN" altLang="en-US" sz="2800" dirty="0" smtClean="0"/>
              <a:t> </a:t>
            </a:r>
            <a:endParaRPr lang="en-US" altLang="zh-CN" sz="2800" dirty="0"/>
          </a:p>
        </p:txBody>
      </p:sp>
      <p:sp>
        <p:nvSpPr>
          <p:cNvPr id="6147" name="矩形 1"/>
          <p:cNvSpPr>
            <a:spLocks noChangeArrowheads="1"/>
          </p:cNvSpPr>
          <p:nvPr/>
        </p:nvSpPr>
        <p:spPr bwMode="auto">
          <a:xfrm>
            <a:off x="1803401" y="2205039"/>
            <a:ext cx="8672513"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rPr>
              <a:t>3.5</a:t>
            </a:r>
            <a:r>
              <a:rPr lang="zh-CN" altLang="en-US" sz="2800" b="1">
                <a:solidFill>
                  <a:srgbClr val="FF0000"/>
                </a:solidFill>
              </a:rPr>
              <a:t>项目</a:t>
            </a:r>
            <a:r>
              <a:rPr lang="en-US" altLang="zh-CN" sz="2800" b="1">
                <a:solidFill>
                  <a:srgbClr val="FF0000"/>
                </a:solidFill>
              </a:rPr>
              <a:t>13</a:t>
            </a:r>
            <a:r>
              <a:rPr lang="zh-CN" altLang="en-US" sz="2800" b="1">
                <a:solidFill>
                  <a:srgbClr val="FF0000"/>
                </a:solidFill>
              </a:rPr>
              <a:t>：认识</a:t>
            </a:r>
            <a:r>
              <a:rPr lang="en-US" altLang="zh-CN" sz="2800" b="1">
                <a:solidFill>
                  <a:srgbClr val="FF0000"/>
                </a:solidFill>
              </a:rPr>
              <a:t>C51</a:t>
            </a:r>
            <a:r>
              <a:rPr lang="zh-CN" altLang="en-US" sz="2800" b="1">
                <a:solidFill>
                  <a:srgbClr val="FF0000"/>
                </a:solidFill>
              </a:rPr>
              <a:t>的数组</a:t>
            </a:r>
          </a:p>
          <a:p>
            <a:r>
              <a:rPr lang="en-US" altLang="zh-CN" sz="2800"/>
              <a:t>      3.5.1</a:t>
            </a:r>
            <a:r>
              <a:rPr lang="zh-CN" altLang="en-US" sz="2800"/>
              <a:t>任务</a:t>
            </a:r>
            <a:r>
              <a:rPr lang="en-US" altLang="zh-CN" sz="2800"/>
              <a:t>13-1</a:t>
            </a:r>
            <a:r>
              <a:rPr lang="zh-CN" altLang="en-US" sz="2800"/>
              <a:t>：用数组实现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      3.5.2</a:t>
            </a:r>
            <a:r>
              <a:rPr lang="zh-CN" altLang="en-US" sz="2800"/>
              <a:t>任务</a:t>
            </a:r>
            <a:r>
              <a:rPr lang="en-US" altLang="zh-CN" sz="2800"/>
              <a:t>13-2</a:t>
            </a:r>
            <a:r>
              <a:rPr lang="zh-CN" altLang="en-US" sz="2800"/>
              <a:t>：相关知识</a:t>
            </a:r>
          </a:p>
          <a:p>
            <a:r>
              <a:rPr lang="en-US" altLang="zh-CN" sz="2800" b="1">
                <a:solidFill>
                  <a:srgbClr val="FF0000"/>
                </a:solidFill>
              </a:rPr>
              <a:t>3.6</a:t>
            </a:r>
            <a:r>
              <a:rPr lang="zh-CN" altLang="en-US" sz="2800" b="1">
                <a:solidFill>
                  <a:srgbClr val="FF0000"/>
                </a:solidFill>
              </a:rPr>
              <a:t>项目</a:t>
            </a:r>
            <a:r>
              <a:rPr lang="en-US" altLang="zh-CN" sz="2800" b="1">
                <a:solidFill>
                  <a:srgbClr val="FF0000"/>
                </a:solidFill>
              </a:rPr>
              <a:t>14</a:t>
            </a:r>
            <a:r>
              <a:rPr lang="zh-CN" altLang="en-US" sz="2800" b="1">
                <a:solidFill>
                  <a:srgbClr val="FF0000"/>
                </a:solidFill>
              </a:rPr>
              <a:t>：认识</a:t>
            </a:r>
            <a:r>
              <a:rPr lang="en-US" altLang="zh-CN" sz="2800" b="1">
                <a:solidFill>
                  <a:srgbClr val="FF0000"/>
                </a:solidFill>
              </a:rPr>
              <a:t>C51</a:t>
            </a:r>
            <a:r>
              <a:rPr lang="zh-CN" altLang="en-US" sz="2800" b="1">
                <a:solidFill>
                  <a:srgbClr val="FF0000"/>
                </a:solidFill>
              </a:rPr>
              <a:t>的指针</a:t>
            </a:r>
          </a:p>
          <a:p>
            <a:r>
              <a:rPr lang="en-US" altLang="zh-CN" sz="2800"/>
              <a:t>      3.6.1</a:t>
            </a:r>
            <a:r>
              <a:rPr lang="zh-CN" altLang="en-US" sz="2800"/>
              <a:t>任务</a:t>
            </a:r>
            <a:r>
              <a:rPr lang="en-US" altLang="zh-CN" sz="2800"/>
              <a:t>14-1</a:t>
            </a:r>
            <a:r>
              <a:rPr lang="zh-CN" altLang="en-US" sz="2800"/>
              <a:t>：用指针数组实现</a:t>
            </a:r>
            <a:r>
              <a:rPr lang="en-US" altLang="zh-CN" sz="2800"/>
              <a:t>P1</a:t>
            </a:r>
            <a:r>
              <a:rPr lang="zh-CN" altLang="en-US" sz="2800"/>
              <a:t>口</a:t>
            </a:r>
            <a:r>
              <a:rPr lang="en-US" altLang="zh-CN" sz="2800"/>
              <a:t>8</a:t>
            </a:r>
            <a:r>
              <a:rPr lang="zh-CN" altLang="en-US" sz="2800"/>
              <a:t>只</a:t>
            </a:r>
            <a:r>
              <a:rPr lang="en-US" altLang="zh-CN" sz="2800"/>
              <a:t>LED</a:t>
            </a:r>
            <a:r>
              <a:rPr lang="zh-CN" altLang="en-US" sz="2800"/>
              <a:t>显示状态</a:t>
            </a:r>
          </a:p>
          <a:p>
            <a:r>
              <a:rPr lang="en-US" altLang="zh-CN" sz="2800"/>
              <a:t>      3.6.2</a:t>
            </a:r>
            <a:r>
              <a:rPr lang="zh-CN" altLang="en-US" sz="2800"/>
              <a:t>任务</a:t>
            </a:r>
            <a:r>
              <a:rPr lang="en-US" altLang="zh-CN" sz="2800"/>
              <a:t>14-2</a:t>
            </a:r>
            <a:r>
              <a:rPr lang="zh-CN" altLang="en-US" sz="2800"/>
              <a:t>：用指针数组实现多状态显示</a:t>
            </a:r>
          </a:p>
          <a:p>
            <a:r>
              <a:rPr lang="en-US" altLang="zh-CN" sz="2800"/>
              <a:t>      3.6.3</a:t>
            </a:r>
            <a:r>
              <a:rPr lang="zh-CN" altLang="en-US" sz="2800"/>
              <a:t>任务</a:t>
            </a:r>
            <a:r>
              <a:rPr lang="en-US" altLang="zh-CN" sz="2800"/>
              <a:t>14-3</a:t>
            </a:r>
            <a:r>
              <a:rPr lang="zh-CN" altLang="en-US" sz="2800"/>
              <a:t>：相关知识</a:t>
            </a:r>
          </a:p>
        </p:txBody>
      </p:sp>
    </p:spTree>
    <p:extLst>
      <p:ext uri="{BB962C8B-B14F-4D97-AF65-F5344CB8AC3E}">
        <p14:creationId xmlns:p14="http://schemas.microsoft.com/office/powerpoint/2010/main" val="3216221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3"/>
          <p:cNvSpPr txBox="1">
            <a:spLocks noChangeArrowheads="1"/>
          </p:cNvSpPr>
          <p:nvPr/>
        </p:nvSpPr>
        <p:spPr bwMode="auto">
          <a:xfrm>
            <a:off x="1757364" y="2408238"/>
            <a:ext cx="89122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800"/>
              <a:t>/*******************************************************</a:t>
            </a:r>
          </a:p>
          <a:p>
            <a:r>
              <a:rPr lang="zh-CN" altLang="en-US" sz="2800"/>
              <a:t>函数功能：主函数 （</a:t>
            </a:r>
            <a:r>
              <a:rPr lang="en-US" altLang="zh-CN" sz="2800"/>
              <a:t>C</a:t>
            </a:r>
            <a:r>
              <a:rPr lang="zh-CN" altLang="en-US" sz="2800"/>
              <a:t>语言规定必须有</a:t>
            </a:r>
            <a:r>
              <a:rPr lang="en-US" altLang="zh-CN" sz="2800"/>
              <a:t>1</a:t>
            </a:r>
            <a:r>
              <a:rPr lang="zh-CN" altLang="en-US" sz="2800"/>
              <a:t>个主函数）</a:t>
            </a:r>
          </a:p>
          <a:p>
            <a:r>
              <a:rPr lang="zh-CN" altLang="en-US" sz="2800"/>
              <a:t>********************************************************</a:t>
            </a:r>
            <a:r>
              <a:rPr lang="en-US" altLang="zh-CN" sz="2800"/>
              <a:t>/</a:t>
            </a:r>
          </a:p>
        </p:txBody>
      </p:sp>
      <p:sp>
        <p:nvSpPr>
          <p:cNvPr id="71683" name="Text Box 2"/>
          <p:cNvSpPr txBox="1">
            <a:spLocks noChangeArrowheads="1"/>
          </p:cNvSpPr>
          <p:nvPr/>
        </p:nvSpPr>
        <p:spPr bwMode="auto">
          <a:xfrm>
            <a:off x="5303839" y="3333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Tree>
    <p:extLst>
      <p:ext uri="{BB962C8B-B14F-4D97-AF65-F5344CB8AC3E}">
        <p14:creationId xmlns:p14="http://schemas.microsoft.com/office/powerpoint/2010/main" val="36278873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diamond(in)">
                                      <p:cBhvr>
                                        <p:cTn id="7" dur="10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3"/>
          <p:cNvSpPr txBox="1">
            <a:spLocks noChangeArrowheads="1"/>
          </p:cNvSpPr>
          <p:nvPr/>
        </p:nvSpPr>
        <p:spPr bwMode="auto">
          <a:xfrm>
            <a:off x="1727200" y="2060576"/>
            <a:ext cx="8732838"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void main(void) </a:t>
            </a:r>
          </a:p>
          <a:p>
            <a:r>
              <a:rPr lang="en-US" altLang="zh-CN" sz="2400"/>
              <a:t>{</a:t>
            </a:r>
          </a:p>
          <a:p>
            <a:r>
              <a:rPr lang="en-US" altLang="zh-CN" sz="2400"/>
              <a:t>  unsigned char a,b;  //</a:t>
            </a:r>
            <a:r>
              <a:rPr lang="zh-CN" altLang="en-US" sz="2400"/>
              <a:t>定义无符号字符型，最大值</a:t>
            </a:r>
            <a:r>
              <a:rPr lang="en-US" altLang="zh-CN" sz="2400"/>
              <a:t>255</a:t>
            </a:r>
          </a:p>
          <a:p>
            <a:r>
              <a:rPr lang="en-US" altLang="zh-CN" sz="2400"/>
              <a:t>  a=52;                   //a</a:t>
            </a:r>
            <a:r>
              <a:rPr lang="zh-CN" altLang="en-US" sz="2400"/>
              <a:t>赋值为</a:t>
            </a:r>
            <a:r>
              <a:rPr lang="en-US" altLang="zh-CN" sz="2400"/>
              <a:t>52</a:t>
            </a:r>
          </a:p>
          <a:p>
            <a:r>
              <a:rPr lang="en-US" altLang="zh-CN" sz="2400"/>
              <a:t>  b=48;                   //b</a:t>
            </a:r>
            <a:r>
              <a:rPr lang="zh-CN" altLang="en-US" sz="2400"/>
              <a:t>赋值为</a:t>
            </a:r>
            <a:r>
              <a:rPr lang="en-US" altLang="zh-CN" sz="2400"/>
              <a:t>48</a:t>
            </a:r>
          </a:p>
          <a:p>
            <a:r>
              <a:rPr lang="en-US" altLang="zh-CN" sz="2400"/>
              <a:t>  P2=a+b;  /*P2=52+48=100=64H=01100100B</a:t>
            </a:r>
            <a:r>
              <a:rPr lang="zh-CN" altLang="en-US" sz="2400"/>
              <a:t>，结果为</a:t>
            </a:r>
            <a:r>
              <a:rPr lang="en-US" altLang="zh-CN" sz="2400"/>
              <a:t>P2.7</a:t>
            </a:r>
            <a:r>
              <a:rPr lang="zh-CN" altLang="en-US" sz="2400"/>
              <a:t>、</a:t>
            </a:r>
            <a:r>
              <a:rPr lang="en-US" altLang="zh-CN" sz="2400"/>
              <a:t>P2.4</a:t>
            </a:r>
            <a:r>
              <a:rPr lang="zh-CN" altLang="en-US" sz="2400"/>
              <a:t>、</a:t>
            </a:r>
            <a:r>
              <a:rPr lang="en-US" altLang="zh-CN" sz="2400"/>
              <a:t>P2.3</a:t>
            </a:r>
            <a:r>
              <a:rPr lang="zh-CN" altLang="en-US" sz="2400"/>
              <a:t>、</a:t>
            </a:r>
            <a:r>
              <a:rPr lang="en-US" altLang="zh-CN" sz="2400"/>
              <a:t>P2.1</a:t>
            </a:r>
            <a:r>
              <a:rPr lang="zh-CN" altLang="en-US" sz="2400"/>
              <a:t>、</a:t>
            </a:r>
            <a:r>
              <a:rPr lang="en-US" altLang="zh-CN" sz="2400"/>
              <a:t>P2.0</a:t>
            </a:r>
            <a:r>
              <a:rPr lang="zh-CN" altLang="en-US" sz="2400"/>
              <a:t>接的</a:t>
            </a:r>
            <a:r>
              <a:rPr lang="en-US" altLang="zh-CN" sz="2400"/>
              <a:t>LED</a:t>
            </a:r>
            <a:r>
              <a:rPr lang="zh-CN" altLang="en-US" sz="2400"/>
              <a:t>灯亮*</a:t>
            </a:r>
            <a:r>
              <a:rPr lang="en-US" altLang="zh-CN" sz="2400"/>
              <a:t>/</a:t>
            </a:r>
          </a:p>
          <a:p>
            <a:r>
              <a:rPr lang="en-US" altLang="zh-CN" sz="2400"/>
              <a:t>  P3=a-b;  /*P3=52-48=4=00000100B</a:t>
            </a:r>
            <a:r>
              <a:rPr lang="zh-CN" altLang="en-US" sz="2400"/>
              <a:t>，结果为</a:t>
            </a:r>
            <a:r>
              <a:rPr lang="en-US" altLang="zh-CN" sz="2400"/>
              <a:t>P3.7</a:t>
            </a:r>
            <a:r>
              <a:rPr lang="zh-CN" altLang="en-US" sz="2400"/>
              <a:t>、</a:t>
            </a:r>
            <a:r>
              <a:rPr lang="en-US" altLang="zh-CN" sz="2400"/>
              <a:t>P3.6</a:t>
            </a:r>
            <a:r>
              <a:rPr lang="zh-CN" altLang="en-US" sz="2400"/>
              <a:t>、</a:t>
            </a:r>
            <a:r>
              <a:rPr lang="en-US" altLang="zh-CN" sz="2400"/>
              <a:t>P3.5</a:t>
            </a:r>
            <a:r>
              <a:rPr lang="zh-CN" altLang="en-US" sz="2400"/>
              <a:t>、</a:t>
            </a:r>
            <a:r>
              <a:rPr lang="en-US" altLang="zh-CN" sz="2400"/>
              <a:t>P3.4</a:t>
            </a:r>
            <a:r>
              <a:rPr lang="zh-CN" altLang="en-US" sz="2400"/>
              <a:t>、</a:t>
            </a:r>
            <a:r>
              <a:rPr lang="en-US" altLang="zh-CN" sz="2400"/>
              <a:t>P3.3</a:t>
            </a:r>
            <a:r>
              <a:rPr lang="zh-CN" altLang="en-US" sz="2400"/>
              <a:t>、</a:t>
            </a:r>
            <a:r>
              <a:rPr lang="en-US" altLang="zh-CN" sz="2400"/>
              <a:t>P3.1</a:t>
            </a:r>
            <a:r>
              <a:rPr lang="zh-CN" altLang="en-US" sz="2400"/>
              <a:t>、</a:t>
            </a:r>
            <a:r>
              <a:rPr lang="en-US" altLang="zh-CN" sz="2400"/>
              <a:t>P3.0</a:t>
            </a:r>
            <a:r>
              <a:rPr lang="zh-CN" altLang="en-US" sz="2400"/>
              <a:t>接的</a:t>
            </a:r>
            <a:r>
              <a:rPr lang="en-US" altLang="zh-CN" sz="2400"/>
              <a:t>LED</a:t>
            </a:r>
            <a:r>
              <a:rPr lang="zh-CN" altLang="en-US" sz="2400"/>
              <a:t>灯亮*</a:t>
            </a:r>
            <a:r>
              <a:rPr lang="en-US" altLang="zh-CN" sz="2400"/>
              <a:t>/</a:t>
            </a:r>
          </a:p>
          <a:p>
            <a:r>
              <a:rPr lang="en-US" altLang="zh-CN" sz="2400"/>
              <a:t>  While</a:t>
            </a:r>
            <a:r>
              <a:rPr lang="zh-CN" altLang="en-US" sz="2400"/>
              <a:t>（</a:t>
            </a:r>
            <a:r>
              <a:rPr lang="en-US" altLang="zh-CN" sz="2400"/>
              <a:t>1</a:t>
            </a:r>
            <a:r>
              <a:rPr lang="zh-CN" altLang="en-US" sz="2400"/>
              <a:t>）</a:t>
            </a:r>
            <a:r>
              <a:rPr lang="en-US" altLang="zh-CN" sz="2400"/>
              <a:t>;//</a:t>
            </a:r>
            <a:r>
              <a:rPr lang="zh-CN" altLang="en-US" sz="2400"/>
              <a:t>无限循环</a:t>
            </a:r>
          </a:p>
          <a:p>
            <a:r>
              <a:rPr lang="en-US" altLang="zh-CN" sz="2400"/>
              <a:t>     ;       //</a:t>
            </a:r>
            <a:r>
              <a:rPr lang="zh-CN" altLang="en-US" sz="2400"/>
              <a:t>空操作</a:t>
            </a:r>
          </a:p>
          <a:p>
            <a:r>
              <a:rPr lang="en-US" altLang="zh-CN" sz="2400"/>
              <a:t>}</a:t>
            </a:r>
            <a:endParaRPr lang="zh-CN" altLang="en-US" sz="2400"/>
          </a:p>
        </p:txBody>
      </p:sp>
      <p:sp>
        <p:nvSpPr>
          <p:cNvPr id="72707" name="Text Box 2"/>
          <p:cNvSpPr txBox="1">
            <a:spLocks noChangeArrowheads="1"/>
          </p:cNvSpPr>
          <p:nvPr/>
        </p:nvSpPr>
        <p:spPr bwMode="auto">
          <a:xfrm>
            <a:off x="5248276" y="1793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Tree>
    <p:extLst>
      <p:ext uri="{BB962C8B-B14F-4D97-AF65-F5344CB8AC3E}">
        <p14:creationId xmlns:p14="http://schemas.microsoft.com/office/powerpoint/2010/main" val="15604809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diamond(in)">
                                      <p:cBhvr>
                                        <p:cTn id="7" dur="10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3"/>
          <p:cNvSpPr txBox="1">
            <a:spLocks noChangeArrowheads="1"/>
          </p:cNvSpPr>
          <p:nvPr/>
        </p:nvSpPr>
        <p:spPr bwMode="auto">
          <a:xfrm>
            <a:off x="1711325" y="2492376"/>
            <a:ext cx="86614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XM11-1.hex”</a:t>
            </a:r>
            <a:r>
              <a:rPr lang="zh-CN" altLang="en-US" sz="2800"/>
              <a:t>文件加载到</a:t>
            </a:r>
            <a:r>
              <a:rPr lang="en-US" altLang="zh-CN" sz="2800"/>
              <a:t>AT89C51</a:t>
            </a:r>
            <a:r>
              <a:rPr lang="zh-CN" altLang="en-US" sz="2800"/>
              <a:t>里，然后启动仿真，就可以看到分别用</a:t>
            </a:r>
            <a:r>
              <a:rPr lang="en-US" altLang="zh-CN" sz="2800"/>
              <a:t>P2</a:t>
            </a:r>
            <a:r>
              <a:rPr lang="zh-CN" altLang="en-US" sz="2800"/>
              <a:t>、</a:t>
            </a:r>
            <a:r>
              <a:rPr lang="en-US" altLang="zh-CN" sz="2800"/>
              <a:t>P3</a:t>
            </a:r>
            <a:r>
              <a:rPr lang="zh-CN" altLang="en-US" sz="2800"/>
              <a:t>口显示“加减”运算结果，效果图如图</a:t>
            </a:r>
            <a:r>
              <a:rPr lang="en-US" altLang="zh-CN" sz="2800"/>
              <a:t>3-4</a:t>
            </a:r>
            <a:r>
              <a:rPr lang="zh-CN" altLang="en-US" sz="2800"/>
              <a:t>所示。</a:t>
            </a:r>
          </a:p>
        </p:txBody>
      </p:sp>
      <p:sp>
        <p:nvSpPr>
          <p:cNvPr id="73731" name="Text Box 2"/>
          <p:cNvSpPr txBox="1">
            <a:spLocks noChangeArrowheads="1"/>
          </p:cNvSpPr>
          <p:nvPr/>
        </p:nvSpPr>
        <p:spPr bwMode="auto">
          <a:xfrm>
            <a:off x="5176839" y="1857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
        <p:nvSpPr>
          <p:cNvPr id="72708" name="矩形 2"/>
          <p:cNvSpPr>
            <a:spLocks noChangeArrowheads="1"/>
          </p:cNvSpPr>
          <p:nvPr/>
        </p:nvSpPr>
        <p:spPr bwMode="auto">
          <a:xfrm>
            <a:off x="6880226" y="5532439"/>
            <a:ext cx="23288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任务</a:t>
            </a:r>
            <a:r>
              <a:rPr lang="en-US" altLang="zh-CN" sz="2800" b="1">
                <a:hlinkClick r:id="rId2" action="ppaction://hlinkfile"/>
              </a:rPr>
              <a:t>11-1</a:t>
            </a:r>
            <a:r>
              <a:rPr lang="zh-CN" altLang="en-US" sz="2800" b="1"/>
              <a:t>仿真</a:t>
            </a:r>
            <a:endParaRPr lang="zh-CN" altLang="en-US" sz="2800"/>
          </a:p>
        </p:txBody>
      </p:sp>
    </p:spTree>
    <p:extLst>
      <p:ext uri="{BB962C8B-B14F-4D97-AF65-F5344CB8AC3E}">
        <p14:creationId xmlns:p14="http://schemas.microsoft.com/office/powerpoint/2010/main" val="389654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diamond(in)">
                                      <p:cBhvr>
                                        <p:cTn id="7" dur="10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189" y="2205038"/>
            <a:ext cx="7921625" cy="374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31" name="Rectangle 8"/>
          <p:cNvSpPr>
            <a:spLocks noChangeArrowheads="1"/>
          </p:cNvSpPr>
          <p:nvPr/>
        </p:nvSpPr>
        <p:spPr bwMode="auto">
          <a:xfrm>
            <a:off x="1797050" y="6046789"/>
            <a:ext cx="7429500" cy="52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图</a:t>
            </a:r>
            <a:r>
              <a:rPr lang="en-US" altLang="zh-CN" sz="2800"/>
              <a:t>3-4 </a:t>
            </a:r>
            <a:r>
              <a:rPr lang="zh-CN" altLang="en-US" sz="2800"/>
              <a:t>分别用</a:t>
            </a:r>
            <a:r>
              <a:rPr lang="en-US" altLang="zh-CN" sz="2800"/>
              <a:t>P2</a:t>
            </a:r>
            <a:r>
              <a:rPr lang="zh-CN" altLang="en-US" sz="2800"/>
              <a:t>、</a:t>
            </a:r>
            <a:r>
              <a:rPr lang="en-US" altLang="zh-CN" sz="2800"/>
              <a:t>P3</a:t>
            </a:r>
            <a:r>
              <a:rPr lang="zh-CN" altLang="en-US" sz="2800"/>
              <a:t>口显示“加减”运算结果</a:t>
            </a:r>
          </a:p>
        </p:txBody>
      </p:sp>
      <p:sp>
        <p:nvSpPr>
          <p:cNvPr id="74756" name="Text Box 2"/>
          <p:cNvSpPr txBox="1">
            <a:spLocks noChangeArrowheads="1"/>
          </p:cNvSpPr>
          <p:nvPr/>
        </p:nvSpPr>
        <p:spPr bwMode="auto">
          <a:xfrm>
            <a:off x="5375276" y="2095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3.3.1</a:t>
            </a:r>
            <a:r>
              <a:rPr lang="zh-CN" altLang="en-US" sz="2800" b="1"/>
              <a:t>任务</a:t>
            </a:r>
            <a:r>
              <a:rPr lang="en-US" altLang="zh-CN" sz="2800" b="1"/>
              <a:t>11-1</a:t>
            </a:r>
            <a:r>
              <a:rPr lang="zh-CN" altLang="en-US" sz="2800" b="1"/>
              <a:t>：分别用</a:t>
            </a:r>
            <a:r>
              <a:rPr lang="en-US" altLang="zh-CN" sz="2800" b="1"/>
              <a:t>P2</a:t>
            </a:r>
            <a:r>
              <a:rPr lang="zh-CN" altLang="en-US" sz="2800" b="1"/>
              <a:t>、</a:t>
            </a:r>
            <a:r>
              <a:rPr lang="en-US" altLang="zh-CN" sz="2800" b="1"/>
              <a:t>P3</a:t>
            </a:r>
          </a:p>
          <a:p>
            <a:r>
              <a:rPr lang="zh-CN" altLang="en-US" sz="2800" b="1"/>
              <a:t>口显示“加减”运算结果</a:t>
            </a:r>
          </a:p>
        </p:txBody>
      </p:sp>
    </p:spTree>
    <p:extLst>
      <p:ext uri="{BB962C8B-B14F-4D97-AF65-F5344CB8AC3E}">
        <p14:creationId xmlns:p14="http://schemas.microsoft.com/office/powerpoint/2010/main" val="39025625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diamond(in)">
                                      <p:cBhvr>
                                        <p:cTn id="7" dur="10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5591176"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
        <p:nvSpPr>
          <p:cNvPr id="74755" name="Text Box 3"/>
          <p:cNvSpPr txBox="1">
            <a:spLocks noChangeArrowheads="1"/>
          </p:cNvSpPr>
          <p:nvPr/>
        </p:nvSpPr>
        <p:spPr bwMode="auto">
          <a:xfrm>
            <a:off x="1755775" y="2205039"/>
            <a:ext cx="8516938"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口显示逻辑“与或”运算结果</a:t>
            </a:r>
          </a:p>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）掌握“与”、“或”运算及编程；</a:t>
            </a:r>
          </a:p>
          <a:p>
            <a:r>
              <a:rPr lang="zh-CN" altLang="en-US" sz="2800"/>
              <a:t>（</a:t>
            </a:r>
            <a:r>
              <a:rPr lang="en-US" altLang="zh-CN" sz="2800"/>
              <a:t>2</a:t>
            </a:r>
            <a:r>
              <a:rPr lang="zh-CN" altLang="en-US" sz="2800"/>
              <a:t>）掌握延时程序编程。 </a:t>
            </a:r>
            <a:endParaRPr lang="zh-CN" altLang="en-US" sz="2800" b="1"/>
          </a:p>
          <a:p>
            <a:r>
              <a:rPr lang="en-US" altLang="zh-CN" sz="2800" b="1"/>
              <a:t>2.</a:t>
            </a:r>
            <a:r>
              <a:rPr lang="zh-CN" altLang="en-US" sz="2800" b="1"/>
              <a:t>任务描述</a:t>
            </a:r>
            <a:r>
              <a:rPr lang="zh-CN" altLang="en-US" sz="2800"/>
              <a:t>  </a:t>
            </a:r>
          </a:p>
          <a:p>
            <a:r>
              <a:rPr lang="zh-CN" altLang="en-US" sz="2800"/>
              <a:t>        用</a:t>
            </a:r>
            <a:r>
              <a:rPr lang="en-US" altLang="zh-CN" sz="2800"/>
              <a:t>P1</a:t>
            </a:r>
            <a:r>
              <a:rPr lang="zh-CN" altLang="en-US" sz="2800"/>
              <a:t>口显示逻辑“与或”运算结果。把“（</a:t>
            </a:r>
            <a:r>
              <a:rPr lang="en-US" altLang="zh-CN" sz="2800"/>
              <a:t>6</a:t>
            </a:r>
            <a:r>
              <a:rPr lang="zh-CN" altLang="en-US" sz="2800"/>
              <a:t>＞</a:t>
            </a:r>
            <a:r>
              <a:rPr lang="en-US" altLang="zh-CN" sz="2800"/>
              <a:t>0x0f</a:t>
            </a:r>
            <a:r>
              <a:rPr lang="zh-CN" altLang="en-US" sz="2800"/>
              <a:t>）</a:t>
            </a:r>
            <a:r>
              <a:rPr lang="en-US" altLang="zh-CN" sz="2800"/>
              <a:t>&amp;&amp;</a:t>
            </a:r>
            <a:r>
              <a:rPr lang="zh-CN" altLang="en-US" sz="2800"/>
              <a:t>（</a:t>
            </a:r>
            <a:r>
              <a:rPr lang="en-US" altLang="zh-CN" sz="2800"/>
              <a:t>8</a:t>
            </a:r>
            <a:r>
              <a:rPr lang="zh-CN" altLang="en-US" sz="2800"/>
              <a:t>＜</a:t>
            </a:r>
            <a:r>
              <a:rPr lang="en-US" altLang="zh-CN" sz="2800"/>
              <a:t>0xa</a:t>
            </a:r>
            <a:r>
              <a:rPr lang="zh-CN" altLang="en-US" sz="2800"/>
              <a:t>）”和“（</a:t>
            </a:r>
            <a:r>
              <a:rPr lang="en-US" altLang="zh-CN" sz="2800"/>
              <a:t>6</a:t>
            </a:r>
            <a:r>
              <a:rPr lang="zh-CN" altLang="en-US" sz="2800"/>
              <a:t>＞</a:t>
            </a:r>
            <a:r>
              <a:rPr lang="en-US" altLang="zh-CN" sz="2800"/>
              <a:t>0x0f</a:t>
            </a:r>
            <a:r>
              <a:rPr lang="zh-CN" altLang="en-US" sz="2800"/>
              <a:t>）</a:t>
            </a:r>
            <a:r>
              <a:rPr lang="en-US" altLang="zh-CN" sz="2800"/>
              <a:t>||</a:t>
            </a:r>
            <a:r>
              <a:rPr lang="zh-CN" altLang="en-US" sz="2800"/>
              <a:t>（</a:t>
            </a:r>
            <a:r>
              <a:rPr lang="en-US" altLang="zh-CN" sz="2800"/>
              <a:t>8</a:t>
            </a:r>
            <a:r>
              <a:rPr lang="zh-CN" altLang="en-US" sz="2800"/>
              <a:t>＜</a:t>
            </a:r>
            <a:r>
              <a:rPr lang="en-US" altLang="zh-CN" sz="2800"/>
              <a:t>0xa</a:t>
            </a:r>
            <a:r>
              <a:rPr lang="zh-CN" altLang="en-US" sz="2800"/>
              <a:t>）” 运算结果送</a:t>
            </a:r>
            <a:r>
              <a:rPr lang="en-US" altLang="zh-CN" sz="2800"/>
              <a:t>P1</a:t>
            </a:r>
            <a:r>
              <a:rPr lang="zh-CN" altLang="en-US" sz="2800"/>
              <a:t>口显示出来。</a:t>
            </a:r>
            <a:endParaRPr lang="zh-CN" altLang="en-US" sz="2800" b="1"/>
          </a:p>
        </p:txBody>
      </p:sp>
    </p:spTree>
    <p:extLst>
      <p:ext uri="{BB962C8B-B14F-4D97-AF65-F5344CB8AC3E}">
        <p14:creationId xmlns:p14="http://schemas.microsoft.com/office/powerpoint/2010/main" val="18618118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diamond(in)">
                                      <p:cBhvr>
                                        <p:cTn id="7" dur="1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5519739"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
        <p:nvSpPr>
          <p:cNvPr id="75779" name="Text Box 3"/>
          <p:cNvSpPr txBox="1">
            <a:spLocks noChangeArrowheads="1"/>
          </p:cNvSpPr>
          <p:nvPr/>
        </p:nvSpPr>
        <p:spPr bwMode="auto">
          <a:xfrm>
            <a:off x="1755775" y="2205039"/>
            <a:ext cx="8516938"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）分析</a:t>
            </a:r>
          </a:p>
          <a:p>
            <a:r>
              <a:rPr lang="zh-CN" altLang="en-US" sz="2800"/>
              <a:t>     把“（</a:t>
            </a:r>
            <a:r>
              <a:rPr lang="en-US" altLang="zh-CN" sz="2800"/>
              <a:t>6</a:t>
            </a:r>
            <a:r>
              <a:rPr lang="zh-CN" altLang="en-US" sz="2800"/>
              <a:t>＞</a:t>
            </a:r>
            <a:r>
              <a:rPr lang="en-US" altLang="zh-CN" sz="2800"/>
              <a:t>0x0f</a:t>
            </a:r>
            <a:r>
              <a:rPr lang="zh-CN" altLang="en-US" sz="2800"/>
              <a:t>）</a:t>
            </a:r>
            <a:r>
              <a:rPr lang="en-US" altLang="zh-CN" sz="2800"/>
              <a:t>&amp;&amp;</a:t>
            </a:r>
            <a:r>
              <a:rPr lang="zh-CN" altLang="en-US" sz="2800"/>
              <a:t>（</a:t>
            </a:r>
            <a:r>
              <a:rPr lang="en-US" altLang="zh-CN" sz="2800"/>
              <a:t>8</a:t>
            </a:r>
            <a:r>
              <a:rPr lang="zh-CN" altLang="en-US" sz="2800"/>
              <a:t>＜</a:t>
            </a:r>
            <a:r>
              <a:rPr lang="en-US" altLang="zh-CN" sz="2800"/>
              <a:t>0xa</a:t>
            </a:r>
            <a:r>
              <a:rPr lang="zh-CN" altLang="en-US" sz="2800"/>
              <a:t>）”进行“与”运算，即“（</a:t>
            </a:r>
            <a:r>
              <a:rPr lang="en-US" altLang="zh-CN" sz="2800"/>
              <a:t>6</a:t>
            </a:r>
            <a:r>
              <a:rPr lang="zh-CN" altLang="en-US" sz="2800"/>
              <a:t>＞</a:t>
            </a:r>
            <a:r>
              <a:rPr lang="en-US" altLang="zh-CN" sz="2800"/>
              <a:t>0x0f</a:t>
            </a:r>
            <a:r>
              <a:rPr lang="zh-CN" altLang="en-US" sz="2800"/>
              <a:t>）</a:t>
            </a:r>
            <a:r>
              <a:rPr lang="en-US" altLang="zh-CN" sz="2800"/>
              <a:t>&amp;&amp;</a:t>
            </a:r>
            <a:r>
              <a:rPr lang="zh-CN" altLang="en-US" sz="2800"/>
              <a:t>（</a:t>
            </a:r>
            <a:r>
              <a:rPr lang="en-US" altLang="zh-CN" sz="2800"/>
              <a:t>8</a:t>
            </a:r>
            <a:r>
              <a:rPr lang="zh-CN" altLang="en-US" sz="2800"/>
              <a:t>＜</a:t>
            </a:r>
            <a:r>
              <a:rPr lang="en-US" altLang="zh-CN" sz="2800"/>
              <a:t>0xa</a:t>
            </a:r>
            <a:r>
              <a:rPr lang="zh-CN" altLang="en-US" sz="2800"/>
              <a:t>）”</a:t>
            </a:r>
            <a:r>
              <a:rPr lang="en-US" altLang="zh-CN" sz="2800"/>
              <a:t>=0&amp;&amp;1=0</a:t>
            </a:r>
            <a:r>
              <a:rPr lang="zh-CN" altLang="en-US" sz="2800"/>
              <a:t>，结果送</a:t>
            </a:r>
            <a:r>
              <a:rPr lang="en-US" altLang="zh-CN" sz="2800"/>
              <a:t>P1</a:t>
            </a:r>
            <a:r>
              <a:rPr lang="zh-CN" altLang="en-US" sz="2800"/>
              <a:t>口使得</a:t>
            </a:r>
            <a:r>
              <a:rPr lang="en-US" altLang="zh-CN" sz="2800"/>
              <a:t>8</a:t>
            </a:r>
            <a:r>
              <a:rPr lang="zh-CN" altLang="en-US" sz="2800"/>
              <a:t>只</a:t>
            </a:r>
            <a:r>
              <a:rPr lang="en-US" altLang="zh-CN" sz="2800"/>
              <a:t>LED</a:t>
            </a:r>
            <a:r>
              <a:rPr lang="zh-CN" altLang="en-US" sz="2800"/>
              <a:t>全亮，然后调延时；再把“（</a:t>
            </a:r>
            <a:r>
              <a:rPr lang="en-US" altLang="zh-CN" sz="2800"/>
              <a:t>6</a:t>
            </a:r>
            <a:r>
              <a:rPr lang="zh-CN" altLang="en-US" sz="2800"/>
              <a:t>＞</a:t>
            </a:r>
            <a:r>
              <a:rPr lang="en-US" altLang="zh-CN" sz="2800"/>
              <a:t>0x0f</a:t>
            </a:r>
            <a:r>
              <a:rPr lang="zh-CN" altLang="en-US" sz="2800"/>
              <a:t>）</a:t>
            </a:r>
            <a:r>
              <a:rPr lang="en-US" altLang="zh-CN" sz="2800"/>
              <a:t>||</a:t>
            </a:r>
            <a:r>
              <a:rPr lang="zh-CN" altLang="en-US" sz="2800"/>
              <a:t>（</a:t>
            </a:r>
            <a:r>
              <a:rPr lang="en-US" altLang="zh-CN" sz="2800"/>
              <a:t>8</a:t>
            </a:r>
            <a:r>
              <a:rPr lang="zh-CN" altLang="en-US" sz="2800"/>
              <a:t>＜</a:t>
            </a:r>
            <a:r>
              <a:rPr lang="en-US" altLang="zh-CN" sz="2800"/>
              <a:t>0xa</a:t>
            </a:r>
            <a:r>
              <a:rPr lang="zh-CN" altLang="en-US" sz="2800"/>
              <a:t>）”进行“或”运算，即“（</a:t>
            </a:r>
            <a:r>
              <a:rPr lang="en-US" altLang="zh-CN" sz="2800"/>
              <a:t>6</a:t>
            </a:r>
            <a:r>
              <a:rPr lang="zh-CN" altLang="en-US" sz="2800"/>
              <a:t>＞</a:t>
            </a:r>
            <a:r>
              <a:rPr lang="en-US" altLang="zh-CN" sz="2800"/>
              <a:t>0x0f</a:t>
            </a:r>
            <a:r>
              <a:rPr lang="zh-CN" altLang="en-US" sz="2800"/>
              <a:t>）</a:t>
            </a:r>
            <a:r>
              <a:rPr lang="en-US" altLang="zh-CN" sz="2800"/>
              <a:t>||</a:t>
            </a:r>
            <a:r>
              <a:rPr lang="zh-CN" altLang="en-US" sz="2800"/>
              <a:t>（</a:t>
            </a:r>
            <a:r>
              <a:rPr lang="en-US" altLang="zh-CN" sz="2800"/>
              <a:t>8</a:t>
            </a:r>
            <a:r>
              <a:rPr lang="zh-CN" altLang="en-US" sz="2800"/>
              <a:t>＜</a:t>
            </a:r>
            <a:r>
              <a:rPr lang="en-US" altLang="zh-CN" sz="2800"/>
              <a:t>0xa</a:t>
            </a:r>
            <a:r>
              <a:rPr lang="zh-CN" altLang="en-US" sz="2800"/>
              <a:t>）</a:t>
            </a:r>
            <a:r>
              <a:rPr lang="en-US" altLang="zh-CN" sz="2800"/>
              <a:t>+0xfe</a:t>
            </a:r>
            <a:r>
              <a:rPr lang="zh-CN" altLang="en-US" sz="2800"/>
              <a:t>” </a:t>
            </a:r>
            <a:r>
              <a:rPr lang="en-US" altLang="zh-CN" sz="2800"/>
              <a:t>=0||1+0xfe=1+0xfe=0xff</a:t>
            </a:r>
            <a:r>
              <a:rPr lang="zh-CN" altLang="en-US" sz="2800"/>
              <a:t>，结果送</a:t>
            </a:r>
            <a:r>
              <a:rPr lang="en-US" altLang="zh-CN" sz="2800"/>
              <a:t>P1</a:t>
            </a:r>
            <a:r>
              <a:rPr lang="zh-CN" altLang="en-US" sz="2800"/>
              <a:t>口使得</a:t>
            </a:r>
            <a:r>
              <a:rPr lang="en-US" altLang="zh-CN" sz="2800"/>
              <a:t>8</a:t>
            </a:r>
            <a:r>
              <a:rPr lang="zh-CN" altLang="en-US" sz="2800"/>
              <a:t>只</a:t>
            </a:r>
            <a:r>
              <a:rPr lang="en-US" altLang="zh-CN" sz="2800"/>
              <a:t>LED</a:t>
            </a:r>
            <a:r>
              <a:rPr lang="zh-CN" altLang="en-US" sz="2800"/>
              <a:t>全灭，然后调延时。</a:t>
            </a:r>
          </a:p>
        </p:txBody>
      </p:sp>
    </p:spTree>
    <p:extLst>
      <p:ext uri="{BB962C8B-B14F-4D97-AF65-F5344CB8AC3E}">
        <p14:creationId xmlns:p14="http://schemas.microsoft.com/office/powerpoint/2010/main" val="16509944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diamond(in)">
                                      <p:cBhvr>
                                        <p:cTn id="7" dur="1000"/>
                                        <p:tgtEl>
                                          <p:spTgt spid="76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5519739"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
        <p:nvSpPr>
          <p:cNvPr id="76803" name="Text Box 3"/>
          <p:cNvSpPr txBox="1">
            <a:spLocks noChangeArrowheads="1"/>
          </p:cNvSpPr>
          <p:nvPr/>
        </p:nvSpPr>
        <p:spPr bwMode="auto">
          <a:xfrm>
            <a:off x="1847850" y="2205039"/>
            <a:ext cx="8516938"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      先建立文件夹“</a:t>
            </a:r>
            <a:r>
              <a:rPr lang="en-US" altLang="zh-CN" sz="2800"/>
              <a:t>XM11-2,</a:t>
            </a:r>
            <a:r>
              <a:rPr lang="zh-CN" altLang="en-US" sz="2800"/>
              <a:t>然后建立“</a:t>
            </a:r>
            <a:r>
              <a:rPr lang="en-US" altLang="zh-CN" sz="2800"/>
              <a:t>XM11-2”</a:t>
            </a:r>
            <a:r>
              <a:rPr lang="zh-CN" altLang="en-US" sz="2800"/>
              <a:t>工程项目，最后建立源程序文件“</a:t>
            </a:r>
            <a:r>
              <a:rPr lang="en-US" altLang="zh-CN" sz="2800"/>
              <a:t>XM11-2.c”</a:t>
            </a:r>
            <a:r>
              <a:rPr lang="zh-CN" altLang="en-US" sz="2800"/>
              <a:t>，输入如下源程序：</a:t>
            </a:r>
            <a:endParaRPr lang="en-US" altLang="zh-CN" sz="2800"/>
          </a:p>
          <a:p>
            <a:r>
              <a:rPr lang="en-US" altLang="zh-CN" sz="2800"/>
              <a:t>#include&lt;reg51.h&gt;    //</a:t>
            </a:r>
            <a:r>
              <a:rPr lang="zh-CN" altLang="en-US" sz="2800"/>
              <a:t>包含单片机寄存器的头文件</a:t>
            </a:r>
          </a:p>
          <a:p>
            <a:r>
              <a:rPr lang="en-US" altLang="zh-CN" sz="2800"/>
              <a:t>/****************************************</a:t>
            </a:r>
          </a:p>
          <a:p>
            <a:r>
              <a:rPr lang="zh-CN" altLang="en-US" sz="2800"/>
              <a:t>函数功能：用整型数据延时时间</a:t>
            </a:r>
          </a:p>
          <a:p>
            <a:r>
              <a:rPr lang="zh-CN" altLang="en-US" sz="2800"/>
              <a:t>*****************************************</a:t>
            </a:r>
            <a:r>
              <a:rPr lang="en-US" altLang="zh-CN" sz="2800"/>
              <a:t>/</a:t>
            </a:r>
          </a:p>
          <a:p>
            <a:endParaRPr lang="zh-CN" altLang="en-US" sz="2800"/>
          </a:p>
        </p:txBody>
      </p:sp>
    </p:spTree>
    <p:extLst>
      <p:ext uri="{BB962C8B-B14F-4D97-AF65-F5344CB8AC3E}">
        <p14:creationId xmlns:p14="http://schemas.microsoft.com/office/powerpoint/2010/main" val="3430509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diamond(in)">
                                      <p:cBhvr>
                                        <p:cTn id="7" dur="1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3"/>
          <p:cNvSpPr txBox="1">
            <a:spLocks noChangeArrowheads="1"/>
          </p:cNvSpPr>
          <p:nvPr/>
        </p:nvSpPr>
        <p:spPr bwMode="auto">
          <a:xfrm>
            <a:off x="1785939" y="2205039"/>
            <a:ext cx="8497887" cy="353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void delay(void)     /</a:t>
            </a:r>
            <a:r>
              <a:rPr lang="zh-CN" altLang="en-US" sz="2800"/>
              <a:t>*两个</a:t>
            </a:r>
            <a:r>
              <a:rPr lang="en-US" altLang="zh-CN" sz="2800"/>
              <a:t>void</a:t>
            </a:r>
            <a:r>
              <a:rPr lang="zh-CN" altLang="en-US" sz="2800"/>
              <a:t>意思分别为无需返回值，没有参数传递*</a:t>
            </a:r>
            <a:r>
              <a:rPr lang="en-US" altLang="zh-CN" sz="2800"/>
              <a:t>/</a:t>
            </a:r>
            <a:endParaRPr lang="zh-CN" altLang="en-US" sz="2800"/>
          </a:p>
          <a:p>
            <a:r>
              <a:rPr lang="en-US" altLang="zh-CN" sz="2800"/>
              <a:t>{</a:t>
            </a:r>
          </a:p>
          <a:p>
            <a:r>
              <a:rPr lang="en-US" altLang="zh-CN" sz="2800"/>
              <a:t> unsigned int i;  /*</a:t>
            </a:r>
            <a:r>
              <a:rPr lang="zh-CN" altLang="en-US" sz="2800"/>
              <a:t>定义无符号整数，最大取值范围</a:t>
            </a:r>
            <a:r>
              <a:rPr lang="en-US" altLang="zh-CN" sz="2800"/>
              <a:t>65535*/</a:t>
            </a:r>
          </a:p>
          <a:p>
            <a:r>
              <a:rPr lang="en-US" altLang="zh-CN" sz="2800"/>
              <a:t>for(i=0;i&lt;50000;i++)  //</a:t>
            </a:r>
            <a:r>
              <a:rPr lang="zh-CN" altLang="en-US" sz="2800"/>
              <a:t>做</a:t>
            </a:r>
            <a:r>
              <a:rPr lang="en-US" altLang="zh-CN" sz="2800"/>
              <a:t>50000</a:t>
            </a:r>
            <a:r>
              <a:rPr lang="zh-CN" altLang="en-US" sz="2800"/>
              <a:t>次空循环</a:t>
            </a:r>
          </a:p>
          <a:p>
            <a:r>
              <a:rPr lang="zh-CN" altLang="en-US" sz="2800"/>
              <a:t>        </a:t>
            </a:r>
            <a:r>
              <a:rPr lang="en-US" altLang="zh-CN" sz="2800"/>
              <a:t>;               //</a:t>
            </a:r>
            <a:r>
              <a:rPr lang="zh-CN" altLang="en-US" sz="2800"/>
              <a:t>什么也不做，等待一个机器周期</a:t>
            </a:r>
          </a:p>
          <a:p>
            <a:r>
              <a:rPr lang="en-US" altLang="zh-CN" sz="2800"/>
              <a:t>}</a:t>
            </a:r>
          </a:p>
        </p:txBody>
      </p:sp>
      <p:sp>
        <p:nvSpPr>
          <p:cNvPr id="78851" name="Text Box 2"/>
          <p:cNvSpPr txBox="1">
            <a:spLocks noChangeArrowheads="1"/>
          </p:cNvSpPr>
          <p:nvPr/>
        </p:nvSpPr>
        <p:spPr bwMode="auto">
          <a:xfrm>
            <a:off x="5519739"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Tree>
    <p:extLst>
      <p:ext uri="{BB962C8B-B14F-4D97-AF65-F5344CB8AC3E}">
        <p14:creationId xmlns:p14="http://schemas.microsoft.com/office/powerpoint/2010/main" val="1762714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diamond(in)">
                                      <p:cBhvr>
                                        <p:cTn id="7" dur="1000"/>
                                        <p:tgtEl>
                                          <p:spTgt spid="78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3"/>
          <p:cNvSpPr txBox="1">
            <a:spLocks noChangeArrowheads="1"/>
          </p:cNvSpPr>
          <p:nvPr/>
        </p:nvSpPr>
        <p:spPr bwMode="auto">
          <a:xfrm>
            <a:off x="1774825" y="2057400"/>
            <a:ext cx="8497888"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a:t>
            </a:r>
          </a:p>
          <a:p>
            <a:r>
              <a:rPr lang="zh-CN" altLang="en-US" sz="2800"/>
              <a:t>函数功能：主函数 </a:t>
            </a:r>
          </a:p>
          <a:p>
            <a:r>
              <a:rPr lang="zh-CN" altLang="en-US" sz="2800"/>
              <a:t>********************************************************</a:t>
            </a:r>
            <a:r>
              <a:rPr lang="en-US" altLang="zh-CN" sz="2800"/>
              <a:t>/</a:t>
            </a:r>
          </a:p>
          <a:p>
            <a:r>
              <a:rPr lang="en-US" altLang="zh-CN" sz="2800"/>
              <a:t>void main(void) </a:t>
            </a:r>
          </a:p>
          <a:p>
            <a:r>
              <a:rPr lang="en-US" altLang="zh-CN" sz="2800"/>
              <a:t>{</a:t>
            </a:r>
          </a:p>
          <a:p>
            <a:r>
              <a:rPr lang="en-US" altLang="zh-CN" sz="2800"/>
              <a:t> while(1)      //</a:t>
            </a:r>
            <a:r>
              <a:rPr lang="zh-CN" altLang="en-US" sz="2800"/>
              <a:t>无限循环</a:t>
            </a:r>
            <a:endParaRPr lang="en-US" altLang="zh-CN" sz="2800"/>
          </a:p>
          <a:p>
            <a:r>
              <a:rPr lang="en-US" altLang="zh-CN" sz="2800"/>
              <a:t>    {</a:t>
            </a:r>
          </a:p>
          <a:p>
            <a:pPr algn="ctr"/>
            <a:r>
              <a:rPr lang="en-US" altLang="zh-CN" sz="2800"/>
              <a:t>        P1=</a:t>
            </a:r>
            <a:r>
              <a:rPr lang="zh-CN" altLang="en-US" sz="2800"/>
              <a:t>（</a:t>
            </a:r>
            <a:r>
              <a:rPr lang="en-US" altLang="zh-CN" sz="2800"/>
              <a:t>6</a:t>
            </a:r>
            <a:r>
              <a:rPr lang="zh-CN" altLang="en-US" sz="2800"/>
              <a:t>＞</a:t>
            </a:r>
            <a:r>
              <a:rPr lang="en-US" altLang="zh-CN" sz="2800"/>
              <a:t>0x0f</a:t>
            </a:r>
            <a:r>
              <a:rPr lang="zh-CN" altLang="en-US" sz="2800"/>
              <a:t>）</a:t>
            </a:r>
            <a:r>
              <a:rPr lang="en-US" altLang="zh-CN" sz="2800"/>
              <a:t>&amp;&amp;</a:t>
            </a:r>
            <a:r>
              <a:rPr lang="zh-CN" altLang="en-US" sz="2800"/>
              <a:t>（</a:t>
            </a:r>
            <a:r>
              <a:rPr lang="en-US" altLang="zh-CN" sz="2800"/>
              <a:t>8</a:t>
            </a:r>
            <a:r>
              <a:rPr lang="zh-CN" altLang="en-US" sz="2800"/>
              <a:t>＜</a:t>
            </a:r>
            <a:r>
              <a:rPr lang="en-US" altLang="zh-CN" sz="2800"/>
              <a:t>0xa</a:t>
            </a:r>
            <a:r>
              <a:rPr lang="zh-CN" altLang="en-US" sz="2800"/>
              <a:t>）</a:t>
            </a:r>
            <a:r>
              <a:rPr lang="en-US" altLang="zh-CN" sz="2800"/>
              <a:t>;   /*</a:t>
            </a:r>
            <a:r>
              <a:rPr lang="zh-CN" altLang="en-US" sz="2800"/>
              <a:t>运算结果送     </a:t>
            </a:r>
            <a:r>
              <a:rPr lang="en-US" altLang="zh-CN" sz="2800"/>
              <a:t>P1=0000 0000B</a:t>
            </a:r>
            <a:r>
              <a:rPr lang="zh-CN" altLang="en-US" sz="2800"/>
              <a:t>，</a:t>
            </a:r>
            <a:r>
              <a:rPr lang="en-US" altLang="zh-CN" sz="2800"/>
              <a:t>LED0</a:t>
            </a:r>
            <a:r>
              <a:rPr lang="zh-CN" altLang="en-US" sz="2800"/>
              <a:t>～</a:t>
            </a:r>
            <a:r>
              <a:rPr lang="en-US" altLang="zh-CN" sz="2800"/>
              <a:t>LED7</a:t>
            </a:r>
            <a:r>
              <a:rPr lang="zh-CN" altLang="en-US" sz="2800"/>
              <a:t>灯亮</a:t>
            </a:r>
            <a:r>
              <a:rPr lang="en-US" altLang="zh-CN" sz="2800"/>
              <a:t>*/</a:t>
            </a:r>
            <a:endParaRPr lang="zh-CN" altLang="en-US" sz="2800"/>
          </a:p>
          <a:p>
            <a:r>
              <a:rPr lang="en-US" altLang="zh-CN" sz="2800"/>
              <a:t>          delay();   //</a:t>
            </a:r>
            <a:r>
              <a:rPr lang="zh-CN" altLang="en-US" sz="2800"/>
              <a:t>延时</a:t>
            </a:r>
          </a:p>
        </p:txBody>
      </p:sp>
      <p:sp>
        <p:nvSpPr>
          <p:cNvPr id="79875" name="Text Box 2"/>
          <p:cNvSpPr txBox="1">
            <a:spLocks noChangeArrowheads="1"/>
          </p:cNvSpPr>
          <p:nvPr/>
        </p:nvSpPr>
        <p:spPr bwMode="auto">
          <a:xfrm>
            <a:off x="5303839"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Tree>
    <p:extLst>
      <p:ext uri="{BB962C8B-B14F-4D97-AF65-F5344CB8AC3E}">
        <p14:creationId xmlns:p14="http://schemas.microsoft.com/office/powerpoint/2010/main" val="21178829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diamond(in)">
                                      <p:cBhvr>
                                        <p:cTn id="7" dur="10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3"/>
          <p:cNvSpPr txBox="1">
            <a:spLocks noChangeArrowheads="1"/>
          </p:cNvSpPr>
          <p:nvPr/>
        </p:nvSpPr>
        <p:spPr bwMode="auto">
          <a:xfrm>
            <a:off x="1931988" y="2017713"/>
            <a:ext cx="8013700" cy="483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a:t>     P1=((6</a:t>
            </a:r>
            <a:r>
              <a:rPr lang="zh-CN" altLang="en-US" sz="2800"/>
              <a:t>＞</a:t>
            </a:r>
            <a:r>
              <a:rPr lang="en-US" altLang="zh-CN" sz="2800"/>
              <a:t>0x0f)||(8</a:t>
            </a:r>
            <a:r>
              <a:rPr lang="zh-CN" altLang="en-US" sz="2800"/>
              <a:t>＜</a:t>
            </a:r>
            <a:r>
              <a:rPr lang="en-US" altLang="zh-CN" sz="2800"/>
              <a:t>0xa)) +(0xfe);  /*</a:t>
            </a:r>
            <a:r>
              <a:rPr lang="zh-CN" altLang="en-US" sz="2800"/>
              <a:t>运算结果送     </a:t>
            </a:r>
            <a:r>
              <a:rPr lang="en-US" altLang="zh-CN" sz="2800"/>
              <a:t>P1=1111 1111B</a:t>
            </a:r>
            <a:r>
              <a:rPr lang="zh-CN" altLang="en-US" sz="2800"/>
              <a:t>，</a:t>
            </a:r>
            <a:r>
              <a:rPr lang="en-US" altLang="zh-CN" sz="2800"/>
              <a:t>LED0</a:t>
            </a:r>
            <a:r>
              <a:rPr lang="zh-CN" altLang="en-US" sz="2800"/>
              <a:t>～</a:t>
            </a:r>
            <a:r>
              <a:rPr lang="en-US" altLang="zh-CN" sz="2800"/>
              <a:t>LED7</a:t>
            </a:r>
            <a:r>
              <a:rPr lang="zh-CN" altLang="en-US" sz="2800"/>
              <a:t>灯灭</a:t>
            </a:r>
            <a:r>
              <a:rPr lang="en-US" altLang="zh-CN" sz="2800"/>
              <a:t>*/</a:t>
            </a:r>
            <a:endParaRPr lang="zh-CN" altLang="en-US" sz="2800"/>
          </a:p>
          <a:p>
            <a:r>
              <a:rPr lang="zh-CN" altLang="en-US" sz="2800"/>
              <a:t>        </a:t>
            </a:r>
            <a:r>
              <a:rPr lang="en-US" altLang="zh-CN" sz="2800"/>
              <a:t>delay();   //</a:t>
            </a:r>
            <a:r>
              <a:rPr lang="zh-CN" altLang="en-US" sz="2800"/>
              <a:t>延时</a:t>
            </a:r>
          </a:p>
          <a:p>
            <a:r>
              <a:rPr lang="zh-CN" altLang="en-US" sz="2800"/>
              <a:t>      </a:t>
            </a:r>
            <a:r>
              <a:rPr lang="en-US" altLang="zh-CN" sz="2800"/>
              <a:t>}</a:t>
            </a:r>
          </a:p>
          <a:p>
            <a:r>
              <a:rPr lang="en-US" altLang="zh-CN" sz="2800"/>
              <a:t>}</a:t>
            </a:r>
            <a:endParaRPr lang="zh-CN" altLang="en-US" sz="2800"/>
          </a:p>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XM11-2.hex”</a:t>
            </a:r>
            <a:r>
              <a:rPr lang="zh-CN" altLang="en-US" sz="2800"/>
              <a:t>文件加载到</a:t>
            </a:r>
            <a:r>
              <a:rPr lang="en-US" altLang="zh-CN" sz="2800"/>
              <a:t>AT89C51</a:t>
            </a:r>
            <a:r>
              <a:rPr lang="zh-CN" altLang="en-US" sz="2800"/>
              <a:t>里，然后启动仿真，就可以看到用</a:t>
            </a:r>
            <a:r>
              <a:rPr lang="en-US" altLang="zh-CN" sz="2800"/>
              <a:t>P1</a:t>
            </a:r>
            <a:r>
              <a:rPr lang="zh-CN" altLang="en-US" sz="2800"/>
              <a:t>口显示逻辑“与或”运算结果，效果图如图</a:t>
            </a:r>
            <a:r>
              <a:rPr lang="en-US" altLang="zh-CN" sz="2800"/>
              <a:t>3-5</a:t>
            </a:r>
            <a:r>
              <a:rPr lang="zh-CN" altLang="en-US" sz="2800"/>
              <a:t>所示。</a:t>
            </a:r>
          </a:p>
        </p:txBody>
      </p:sp>
      <p:sp>
        <p:nvSpPr>
          <p:cNvPr id="80899" name="Text Box 2"/>
          <p:cNvSpPr txBox="1">
            <a:spLocks noChangeArrowheads="1"/>
          </p:cNvSpPr>
          <p:nvPr/>
        </p:nvSpPr>
        <p:spPr bwMode="auto">
          <a:xfrm>
            <a:off x="5932489" y="19843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Tree>
    <p:extLst>
      <p:ext uri="{BB962C8B-B14F-4D97-AF65-F5344CB8AC3E}">
        <p14:creationId xmlns:p14="http://schemas.microsoft.com/office/powerpoint/2010/main" val="1790444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diamond(in)">
                                      <p:cBhvr>
                                        <p:cTn id="7" dur="10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4216057" y="256189"/>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
        <p:nvSpPr>
          <p:cNvPr id="7171" name="矩形 1"/>
          <p:cNvSpPr>
            <a:spLocks noChangeArrowheads="1"/>
          </p:cNvSpPr>
          <p:nvPr/>
        </p:nvSpPr>
        <p:spPr bwMode="auto">
          <a:xfrm>
            <a:off x="1816101" y="2276475"/>
            <a:ext cx="8672513"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rPr>
              <a:t>3.7</a:t>
            </a:r>
            <a:r>
              <a:rPr lang="zh-CN" altLang="en-US" sz="2800" b="1">
                <a:solidFill>
                  <a:srgbClr val="FF0000"/>
                </a:solidFill>
              </a:rPr>
              <a:t>项目</a:t>
            </a:r>
            <a:r>
              <a:rPr lang="en-US" altLang="zh-CN" sz="2800" b="1">
                <a:solidFill>
                  <a:srgbClr val="FF0000"/>
                </a:solidFill>
              </a:rPr>
              <a:t>15</a:t>
            </a:r>
            <a:r>
              <a:rPr lang="zh-CN" altLang="en-US" sz="2800" b="1">
                <a:solidFill>
                  <a:srgbClr val="FF0000"/>
                </a:solidFill>
              </a:rPr>
              <a:t>：认识</a:t>
            </a:r>
            <a:r>
              <a:rPr lang="en-US" altLang="zh-CN" sz="2800" b="1">
                <a:solidFill>
                  <a:srgbClr val="FF0000"/>
                </a:solidFill>
              </a:rPr>
              <a:t>C51</a:t>
            </a:r>
            <a:r>
              <a:rPr lang="zh-CN" altLang="en-US" sz="2800" b="1">
                <a:solidFill>
                  <a:srgbClr val="FF0000"/>
                </a:solidFill>
              </a:rPr>
              <a:t>的函数</a:t>
            </a:r>
          </a:p>
          <a:p>
            <a:r>
              <a:rPr lang="en-US" altLang="zh-CN" sz="2800"/>
              <a:t>      3.7.1</a:t>
            </a:r>
            <a:r>
              <a:rPr lang="zh-CN" altLang="en-US" sz="2800"/>
              <a:t>任务</a:t>
            </a:r>
            <a:r>
              <a:rPr lang="en-US" altLang="zh-CN" sz="2800"/>
              <a:t>15-1</a:t>
            </a:r>
            <a:r>
              <a:rPr lang="zh-CN" altLang="en-US" sz="2800"/>
              <a:t>：用带参数函数控制</a:t>
            </a:r>
            <a:r>
              <a:rPr lang="en-US" altLang="zh-CN" sz="2800"/>
              <a:t>8</a:t>
            </a:r>
            <a:r>
              <a:rPr lang="zh-CN" altLang="en-US" sz="2800"/>
              <a:t>位</a:t>
            </a:r>
            <a:r>
              <a:rPr lang="en-US" altLang="zh-CN" sz="2800"/>
              <a:t>LED</a:t>
            </a:r>
            <a:r>
              <a:rPr lang="zh-CN" altLang="en-US" sz="2800"/>
              <a:t>灯闪烁时间 </a:t>
            </a:r>
          </a:p>
          <a:p>
            <a:r>
              <a:rPr lang="en-US" altLang="zh-CN" sz="2800"/>
              <a:t>      3.7.2</a:t>
            </a:r>
            <a:r>
              <a:rPr lang="zh-CN" altLang="en-US" sz="2800"/>
              <a:t>任务</a:t>
            </a:r>
            <a:r>
              <a:rPr lang="en-US" altLang="zh-CN" sz="2800"/>
              <a:t>15-2</a:t>
            </a:r>
            <a:r>
              <a:rPr lang="zh-CN" altLang="en-US" sz="2800"/>
              <a:t>：用数组作为函数参数控制</a:t>
            </a:r>
            <a:r>
              <a:rPr lang="en-US" altLang="zh-CN" sz="2800"/>
              <a:t>8</a:t>
            </a:r>
            <a:r>
              <a:rPr lang="zh-CN" altLang="en-US" sz="2800"/>
              <a:t>位</a:t>
            </a:r>
            <a:r>
              <a:rPr lang="en-US" altLang="zh-CN" sz="2800"/>
              <a:t>LED</a:t>
            </a:r>
            <a:r>
              <a:rPr lang="zh-CN" altLang="en-US" sz="2800"/>
              <a:t>点亮状态 </a:t>
            </a:r>
          </a:p>
          <a:p>
            <a:r>
              <a:rPr lang="en-US" altLang="zh-CN" sz="2800"/>
              <a:t>      3.7.3</a:t>
            </a:r>
            <a:r>
              <a:rPr lang="zh-CN" altLang="en-US" sz="2800"/>
              <a:t>任务</a:t>
            </a:r>
            <a:r>
              <a:rPr lang="en-US" altLang="zh-CN" sz="2800"/>
              <a:t>15-3</a:t>
            </a:r>
            <a:r>
              <a:rPr lang="zh-CN" altLang="en-US" sz="2800"/>
              <a:t>：用指针作为函数参数控制</a:t>
            </a:r>
            <a:r>
              <a:rPr lang="en-US" altLang="zh-CN" sz="2800"/>
              <a:t>8</a:t>
            </a:r>
            <a:r>
              <a:rPr lang="zh-CN" altLang="en-US" sz="2800"/>
              <a:t>位</a:t>
            </a:r>
            <a:r>
              <a:rPr lang="en-US" altLang="zh-CN" sz="2800"/>
              <a:t>LED</a:t>
            </a:r>
            <a:r>
              <a:rPr lang="zh-CN" altLang="en-US" sz="2800"/>
              <a:t>点亮状态 </a:t>
            </a:r>
          </a:p>
          <a:p>
            <a:r>
              <a:rPr lang="en-US" altLang="zh-CN" sz="2800"/>
              <a:t>     3.7.4</a:t>
            </a:r>
            <a:r>
              <a:rPr lang="zh-CN" altLang="en-US" sz="2800"/>
              <a:t>任务</a:t>
            </a:r>
            <a:r>
              <a:rPr lang="en-US" altLang="zh-CN" sz="2800"/>
              <a:t>15-4</a:t>
            </a:r>
            <a:r>
              <a:rPr lang="zh-CN" altLang="en-US" sz="2800"/>
              <a:t>：用函数型指针控制</a:t>
            </a:r>
            <a:r>
              <a:rPr lang="en-US" altLang="zh-CN" sz="2800"/>
              <a:t>8</a:t>
            </a:r>
            <a:r>
              <a:rPr lang="zh-CN" altLang="en-US" sz="2800"/>
              <a:t>位</a:t>
            </a:r>
            <a:r>
              <a:rPr lang="en-US" altLang="zh-CN" sz="2800"/>
              <a:t>LED</a:t>
            </a:r>
            <a:r>
              <a:rPr lang="zh-CN" altLang="en-US" sz="2800"/>
              <a:t>点亮状态 </a:t>
            </a:r>
          </a:p>
          <a:p>
            <a:r>
              <a:rPr lang="en-US" altLang="zh-CN" sz="2800"/>
              <a:t>     3.7.5</a:t>
            </a:r>
            <a:r>
              <a:rPr lang="zh-CN" altLang="en-US" sz="2800"/>
              <a:t>任务</a:t>
            </a:r>
            <a:r>
              <a:rPr lang="en-US" altLang="zh-CN" sz="2800"/>
              <a:t>15-5</a:t>
            </a:r>
            <a:r>
              <a:rPr lang="zh-CN" altLang="en-US" sz="2800"/>
              <a:t>：相关知识</a:t>
            </a:r>
          </a:p>
        </p:txBody>
      </p:sp>
    </p:spTree>
    <p:extLst>
      <p:ext uri="{BB962C8B-B14F-4D97-AF65-F5344CB8AC3E}">
        <p14:creationId xmlns:p14="http://schemas.microsoft.com/office/powerpoint/2010/main" val="3116494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2222500"/>
            <a:ext cx="7704138"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Rectangle 4"/>
          <p:cNvSpPr>
            <a:spLocks noChangeArrowheads="1"/>
          </p:cNvSpPr>
          <p:nvPr/>
        </p:nvSpPr>
        <p:spPr bwMode="auto">
          <a:xfrm>
            <a:off x="2463801" y="6203950"/>
            <a:ext cx="6530975"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图</a:t>
            </a:r>
            <a:r>
              <a:rPr lang="en-US" altLang="zh-CN" sz="2800"/>
              <a:t>3-5</a:t>
            </a:r>
            <a:r>
              <a:rPr lang="zh-CN" altLang="en-US" sz="2800"/>
              <a:t>用</a:t>
            </a:r>
            <a:r>
              <a:rPr lang="en-US" altLang="zh-CN" sz="2800"/>
              <a:t>P1</a:t>
            </a:r>
            <a:r>
              <a:rPr lang="zh-CN" altLang="en-US" sz="2800"/>
              <a:t>口显示逻辑“与或”运算结果</a:t>
            </a:r>
          </a:p>
        </p:txBody>
      </p:sp>
      <p:sp>
        <p:nvSpPr>
          <p:cNvPr id="81924" name="Text Box 2"/>
          <p:cNvSpPr txBox="1">
            <a:spLocks noChangeArrowheads="1"/>
          </p:cNvSpPr>
          <p:nvPr/>
        </p:nvSpPr>
        <p:spPr bwMode="auto">
          <a:xfrm>
            <a:off x="5591176" y="412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3.3.2</a:t>
            </a:r>
            <a:r>
              <a:rPr lang="zh-CN" altLang="en-US" sz="2800" b="1"/>
              <a:t>任务</a:t>
            </a:r>
            <a:r>
              <a:rPr lang="en-US" altLang="zh-CN" sz="2800" b="1"/>
              <a:t>11-2</a:t>
            </a:r>
            <a:r>
              <a:rPr lang="zh-CN" altLang="en-US" sz="2800" b="1"/>
              <a:t>：用</a:t>
            </a:r>
            <a:r>
              <a:rPr lang="en-US" altLang="zh-CN" sz="2800" b="1"/>
              <a:t>P1</a:t>
            </a:r>
            <a:r>
              <a:rPr lang="zh-CN" altLang="en-US" sz="2800" b="1"/>
              <a:t>口显示</a:t>
            </a:r>
            <a:endParaRPr lang="en-US" altLang="zh-CN" sz="2800" b="1"/>
          </a:p>
          <a:p>
            <a:r>
              <a:rPr lang="zh-CN" altLang="en-US" sz="2800" b="1"/>
              <a:t>逻辑“与或”运算结果</a:t>
            </a:r>
            <a:endParaRPr lang="en-US" altLang="zh-CN" sz="2800"/>
          </a:p>
        </p:txBody>
      </p:sp>
      <p:sp>
        <p:nvSpPr>
          <p:cNvPr id="80901" name="TextBox 1"/>
          <p:cNvSpPr txBox="1">
            <a:spLocks noChangeArrowheads="1"/>
          </p:cNvSpPr>
          <p:nvPr/>
        </p:nvSpPr>
        <p:spPr bwMode="auto">
          <a:xfrm>
            <a:off x="7464425" y="1195389"/>
            <a:ext cx="24526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任务</a:t>
            </a:r>
            <a:r>
              <a:rPr lang="en-US" altLang="zh-CN" sz="2800" b="1">
                <a:hlinkClick r:id="rId3" action="ppaction://hlinkfile"/>
              </a:rPr>
              <a:t>11-2</a:t>
            </a:r>
            <a:r>
              <a:rPr lang="zh-CN" altLang="en-US" sz="2800" b="1"/>
              <a:t>仿真</a:t>
            </a:r>
            <a:endParaRPr lang="zh-CN" altLang="en-US" sz="2800"/>
          </a:p>
        </p:txBody>
      </p:sp>
    </p:spTree>
    <p:extLst>
      <p:ext uri="{BB962C8B-B14F-4D97-AF65-F5344CB8AC3E}">
        <p14:creationId xmlns:p14="http://schemas.microsoft.com/office/powerpoint/2010/main" val="1206454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diamond(in)">
                                      <p:cBhvr>
                                        <p:cTn id="7" dur="10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5087939"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P3</a:t>
            </a:r>
            <a:r>
              <a:rPr lang="zh-CN" altLang="en-US" sz="2800" b="1"/>
              <a:t>口</a:t>
            </a:r>
            <a:endParaRPr lang="en-US" altLang="zh-CN" sz="2800" b="1"/>
          </a:p>
          <a:p>
            <a:r>
              <a:rPr lang="zh-CN" altLang="en-US" sz="2800" b="1"/>
              <a:t>显示位“与或”运算结果</a:t>
            </a:r>
          </a:p>
        </p:txBody>
      </p:sp>
      <p:sp>
        <p:nvSpPr>
          <p:cNvPr id="81923" name="Text Box 3"/>
          <p:cNvSpPr txBox="1">
            <a:spLocks noChangeArrowheads="1"/>
          </p:cNvSpPr>
          <p:nvPr/>
        </p:nvSpPr>
        <p:spPr bwMode="auto">
          <a:xfrm>
            <a:off x="1847851" y="2205039"/>
            <a:ext cx="858996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a:t>
            </a:r>
            <a:r>
              <a:rPr lang="zh-CN" altLang="en-US" sz="2800" b="1">
                <a:solidFill>
                  <a:srgbClr val="FF0000"/>
                </a:solidFill>
              </a:rPr>
              <a:t>位</a:t>
            </a:r>
            <a:r>
              <a:rPr lang="zh-CN" altLang="en-US" sz="2800"/>
              <a:t>“与”、“或”运算及编程；</a:t>
            </a:r>
          </a:p>
          <a:p>
            <a:r>
              <a:rPr lang="zh-CN" altLang="en-US" sz="2800"/>
              <a:t>（</a:t>
            </a:r>
            <a:r>
              <a:rPr lang="en-US" altLang="zh-CN" sz="2800"/>
              <a:t>2</a:t>
            </a:r>
            <a:r>
              <a:rPr lang="zh-CN" altLang="en-US" sz="2800"/>
              <a:t>）掌握十六进制数、二进制数转换。 </a:t>
            </a:r>
            <a:endParaRPr lang="zh-CN" altLang="en-US" sz="2800" b="1"/>
          </a:p>
          <a:p>
            <a:r>
              <a:rPr lang="en-US" altLang="zh-CN" sz="2800" b="1"/>
              <a:t>2.</a:t>
            </a:r>
            <a:r>
              <a:rPr lang="zh-CN" altLang="en-US" sz="2800" b="1"/>
              <a:t>任务描述</a:t>
            </a:r>
            <a:endParaRPr lang="zh-CN" altLang="en-US" sz="2800"/>
          </a:p>
          <a:p>
            <a:r>
              <a:rPr lang="zh-CN" altLang="en-US" sz="2800"/>
              <a:t>       分别用</a:t>
            </a:r>
            <a:r>
              <a:rPr lang="en-US" altLang="zh-CN" sz="2800"/>
              <a:t>P2</a:t>
            </a:r>
            <a:r>
              <a:rPr lang="zh-CN" altLang="en-US" sz="2800"/>
              <a:t>、</a:t>
            </a:r>
            <a:r>
              <a:rPr lang="en-US" altLang="zh-CN" sz="2800"/>
              <a:t>P3</a:t>
            </a:r>
            <a:r>
              <a:rPr lang="zh-CN" altLang="en-US" sz="2800"/>
              <a:t>口显示位“与或”运算结果。把两个数十六进制数进行位“与或”运算，即设“</a:t>
            </a:r>
            <a:r>
              <a:rPr lang="en-US" altLang="zh-CN" sz="2800"/>
              <a:t>0x52&amp;0x48”</a:t>
            </a:r>
            <a:r>
              <a:rPr lang="zh-CN" altLang="en-US" sz="2800"/>
              <a:t>和“</a:t>
            </a:r>
            <a:r>
              <a:rPr lang="en-US" altLang="zh-CN" sz="2800"/>
              <a:t>0x52|0x48”</a:t>
            </a:r>
            <a:r>
              <a:rPr lang="zh-CN" altLang="en-US" sz="2800"/>
              <a:t>，把位“与”运算结果送</a:t>
            </a:r>
            <a:r>
              <a:rPr lang="en-US" altLang="zh-CN" sz="2800"/>
              <a:t>P2</a:t>
            </a:r>
            <a:r>
              <a:rPr lang="zh-CN" altLang="en-US" sz="2800"/>
              <a:t>口显示出来，把位“或”运算结果送</a:t>
            </a:r>
            <a:r>
              <a:rPr lang="en-US" altLang="zh-CN" sz="2800"/>
              <a:t>P3</a:t>
            </a:r>
            <a:r>
              <a:rPr lang="zh-CN" altLang="en-US" sz="2800"/>
              <a:t>口显示出来。</a:t>
            </a:r>
            <a:endParaRPr lang="zh-CN" altLang="en-US" sz="2800" b="1"/>
          </a:p>
        </p:txBody>
      </p:sp>
    </p:spTree>
    <p:extLst>
      <p:ext uri="{BB962C8B-B14F-4D97-AF65-F5344CB8AC3E}">
        <p14:creationId xmlns:p14="http://schemas.microsoft.com/office/powerpoint/2010/main" val="12754076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diamond(in)">
                                      <p:cBhvr>
                                        <p:cTn id="7" dur="10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5087939"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P3</a:t>
            </a:r>
            <a:r>
              <a:rPr lang="zh-CN" altLang="en-US" sz="2800" b="1"/>
              <a:t>口</a:t>
            </a:r>
            <a:endParaRPr lang="en-US" altLang="zh-CN" sz="2800" b="1"/>
          </a:p>
          <a:p>
            <a:r>
              <a:rPr lang="zh-CN" altLang="en-US" sz="2800" b="1"/>
              <a:t>显示位“与或”运算结果</a:t>
            </a:r>
          </a:p>
        </p:txBody>
      </p:sp>
      <p:sp>
        <p:nvSpPr>
          <p:cNvPr id="82947" name="Text Box 3"/>
          <p:cNvSpPr txBox="1">
            <a:spLocks noChangeArrowheads="1"/>
          </p:cNvSpPr>
          <p:nvPr/>
        </p:nvSpPr>
        <p:spPr bwMode="auto">
          <a:xfrm>
            <a:off x="1693863" y="2276476"/>
            <a:ext cx="8589962"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）分析：设两个十六进制数进行位“与”运算即“</a:t>
            </a:r>
            <a:r>
              <a:rPr lang="en-US" altLang="zh-CN" sz="2800"/>
              <a:t>0x52&amp;0x48=01010010&amp;01001000=01000000”</a:t>
            </a:r>
            <a:r>
              <a:rPr lang="zh-CN" altLang="en-US" sz="2800"/>
              <a:t>，把运算结果送</a:t>
            </a:r>
            <a:r>
              <a:rPr lang="en-US" altLang="zh-CN" sz="2800"/>
              <a:t>P2</a:t>
            </a:r>
            <a:r>
              <a:rPr lang="zh-CN" altLang="en-US" sz="2800"/>
              <a:t>口显示出来，把数“</a:t>
            </a:r>
            <a:r>
              <a:rPr lang="en-US" altLang="zh-CN" sz="2800"/>
              <a:t>0x52|0x48=01010010&amp;01001000=01011010”</a:t>
            </a:r>
            <a:r>
              <a:rPr lang="zh-CN" altLang="en-US" sz="2800"/>
              <a:t>运算结果送</a:t>
            </a:r>
            <a:r>
              <a:rPr lang="en-US" altLang="zh-CN" sz="2800"/>
              <a:t>P3</a:t>
            </a:r>
            <a:r>
              <a:rPr lang="zh-CN" altLang="en-US" sz="2800"/>
              <a:t>口显示出来。</a:t>
            </a:r>
          </a:p>
          <a:p>
            <a:r>
              <a:rPr lang="zh-CN" altLang="en-US" sz="2800"/>
              <a:t>    </a:t>
            </a:r>
          </a:p>
        </p:txBody>
      </p:sp>
    </p:spTree>
    <p:extLst>
      <p:ext uri="{BB962C8B-B14F-4D97-AF65-F5344CB8AC3E}">
        <p14:creationId xmlns:p14="http://schemas.microsoft.com/office/powerpoint/2010/main" val="2528254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diamond(in)">
                                      <p:cBhvr>
                                        <p:cTn id="7" dur="10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5087939" y="2397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P3</a:t>
            </a:r>
            <a:r>
              <a:rPr lang="zh-CN" altLang="en-US" sz="2800" b="1"/>
              <a:t>口</a:t>
            </a:r>
            <a:endParaRPr lang="en-US" altLang="zh-CN" sz="2800" b="1"/>
          </a:p>
          <a:p>
            <a:r>
              <a:rPr lang="zh-CN" altLang="en-US" sz="2800" b="1"/>
              <a:t>显示位“与或”运算结果</a:t>
            </a:r>
          </a:p>
        </p:txBody>
      </p:sp>
      <p:sp>
        <p:nvSpPr>
          <p:cNvPr id="83971" name="Text Box 3"/>
          <p:cNvSpPr txBox="1">
            <a:spLocks noChangeArrowheads="1"/>
          </p:cNvSpPr>
          <p:nvPr/>
        </p:nvSpPr>
        <p:spPr bwMode="auto">
          <a:xfrm>
            <a:off x="1682751" y="2025650"/>
            <a:ext cx="8589963"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）程序设计</a:t>
            </a:r>
          </a:p>
          <a:p>
            <a:r>
              <a:rPr lang="zh-CN" altLang="en-US" sz="2800"/>
              <a:t>先建立文件夹“</a:t>
            </a:r>
            <a:r>
              <a:rPr lang="en-US" altLang="zh-CN" sz="2800"/>
              <a:t>XM11-3”,</a:t>
            </a:r>
            <a:r>
              <a:rPr lang="zh-CN" altLang="en-US" sz="2800"/>
              <a:t>然后建立“</a:t>
            </a:r>
            <a:r>
              <a:rPr lang="en-US" altLang="zh-CN" sz="2800"/>
              <a:t>XM11-3”</a:t>
            </a:r>
            <a:r>
              <a:rPr lang="zh-CN" altLang="en-US" sz="2800"/>
              <a:t>工程项目，最后建立源程序文件“</a:t>
            </a:r>
            <a:r>
              <a:rPr lang="en-US" altLang="zh-CN" sz="2800"/>
              <a:t>XM11-3.c”</a:t>
            </a:r>
            <a:r>
              <a:rPr lang="zh-CN" altLang="en-US" sz="2800"/>
              <a:t>，输入如下源程序：</a:t>
            </a:r>
            <a:endParaRPr lang="en-US" altLang="zh-CN" sz="2800"/>
          </a:p>
          <a:p>
            <a:r>
              <a:rPr lang="en-US" altLang="zh-CN" sz="2800"/>
              <a:t>#include&lt;reg51.h&gt;    //</a:t>
            </a:r>
            <a:r>
              <a:rPr lang="zh-CN" altLang="en-US" sz="2800"/>
              <a:t>包含单片机寄存器的头文件</a:t>
            </a:r>
          </a:p>
          <a:p>
            <a:r>
              <a:rPr lang="en-US" altLang="zh-CN" sz="2800"/>
              <a:t>/*******************************************************</a:t>
            </a:r>
          </a:p>
          <a:p>
            <a:r>
              <a:rPr lang="zh-CN" altLang="en-US" sz="2800"/>
              <a:t>函数功能：主函数 （</a:t>
            </a:r>
            <a:r>
              <a:rPr lang="en-US" altLang="zh-CN" sz="2800"/>
              <a:t>C</a:t>
            </a:r>
            <a:r>
              <a:rPr lang="zh-CN" altLang="en-US" sz="2800"/>
              <a:t>语言规定必须有</a:t>
            </a:r>
            <a:r>
              <a:rPr lang="en-US" altLang="zh-CN" sz="2800"/>
              <a:t>1</a:t>
            </a:r>
            <a:r>
              <a:rPr lang="zh-CN" altLang="en-US" sz="2800"/>
              <a:t>个主函数）</a:t>
            </a:r>
          </a:p>
          <a:p>
            <a:r>
              <a:rPr lang="zh-CN" altLang="en-US" sz="2800"/>
              <a:t>********************************************************</a:t>
            </a:r>
            <a:r>
              <a:rPr lang="en-US" altLang="zh-CN" sz="2800"/>
              <a:t>/</a:t>
            </a:r>
          </a:p>
          <a:p>
            <a:endParaRPr lang="zh-CN" altLang="en-US" sz="2800"/>
          </a:p>
        </p:txBody>
      </p:sp>
    </p:spTree>
    <p:extLst>
      <p:ext uri="{BB962C8B-B14F-4D97-AF65-F5344CB8AC3E}">
        <p14:creationId xmlns:p14="http://schemas.microsoft.com/office/powerpoint/2010/main" val="32129868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diamond(in)">
                                      <p:cBhvr>
                                        <p:cTn id="7" dur="1000"/>
                                        <p:tgtEl>
                                          <p:spTgt spid="8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827213" y="1655763"/>
            <a:ext cx="8589962" cy="483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void main(void) </a:t>
            </a:r>
          </a:p>
          <a:p>
            <a:r>
              <a:rPr lang="en-US" altLang="zh-CN" sz="2800"/>
              <a:t>{</a:t>
            </a:r>
          </a:p>
          <a:p>
            <a:r>
              <a:rPr lang="en-US" altLang="zh-CN" sz="2800"/>
              <a:t>P2=0x52&amp;0x48;/*P2=01010010&amp;01001000=01000000B</a:t>
            </a:r>
            <a:r>
              <a:rPr lang="zh-CN" altLang="en-US" sz="2800"/>
              <a:t>，结果为</a:t>
            </a:r>
            <a:r>
              <a:rPr lang="en-US" altLang="zh-CN" sz="2800"/>
              <a:t>P2.7</a:t>
            </a:r>
            <a:r>
              <a:rPr lang="zh-CN" altLang="en-US" sz="2800"/>
              <a:t>、</a:t>
            </a:r>
            <a:r>
              <a:rPr lang="en-US" altLang="zh-CN" sz="2800"/>
              <a:t>P2.5</a:t>
            </a:r>
            <a:r>
              <a:rPr lang="zh-CN" altLang="en-US" sz="2800"/>
              <a:t>、</a:t>
            </a:r>
            <a:r>
              <a:rPr lang="en-US" altLang="zh-CN" sz="2800"/>
              <a:t>P2.4</a:t>
            </a:r>
            <a:r>
              <a:rPr lang="zh-CN" altLang="en-US" sz="2800"/>
              <a:t>、</a:t>
            </a:r>
            <a:r>
              <a:rPr lang="en-US" altLang="zh-CN" sz="2800"/>
              <a:t>P2.3</a:t>
            </a:r>
            <a:r>
              <a:rPr lang="zh-CN" altLang="en-US" sz="2800"/>
              <a:t>、</a:t>
            </a:r>
            <a:r>
              <a:rPr lang="en-US" altLang="zh-CN" sz="2800"/>
              <a:t>P2.2</a:t>
            </a:r>
            <a:r>
              <a:rPr lang="zh-CN" altLang="en-US" sz="2800"/>
              <a:t>、</a:t>
            </a:r>
            <a:r>
              <a:rPr lang="en-US" altLang="zh-CN" sz="2800"/>
              <a:t>P2.1</a:t>
            </a:r>
            <a:r>
              <a:rPr lang="zh-CN" altLang="en-US" sz="2800"/>
              <a:t>、</a:t>
            </a:r>
            <a:r>
              <a:rPr lang="en-US" altLang="zh-CN" sz="2800"/>
              <a:t>P2.0</a:t>
            </a:r>
            <a:r>
              <a:rPr lang="zh-CN" altLang="en-US" sz="2800"/>
              <a:t>接的</a:t>
            </a:r>
            <a:r>
              <a:rPr lang="en-US" altLang="zh-CN" sz="2800"/>
              <a:t>LED</a:t>
            </a:r>
            <a:r>
              <a:rPr lang="zh-CN" altLang="en-US" sz="2800"/>
              <a:t>灯亮*</a:t>
            </a:r>
            <a:r>
              <a:rPr lang="en-US" altLang="zh-CN" sz="2800"/>
              <a:t>/ P3=0x52|0x48;/*P3=01010010&amp;01001000=01011010B</a:t>
            </a:r>
            <a:r>
              <a:rPr lang="zh-CN" altLang="en-US" sz="2800"/>
              <a:t>，结果为</a:t>
            </a:r>
            <a:r>
              <a:rPr lang="en-US" altLang="zh-CN" sz="2800"/>
              <a:t>P3.7</a:t>
            </a:r>
            <a:r>
              <a:rPr lang="zh-CN" altLang="en-US" sz="2800"/>
              <a:t>、</a:t>
            </a:r>
            <a:r>
              <a:rPr lang="en-US" altLang="zh-CN" sz="2800"/>
              <a:t>P3.5</a:t>
            </a:r>
            <a:r>
              <a:rPr lang="zh-CN" altLang="en-US" sz="2800"/>
              <a:t>、</a:t>
            </a:r>
            <a:r>
              <a:rPr lang="en-US" altLang="zh-CN" sz="2800"/>
              <a:t>P3.2</a:t>
            </a:r>
            <a:r>
              <a:rPr lang="zh-CN" altLang="en-US" sz="2800"/>
              <a:t>、</a:t>
            </a:r>
            <a:r>
              <a:rPr lang="en-US" altLang="zh-CN" sz="2800"/>
              <a:t>P3.0</a:t>
            </a:r>
            <a:r>
              <a:rPr lang="zh-CN" altLang="en-US" sz="2800"/>
              <a:t>、接的</a:t>
            </a:r>
            <a:r>
              <a:rPr lang="en-US" altLang="zh-CN" sz="2800"/>
              <a:t>LED</a:t>
            </a:r>
            <a:r>
              <a:rPr lang="zh-CN" altLang="en-US" sz="2800"/>
              <a:t>灯亮*</a:t>
            </a:r>
            <a:r>
              <a:rPr lang="en-US" altLang="zh-CN" sz="2800"/>
              <a:t>/</a:t>
            </a:r>
          </a:p>
          <a:p>
            <a:r>
              <a:rPr lang="en-US" altLang="zh-CN" sz="2800"/>
              <a:t>While</a:t>
            </a:r>
            <a:r>
              <a:rPr lang="zh-CN" altLang="en-US" sz="2800"/>
              <a:t>（</a:t>
            </a:r>
            <a:r>
              <a:rPr lang="en-US" altLang="zh-CN" sz="2800"/>
              <a:t>1</a:t>
            </a:r>
            <a:r>
              <a:rPr lang="zh-CN" altLang="en-US" sz="2800"/>
              <a:t>）</a:t>
            </a:r>
            <a:r>
              <a:rPr lang="en-US" altLang="zh-CN" sz="2800"/>
              <a:t>;//</a:t>
            </a:r>
            <a:r>
              <a:rPr lang="zh-CN" altLang="en-US" sz="2800"/>
              <a:t>无限循环</a:t>
            </a:r>
          </a:p>
          <a:p>
            <a:r>
              <a:rPr lang="en-US" altLang="zh-CN" sz="2800"/>
              <a:t>    ;       //</a:t>
            </a:r>
            <a:r>
              <a:rPr lang="zh-CN" altLang="en-US" sz="2800"/>
              <a:t>空操作</a:t>
            </a:r>
          </a:p>
          <a:p>
            <a:r>
              <a:rPr lang="en-US" altLang="zh-CN" sz="2800"/>
              <a:t>}</a:t>
            </a:r>
          </a:p>
        </p:txBody>
      </p:sp>
      <p:sp>
        <p:nvSpPr>
          <p:cNvPr id="86019" name="Text Box 2"/>
          <p:cNvSpPr txBox="1">
            <a:spLocks noChangeArrowheads="1"/>
          </p:cNvSpPr>
          <p:nvPr/>
        </p:nvSpPr>
        <p:spPr bwMode="auto">
          <a:xfrm>
            <a:off x="5040314" y="115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P3</a:t>
            </a:r>
            <a:r>
              <a:rPr lang="zh-CN" altLang="en-US" sz="2800" b="1"/>
              <a:t>口</a:t>
            </a:r>
            <a:endParaRPr lang="en-US" altLang="zh-CN" sz="2800" b="1"/>
          </a:p>
          <a:p>
            <a:r>
              <a:rPr lang="zh-CN" altLang="en-US" sz="2800" b="1"/>
              <a:t>显示位“与或”运算结果</a:t>
            </a:r>
          </a:p>
        </p:txBody>
      </p:sp>
    </p:spTree>
    <p:extLst>
      <p:ext uri="{BB962C8B-B14F-4D97-AF65-F5344CB8AC3E}">
        <p14:creationId xmlns:p14="http://schemas.microsoft.com/office/powerpoint/2010/main" val="3631825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diamond(in)">
                                      <p:cBhvr>
                                        <p:cTn id="7" dur="1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3"/>
          <p:cNvSpPr txBox="1">
            <a:spLocks noChangeArrowheads="1"/>
          </p:cNvSpPr>
          <p:nvPr/>
        </p:nvSpPr>
        <p:spPr bwMode="auto">
          <a:xfrm>
            <a:off x="1827213" y="2443163"/>
            <a:ext cx="8589962"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XM11-3.hex”</a:t>
            </a:r>
            <a:r>
              <a:rPr lang="zh-CN" altLang="en-US" sz="2800"/>
              <a:t>文件加载到</a:t>
            </a:r>
            <a:r>
              <a:rPr lang="en-US" altLang="zh-CN" sz="2800"/>
              <a:t>AT89C51</a:t>
            </a:r>
            <a:r>
              <a:rPr lang="zh-CN" altLang="en-US" sz="2800"/>
              <a:t>里，然后启动仿真，就可以看到分别用</a:t>
            </a:r>
            <a:r>
              <a:rPr lang="en-US" altLang="zh-CN" sz="2800"/>
              <a:t>P2</a:t>
            </a:r>
            <a:r>
              <a:rPr lang="zh-CN" altLang="en-US" sz="2800"/>
              <a:t>、</a:t>
            </a:r>
            <a:r>
              <a:rPr lang="en-US" altLang="zh-CN" sz="2800"/>
              <a:t>P3</a:t>
            </a:r>
            <a:r>
              <a:rPr lang="zh-CN" altLang="en-US" sz="2800"/>
              <a:t>口显示位“与或”运算结果，效果图如图</a:t>
            </a:r>
            <a:r>
              <a:rPr lang="en-US" altLang="zh-CN" sz="2800"/>
              <a:t>3-6</a:t>
            </a:r>
            <a:r>
              <a:rPr lang="zh-CN" altLang="en-US" sz="2800"/>
              <a:t>所示。</a:t>
            </a:r>
          </a:p>
        </p:txBody>
      </p:sp>
      <p:sp>
        <p:nvSpPr>
          <p:cNvPr id="87043" name="Text Box 2"/>
          <p:cNvSpPr txBox="1">
            <a:spLocks noChangeArrowheads="1"/>
          </p:cNvSpPr>
          <p:nvPr/>
        </p:nvSpPr>
        <p:spPr bwMode="auto">
          <a:xfrm>
            <a:off x="5375276"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a:t>
            </a:r>
            <a:r>
              <a:rPr lang="zh-CN" altLang="en-US" sz="2800" b="1"/>
              <a:t>口</a:t>
            </a:r>
            <a:endParaRPr lang="en-US" altLang="zh-CN" sz="2800" b="1"/>
          </a:p>
          <a:p>
            <a:r>
              <a:rPr lang="zh-CN" altLang="en-US" sz="2800" b="1"/>
              <a:t>显示位“与或”运算结果</a:t>
            </a:r>
          </a:p>
        </p:txBody>
      </p:sp>
      <p:sp>
        <p:nvSpPr>
          <p:cNvPr id="86020" name="矩形 1"/>
          <p:cNvSpPr>
            <a:spLocks noChangeArrowheads="1"/>
          </p:cNvSpPr>
          <p:nvPr/>
        </p:nvSpPr>
        <p:spPr bwMode="auto">
          <a:xfrm>
            <a:off x="7262813" y="5084764"/>
            <a:ext cx="2328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11-3</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4081779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diamond(in)">
                                      <p:cBhvr>
                                        <p:cTn id="7" dur="1000"/>
                                        <p:tgtEl>
                                          <p:spTgt spid="87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2205038"/>
            <a:ext cx="8964612"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4"/>
          <p:cNvSpPr>
            <a:spLocks noChangeArrowheads="1"/>
          </p:cNvSpPr>
          <p:nvPr/>
        </p:nvSpPr>
        <p:spPr bwMode="auto">
          <a:xfrm>
            <a:off x="2036763" y="6332539"/>
            <a:ext cx="76898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t>图</a:t>
            </a:r>
            <a:r>
              <a:rPr lang="en-US" altLang="zh-CN" sz="2800"/>
              <a:t>3-6</a:t>
            </a:r>
            <a:r>
              <a:rPr lang="zh-CN" altLang="en-US" sz="2800"/>
              <a:t>分别用</a:t>
            </a:r>
            <a:r>
              <a:rPr lang="en-US" altLang="zh-CN" sz="2800"/>
              <a:t>P2</a:t>
            </a:r>
            <a:r>
              <a:rPr lang="zh-CN" altLang="en-US" sz="2800"/>
              <a:t>、</a:t>
            </a:r>
            <a:r>
              <a:rPr lang="en-US" altLang="zh-CN" sz="2800"/>
              <a:t>P3</a:t>
            </a:r>
            <a:r>
              <a:rPr lang="zh-CN" altLang="en-US" sz="2800"/>
              <a:t>口显示位“与或”运算结果</a:t>
            </a:r>
          </a:p>
        </p:txBody>
      </p:sp>
      <p:sp>
        <p:nvSpPr>
          <p:cNvPr id="88068" name="Text Box 2"/>
          <p:cNvSpPr txBox="1">
            <a:spLocks noChangeArrowheads="1"/>
          </p:cNvSpPr>
          <p:nvPr/>
        </p:nvSpPr>
        <p:spPr bwMode="auto">
          <a:xfrm>
            <a:off x="5159376"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3.3.3</a:t>
            </a:r>
            <a:r>
              <a:rPr lang="zh-CN" altLang="en-US" sz="2800" b="1"/>
              <a:t>任务</a:t>
            </a:r>
            <a:r>
              <a:rPr lang="en-US" altLang="zh-CN" sz="2800" b="1"/>
              <a:t>11-3</a:t>
            </a:r>
            <a:r>
              <a:rPr lang="zh-CN" altLang="en-US" sz="2800" b="1"/>
              <a:t>：分别用</a:t>
            </a:r>
            <a:r>
              <a:rPr lang="en-US" altLang="zh-CN" sz="2800" b="1"/>
              <a:t>P2</a:t>
            </a:r>
            <a:r>
              <a:rPr lang="zh-CN" altLang="en-US" sz="2800" b="1"/>
              <a:t>、</a:t>
            </a:r>
            <a:r>
              <a:rPr lang="en-US" altLang="zh-CN" sz="2800" b="1"/>
              <a:t>P3</a:t>
            </a:r>
            <a:r>
              <a:rPr lang="zh-CN" altLang="en-US" sz="2800" b="1"/>
              <a:t>口</a:t>
            </a:r>
            <a:endParaRPr lang="en-US" altLang="zh-CN" sz="2800" b="1"/>
          </a:p>
          <a:p>
            <a:r>
              <a:rPr lang="zh-CN" altLang="en-US" sz="2800" b="1"/>
              <a:t>显示位“与或”运算结果</a:t>
            </a:r>
          </a:p>
        </p:txBody>
      </p:sp>
    </p:spTree>
    <p:extLst>
      <p:ext uri="{BB962C8B-B14F-4D97-AF65-F5344CB8AC3E}">
        <p14:creationId xmlns:p14="http://schemas.microsoft.com/office/powerpoint/2010/main" val="26519468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diamond(in)">
                                      <p:cBhvr>
                                        <p:cTn id="7" dur="10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5591176" y="19526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
        <p:nvSpPr>
          <p:cNvPr id="88067" name="Text Box 3"/>
          <p:cNvSpPr txBox="1">
            <a:spLocks noChangeArrowheads="1"/>
          </p:cNvSpPr>
          <p:nvPr/>
        </p:nvSpPr>
        <p:spPr bwMode="auto">
          <a:xfrm>
            <a:off x="1900239" y="2025650"/>
            <a:ext cx="83724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1.</a:t>
            </a:r>
            <a:r>
              <a:rPr lang="zh-CN" altLang="en-US" sz="2800" b="1"/>
              <a:t>任务要求</a:t>
            </a:r>
            <a:endParaRPr lang="zh-CN" altLang="en-US" sz="2800"/>
          </a:p>
          <a:p>
            <a:r>
              <a:rPr lang="zh-CN" altLang="en-US" sz="2800"/>
              <a:t>（</a:t>
            </a:r>
            <a:r>
              <a:rPr lang="en-US" altLang="zh-CN" sz="2800"/>
              <a:t>1</a:t>
            </a:r>
            <a:r>
              <a:rPr lang="zh-CN" altLang="en-US" sz="2800"/>
              <a:t>）掌握“右移”、“左移”运算及编程；</a:t>
            </a:r>
          </a:p>
          <a:p>
            <a:r>
              <a:rPr lang="zh-CN" altLang="en-US" sz="2800"/>
              <a:t>（</a:t>
            </a:r>
            <a:r>
              <a:rPr lang="en-US" altLang="zh-CN" sz="2800"/>
              <a:t>2</a:t>
            </a:r>
            <a:r>
              <a:rPr lang="zh-CN" altLang="en-US" sz="2800"/>
              <a:t>）掌握二进制数移位；</a:t>
            </a:r>
          </a:p>
          <a:p>
            <a:r>
              <a:rPr lang="zh-CN" altLang="en-US" sz="2800"/>
              <a:t>（</a:t>
            </a:r>
            <a:r>
              <a:rPr lang="en-US" altLang="zh-CN" sz="2800"/>
              <a:t>3</a:t>
            </a:r>
            <a:r>
              <a:rPr lang="zh-CN" altLang="en-US" sz="2800"/>
              <a:t>）掌握无限循环编程。 </a:t>
            </a:r>
            <a:endParaRPr lang="zh-CN" altLang="en-US" sz="2800" b="1"/>
          </a:p>
          <a:p>
            <a:r>
              <a:rPr lang="en-US" altLang="zh-CN" sz="2800" b="1"/>
              <a:t>2.</a:t>
            </a:r>
            <a:r>
              <a:rPr lang="zh-CN" altLang="en-US" sz="2800" b="1"/>
              <a:t>任务描述</a:t>
            </a:r>
            <a:endParaRPr lang="zh-CN" altLang="en-US" sz="2800"/>
          </a:p>
          <a:p>
            <a:r>
              <a:rPr lang="zh-CN" altLang="en-US" sz="2800"/>
              <a:t>        用</a:t>
            </a:r>
            <a:r>
              <a:rPr lang="en-US" altLang="zh-CN" sz="2800"/>
              <a:t>P1</a:t>
            </a:r>
            <a:r>
              <a:rPr lang="zh-CN" altLang="en-US" sz="2800"/>
              <a:t>口显示“左右移”运算结果。把数“</a:t>
            </a:r>
            <a:r>
              <a:rPr lang="en-US" altLang="zh-CN" sz="2800"/>
              <a:t>0xaa”</a:t>
            </a:r>
            <a:r>
              <a:rPr lang="zh-CN" altLang="en-US" sz="2800"/>
              <a:t>进行“</a:t>
            </a:r>
            <a:r>
              <a:rPr lang="en-US" altLang="zh-CN" sz="2800"/>
              <a:t>&lt;&lt;”</a:t>
            </a:r>
            <a:r>
              <a:rPr lang="zh-CN" altLang="en-US" sz="2800"/>
              <a:t>左移</a:t>
            </a:r>
            <a:r>
              <a:rPr lang="en-US" altLang="zh-CN" sz="2800"/>
              <a:t>1</a:t>
            </a:r>
            <a:r>
              <a:rPr lang="zh-CN" altLang="en-US" sz="2800"/>
              <a:t>位运算，即“</a:t>
            </a:r>
            <a:r>
              <a:rPr lang="en-US" altLang="zh-CN" sz="2800"/>
              <a:t>0xaa&lt;&lt;1”</a:t>
            </a:r>
            <a:r>
              <a:rPr lang="zh-CN" altLang="en-US" sz="2800"/>
              <a:t>，把运算结果送</a:t>
            </a:r>
            <a:r>
              <a:rPr lang="en-US" altLang="zh-CN" sz="2800"/>
              <a:t>P1</a:t>
            </a:r>
            <a:r>
              <a:rPr lang="zh-CN" altLang="en-US" sz="2800"/>
              <a:t>口显示出来，调延时，再把</a:t>
            </a:r>
            <a:r>
              <a:rPr lang="en-US" altLang="zh-CN" sz="2800"/>
              <a:t>P1</a:t>
            </a:r>
            <a:r>
              <a:rPr lang="zh-CN" altLang="en-US" sz="2800"/>
              <a:t>左移</a:t>
            </a:r>
            <a:r>
              <a:rPr lang="en-US" altLang="zh-CN" sz="2800"/>
              <a:t>1</a:t>
            </a:r>
            <a:r>
              <a:rPr lang="zh-CN" altLang="en-US" sz="2800"/>
              <a:t>位运算送显示；然后再把刚刚左移</a:t>
            </a:r>
            <a:r>
              <a:rPr lang="en-US" altLang="zh-CN" sz="2800"/>
              <a:t>2</a:t>
            </a:r>
            <a:r>
              <a:rPr lang="zh-CN" altLang="en-US" sz="2800"/>
              <a:t>位的数进行右移</a:t>
            </a:r>
            <a:r>
              <a:rPr lang="en-US" altLang="zh-CN" sz="2800"/>
              <a:t>2</a:t>
            </a:r>
            <a:r>
              <a:rPr lang="zh-CN" altLang="en-US" sz="2800"/>
              <a:t>位运算，分别把运算结果送</a:t>
            </a:r>
            <a:r>
              <a:rPr lang="en-US" altLang="zh-CN" sz="2800"/>
              <a:t>P1</a:t>
            </a:r>
            <a:r>
              <a:rPr lang="zh-CN" altLang="en-US" sz="2800"/>
              <a:t>口显示出来。</a:t>
            </a:r>
            <a:endParaRPr lang="zh-CN" altLang="en-US" sz="2800" b="1"/>
          </a:p>
        </p:txBody>
      </p:sp>
    </p:spTree>
    <p:extLst>
      <p:ext uri="{BB962C8B-B14F-4D97-AF65-F5344CB8AC3E}">
        <p14:creationId xmlns:p14="http://schemas.microsoft.com/office/powerpoint/2010/main" val="1256392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diamond(in)">
                                      <p:cBhvr>
                                        <p:cTn id="7" dur="1000"/>
                                        <p:tgtEl>
                                          <p:spTgt spid="89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5735639" y="1555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
        <p:nvSpPr>
          <p:cNvPr id="89091" name="Text Box 3"/>
          <p:cNvSpPr txBox="1">
            <a:spLocks noChangeArrowheads="1"/>
          </p:cNvSpPr>
          <p:nvPr/>
        </p:nvSpPr>
        <p:spPr bwMode="auto">
          <a:xfrm>
            <a:off x="1898651" y="2492375"/>
            <a:ext cx="83724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a:t>
            </a:r>
            <a:r>
              <a:rPr lang="en-US" altLang="zh-CN" sz="2800"/>
              <a:t>1</a:t>
            </a:r>
            <a:r>
              <a:rPr lang="zh-CN" altLang="en-US" sz="2800"/>
              <a:t>）分析</a:t>
            </a:r>
          </a:p>
          <a:p>
            <a:r>
              <a:rPr lang="zh-CN" altLang="en-US" sz="2800"/>
              <a:t>      设一个十六进制数“</a:t>
            </a:r>
            <a:r>
              <a:rPr lang="en-US" altLang="zh-CN" sz="2800"/>
              <a:t>0xaa”</a:t>
            </a:r>
            <a:r>
              <a:rPr lang="zh-CN" altLang="en-US" sz="2800"/>
              <a:t>，展开为二进制数为</a:t>
            </a:r>
            <a:r>
              <a:rPr lang="en-US" altLang="zh-CN" sz="2800"/>
              <a:t>10101010B</a:t>
            </a:r>
            <a:r>
              <a:rPr lang="zh-CN" altLang="en-US" sz="2800"/>
              <a:t>，进行左移</a:t>
            </a:r>
            <a:r>
              <a:rPr lang="en-US" altLang="zh-CN" sz="2800"/>
              <a:t>1</a:t>
            </a:r>
            <a:r>
              <a:rPr lang="zh-CN" altLang="en-US" sz="2800"/>
              <a:t>位运算 “</a:t>
            </a:r>
            <a:r>
              <a:rPr lang="en-US" altLang="zh-CN" sz="2800"/>
              <a:t>10101010B→01010100”</a:t>
            </a:r>
            <a:r>
              <a:rPr lang="zh-CN" altLang="en-US" sz="2800"/>
              <a:t>，规则为高位丢掉，低位添</a:t>
            </a:r>
            <a:r>
              <a:rPr lang="en-US" altLang="zh-CN" sz="2800"/>
              <a:t>0</a:t>
            </a:r>
            <a:r>
              <a:rPr lang="zh-CN" altLang="en-US" sz="2800"/>
              <a:t>，把运算结果送</a:t>
            </a:r>
            <a:r>
              <a:rPr lang="en-US" altLang="zh-CN" sz="2800"/>
              <a:t>P1</a:t>
            </a:r>
            <a:r>
              <a:rPr lang="zh-CN" altLang="en-US" sz="2800"/>
              <a:t>口显示，再进行左移</a:t>
            </a:r>
            <a:r>
              <a:rPr lang="en-US" altLang="zh-CN" sz="2800"/>
              <a:t>1</a:t>
            </a:r>
            <a:r>
              <a:rPr lang="zh-CN" altLang="en-US" sz="2800"/>
              <a:t>位运算“</a:t>
            </a:r>
            <a:r>
              <a:rPr lang="en-US" altLang="zh-CN" sz="2800"/>
              <a:t>01010100→</a:t>
            </a:r>
            <a:r>
              <a:rPr lang="en-US" altLang="zh-CN" sz="2800" b="1"/>
              <a:t>10101000</a:t>
            </a:r>
            <a:r>
              <a:rPr lang="en-US" altLang="zh-CN" sz="2800"/>
              <a:t>”</a:t>
            </a:r>
            <a:r>
              <a:rPr lang="zh-CN" altLang="en-US" sz="2800"/>
              <a:t>，把运算结果送</a:t>
            </a:r>
            <a:r>
              <a:rPr lang="en-US" altLang="zh-CN" sz="2800"/>
              <a:t>P1</a:t>
            </a:r>
            <a:r>
              <a:rPr lang="zh-CN" altLang="en-US" sz="2800"/>
              <a:t>口显示即</a:t>
            </a:r>
            <a:r>
              <a:rPr lang="en-US" altLang="zh-CN" sz="2800"/>
              <a:t>LED6</a:t>
            </a:r>
            <a:r>
              <a:rPr lang="zh-CN" altLang="en-US" sz="2800"/>
              <a:t>、</a:t>
            </a:r>
            <a:r>
              <a:rPr lang="en-US" altLang="zh-CN" sz="2800"/>
              <a:t>LED4</a:t>
            </a:r>
            <a:r>
              <a:rPr lang="zh-CN" altLang="en-US" sz="2800"/>
              <a:t>、</a:t>
            </a:r>
            <a:r>
              <a:rPr lang="en-US" altLang="zh-CN" sz="2800"/>
              <a:t>LED2</a:t>
            </a:r>
            <a:r>
              <a:rPr lang="zh-CN" altLang="en-US" sz="2800"/>
              <a:t>、</a:t>
            </a:r>
            <a:r>
              <a:rPr lang="en-US" altLang="zh-CN" sz="2800"/>
              <a:t>LED1</a:t>
            </a:r>
            <a:r>
              <a:rPr lang="zh-CN" altLang="en-US" sz="2800"/>
              <a:t>、</a:t>
            </a:r>
            <a:r>
              <a:rPr lang="en-US" altLang="zh-CN" sz="2800"/>
              <a:t>LED0</a:t>
            </a:r>
            <a:r>
              <a:rPr lang="zh-CN" altLang="en-US" sz="2800"/>
              <a:t>亮，其他</a:t>
            </a:r>
            <a:r>
              <a:rPr lang="en-US" altLang="zh-CN" sz="2800"/>
              <a:t>LED7</a:t>
            </a:r>
            <a:r>
              <a:rPr lang="zh-CN" altLang="en-US" sz="2800"/>
              <a:t>、</a:t>
            </a:r>
            <a:r>
              <a:rPr lang="en-US" altLang="zh-CN" sz="2800"/>
              <a:t>LED5</a:t>
            </a:r>
            <a:r>
              <a:rPr lang="zh-CN" altLang="en-US" sz="2800"/>
              <a:t>、</a:t>
            </a:r>
            <a:r>
              <a:rPr lang="en-US" altLang="zh-CN" sz="2800"/>
              <a:t>LED3</a:t>
            </a:r>
            <a:r>
              <a:rPr lang="zh-CN" altLang="en-US" sz="2800"/>
              <a:t>灭。</a:t>
            </a:r>
          </a:p>
        </p:txBody>
      </p:sp>
    </p:spTree>
    <p:extLst>
      <p:ext uri="{BB962C8B-B14F-4D97-AF65-F5344CB8AC3E}">
        <p14:creationId xmlns:p14="http://schemas.microsoft.com/office/powerpoint/2010/main" val="42096866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diamond(in)">
                                      <p:cBhvr>
                                        <p:cTn id="7" dur="10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p:cNvSpPr txBox="1">
            <a:spLocks noChangeArrowheads="1"/>
          </p:cNvSpPr>
          <p:nvPr/>
        </p:nvSpPr>
        <p:spPr bwMode="auto">
          <a:xfrm>
            <a:off x="1847850" y="2205039"/>
            <a:ext cx="8445500"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然后再把这个数据进行右移</a:t>
            </a:r>
            <a:r>
              <a:rPr lang="en-US" altLang="zh-CN" sz="2800"/>
              <a:t>2</a:t>
            </a:r>
            <a:r>
              <a:rPr lang="zh-CN" altLang="en-US" sz="2800"/>
              <a:t>位运算，即“</a:t>
            </a:r>
            <a:r>
              <a:rPr lang="en-US" altLang="zh-CN" sz="2800"/>
              <a:t>10101000→01010100→</a:t>
            </a:r>
            <a:r>
              <a:rPr lang="en-US" altLang="zh-CN" sz="2800" b="1"/>
              <a:t>00101010</a:t>
            </a:r>
            <a:r>
              <a:rPr lang="en-US" altLang="zh-CN" sz="2800"/>
              <a:t>”</a:t>
            </a:r>
            <a:r>
              <a:rPr lang="zh-CN" altLang="en-US" sz="2800"/>
              <a:t>，再把运算结果送</a:t>
            </a:r>
            <a:r>
              <a:rPr lang="en-US" altLang="zh-CN" sz="2800"/>
              <a:t>P1</a:t>
            </a:r>
            <a:r>
              <a:rPr lang="zh-CN" altLang="en-US" sz="2800"/>
              <a:t>口显示即</a:t>
            </a:r>
            <a:r>
              <a:rPr lang="en-US" altLang="zh-CN" sz="2800"/>
              <a:t>LED7</a:t>
            </a:r>
            <a:r>
              <a:rPr lang="zh-CN" altLang="en-US" sz="2800"/>
              <a:t>、</a:t>
            </a:r>
            <a:r>
              <a:rPr lang="en-US" altLang="zh-CN" sz="2800"/>
              <a:t>LED6</a:t>
            </a:r>
            <a:r>
              <a:rPr lang="zh-CN" altLang="en-US" sz="2800"/>
              <a:t>、</a:t>
            </a:r>
            <a:r>
              <a:rPr lang="en-US" altLang="zh-CN" sz="2800"/>
              <a:t>LED4</a:t>
            </a:r>
            <a:r>
              <a:rPr lang="zh-CN" altLang="en-US" sz="2800"/>
              <a:t>、</a:t>
            </a:r>
            <a:r>
              <a:rPr lang="en-US" altLang="zh-CN" sz="2800"/>
              <a:t>LED2</a:t>
            </a:r>
            <a:r>
              <a:rPr lang="zh-CN" altLang="en-US" sz="2800"/>
              <a:t>、</a:t>
            </a:r>
            <a:r>
              <a:rPr lang="en-US" altLang="zh-CN" sz="2800"/>
              <a:t>LED0</a:t>
            </a:r>
            <a:r>
              <a:rPr lang="zh-CN" altLang="en-US" sz="2800"/>
              <a:t>亮，其他</a:t>
            </a:r>
            <a:r>
              <a:rPr lang="en-US" altLang="zh-CN" sz="2800"/>
              <a:t>LED5</a:t>
            </a:r>
            <a:r>
              <a:rPr lang="zh-CN" altLang="en-US" sz="2800"/>
              <a:t>、</a:t>
            </a:r>
            <a:r>
              <a:rPr lang="en-US" altLang="zh-CN" sz="2800"/>
              <a:t>LED3</a:t>
            </a:r>
            <a:r>
              <a:rPr lang="zh-CN" altLang="en-US" sz="2800"/>
              <a:t>、</a:t>
            </a:r>
            <a:r>
              <a:rPr lang="en-US" altLang="zh-CN" sz="2800"/>
              <a:t>LED1</a:t>
            </a:r>
            <a:r>
              <a:rPr lang="zh-CN" altLang="en-US" sz="2800"/>
              <a:t>灭。</a:t>
            </a:r>
          </a:p>
          <a:p>
            <a:r>
              <a:rPr lang="zh-CN" altLang="en-US" sz="2800"/>
              <a:t>（</a:t>
            </a:r>
            <a:r>
              <a:rPr lang="en-US" altLang="zh-CN" sz="2800"/>
              <a:t>2</a:t>
            </a:r>
            <a:r>
              <a:rPr lang="zh-CN" altLang="en-US" sz="2800"/>
              <a:t>）程序设计</a:t>
            </a:r>
          </a:p>
          <a:p>
            <a:r>
              <a:rPr lang="zh-CN" altLang="en-US" sz="2800"/>
              <a:t>       先建立文件夹“</a:t>
            </a:r>
            <a:r>
              <a:rPr lang="en-US" altLang="zh-CN" sz="2800"/>
              <a:t>XM11-4”,</a:t>
            </a:r>
            <a:r>
              <a:rPr lang="zh-CN" altLang="en-US" sz="2800"/>
              <a:t>然后建立“</a:t>
            </a:r>
            <a:r>
              <a:rPr lang="en-US" altLang="zh-CN" sz="2800"/>
              <a:t>XM11-4”</a:t>
            </a:r>
            <a:r>
              <a:rPr lang="zh-CN" altLang="en-US" sz="2800"/>
              <a:t>工程项目，最后建立源程序文件“</a:t>
            </a:r>
            <a:r>
              <a:rPr lang="en-US" altLang="zh-CN" sz="2800"/>
              <a:t>XM11-4.c”</a:t>
            </a:r>
            <a:r>
              <a:rPr lang="zh-CN" altLang="en-US" sz="2800"/>
              <a:t>，输入如下源程序：</a:t>
            </a:r>
          </a:p>
        </p:txBody>
      </p:sp>
      <p:sp>
        <p:nvSpPr>
          <p:cNvPr id="91139" name="Text Box 2"/>
          <p:cNvSpPr txBox="1">
            <a:spLocks noChangeArrowheads="1"/>
          </p:cNvSpPr>
          <p:nvPr/>
        </p:nvSpPr>
        <p:spPr bwMode="auto">
          <a:xfrm>
            <a:off x="5735639" y="18415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Tree>
    <p:extLst>
      <p:ext uri="{BB962C8B-B14F-4D97-AF65-F5344CB8AC3E}">
        <p14:creationId xmlns:p14="http://schemas.microsoft.com/office/powerpoint/2010/main" val="27574678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diamond(in)">
                                      <p:cBhvr>
                                        <p:cTn id="7" dur="10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4082536" y="220664"/>
            <a:ext cx="5908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模块</a:t>
            </a:r>
            <a:r>
              <a:rPr lang="en-US" altLang="zh-CN" sz="2800" b="1" dirty="0" smtClean="0"/>
              <a:t>3C51</a:t>
            </a:r>
            <a:r>
              <a:rPr lang="zh-CN" altLang="en-US" sz="2800" b="1" dirty="0" smtClean="0"/>
              <a:t>语言程序设计及应用</a:t>
            </a:r>
            <a:r>
              <a:rPr lang="zh-CN" altLang="en-US" sz="2800" dirty="0" smtClean="0"/>
              <a:t> </a:t>
            </a:r>
            <a:endParaRPr lang="en-US" altLang="zh-CN" sz="2800" dirty="0"/>
          </a:p>
        </p:txBody>
      </p:sp>
      <p:sp>
        <p:nvSpPr>
          <p:cNvPr id="8195" name="矩形 1"/>
          <p:cNvSpPr>
            <a:spLocks noChangeArrowheads="1"/>
          </p:cNvSpPr>
          <p:nvPr/>
        </p:nvSpPr>
        <p:spPr bwMode="auto">
          <a:xfrm>
            <a:off x="1816101" y="2565400"/>
            <a:ext cx="8672513"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3.8</a:t>
            </a:r>
            <a:r>
              <a:rPr lang="zh-CN" altLang="en-US" sz="2800" b="1"/>
              <a:t>拓展项目实训</a:t>
            </a:r>
          </a:p>
          <a:p>
            <a:r>
              <a:rPr lang="en-US" altLang="zh-CN" sz="2800"/>
              <a:t>3.8.1</a:t>
            </a:r>
            <a:r>
              <a:rPr lang="zh-CN" altLang="en-US" sz="2800"/>
              <a:t>项目</a:t>
            </a:r>
            <a:r>
              <a:rPr lang="en-US" altLang="zh-CN" sz="2800"/>
              <a:t>16</a:t>
            </a:r>
            <a:r>
              <a:rPr lang="zh-CN" altLang="en-US" sz="2800"/>
              <a:t>：用</a:t>
            </a:r>
            <a:r>
              <a:rPr lang="en-US" altLang="zh-CN" sz="2800"/>
              <a:t>P2</a:t>
            </a:r>
            <a:r>
              <a:rPr lang="zh-CN" altLang="en-US" sz="2800"/>
              <a:t>口控制</a:t>
            </a:r>
            <a:r>
              <a:rPr lang="en-US" altLang="zh-CN" sz="2800"/>
              <a:t>8</a:t>
            </a:r>
            <a:r>
              <a:rPr lang="zh-CN" altLang="en-US" sz="2800"/>
              <a:t>只</a:t>
            </a:r>
            <a:r>
              <a:rPr lang="en-US" altLang="zh-CN" sz="2800"/>
              <a:t>LED</a:t>
            </a:r>
            <a:r>
              <a:rPr lang="zh-CN" altLang="en-US" sz="2800"/>
              <a:t>左循环流水灯亮 </a:t>
            </a:r>
          </a:p>
          <a:p>
            <a:r>
              <a:rPr lang="en-US" altLang="zh-CN" sz="2800"/>
              <a:t>3.8.2</a:t>
            </a:r>
            <a:r>
              <a:rPr lang="zh-CN" altLang="en-US" sz="2800"/>
              <a:t>项目</a:t>
            </a:r>
            <a:r>
              <a:rPr lang="en-US" altLang="zh-CN" sz="2800"/>
              <a:t>17</a:t>
            </a:r>
            <a:r>
              <a:rPr lang="zh-CN" altLang="en-US" sz="2800"/>
              <a:t>：用开关</a:t>
            </a:r>
            <a:r>
              <a:rPr lang="en-US" altLang="zh-CN" sz="2800"/>
              <a:t>S</a:t>
            </a:r>
            <a:r>
              <a:rPr lang="zh-CN" altLang="en-US" sz="2800"/>
              <a:t>控制实现蜂鸣器报警 </a:t>
            </a:r>
          </a:p>
          <a:p>
            <a:r>
              <a:rPr lang="zh-CN" altLang="en-US" sz="2800"/>
              <a:t>　　模块小结</a:t>
            </a:r>
          </a:p>
          <a:p>
            <a:r>
              <a:rPr lang="zh-CN" altLang="en-US" sz="2800"/>
              <a:t>　　课后练习</a:t>
            </a:r>
          </a:p>
        </p:txBody>
      </p:sp>
    </p:spTree>
    <p:extLst>
      <p:ext uri="{BB962C8B-B14F-4D97-AF65-F5344CB8AC3E}">
        <p14:creationId xmlns:p14="http://schemas.microsoft.com/office/powerpoint/2010/main" val="26830802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1719263" y="2060575"/>
            <a:ext cx="8445500" cy="415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#include&lt;reg51.h&gt;    //</a:t>
            </a:r>
            <a:r>
              <a:rPr lang="zh-CN" altLang="en-US" sz="2400"/>
              <a:t>包含单片机寄存器的头文件</a:t>
            </a:r>
          </a:p>
          <a:p>
            <a:r>
              <a:rPr lang="en-US" altLang="zh-CN" sz="2400"/>
              <a:t>/****************************************</a:t>
            </a:r>
          </a:p>
          <a:p>
            <a:r>
              <a:rPr lang="zh-CN" altLang="en-US" sz="2400"/>
              <a:t>函数功能：用整型数据延时时间</a:t>
            </a:r>
          </a:p>
          <a:p>
            <a:r>
              <a:rPr lang="zh-CN" altLang="en-US" sz="2400"/>
              <a:t>*****************************************</a:t>
            </a:r>
            <a:r>
              <a:rPr lang="en-US" altLang="zh-CN" sz="2400"/>
              <a:t>/</a:t>
            </a:r>
          </a:p>
          <a:p>
            <a:r>
              <a:rPr lang="en-US" altLang="zh-CN" sz="2400"/>
              <a:t>void delay(void)   /</a:t>
            </a:r>
            <a:r>
              <a:rPr lang="zh-CN" altLang="en-US" sz="2400"/>
              <a:t>*两个</a:t>
            </a:r>
            <a:r>
              <a:rPr lang="en-US" altLang="zh-CN" sz="2400"/>
              <a:t>void</a:t>
            </a:r>
            <a:r>
              <a:rPr lang="zh-CN" altLang="en-US" sz="2400"/>
              <a:t>意思分别为无需返回值，没有参数传递*</a:t>
            </a:r>
            <a:r>
              <a:rPr lang="en-US" altLang="zh-CN" sz="2400"/>
              <a:t>/</a:t>
            </a:r>
            <a:endParaRPr lang="zh-CN" altLang="en-US" sz="2400"/>
          </a:p>
          <a:p>
            <a:r>
              <a:rPr lang="en-US" altLang="zh-CN" sz="2400"/>
              <a:t>{</a:t>
            </a:r>
          </a:p>
          <a:p>
            <a:r>
              <a:rPr lang="en-US" altLang="zh-CN" sz="2400"/>
              <a:t> unsigned int i;  //</a:t>
            </a:r>
            <a:r>
              <a:rPr lang="zh-CN" altLang="en-US" sz="2400"/>
              <a:t>定义无符号整数，最大取值范围</a:t>
            </a:r>
            <a:r>
              <a:rPr lang="en-US" altLang="zh-CN" sz="2400"/>
              <a:t>65535</a:t>
            </a:r>
          </a:p>
          <a:p>
            <a:r>
              <a:rPr lang="en-US" altLang="zh-CN" sz="2400"/>
              <a:t>for(i=0;i&lt;50000;i++)  //</a:t>
            </a:r>
            <a:r>
              <a:rPr lang="zh-CN" altLang="en-US" sz="2400"/>
              <a:t>做</a:t>
            </a:r>
            <a:r>
              <a:rPr lang="en-US" altLang="zh-CN" sz="2400"/>
              <a:t>50000</a:t>
            </a:r>
            <a:r>
              <a:rPr lang="zh-CN" altLang="en-US" sz="2400"/>
              <a:t>次空循环</a:t>
            </a:r>
          </a:p>
          <a:p>
            <a:r>
              <a:rPr lang="zh-CN" altLang="en-US" sz="2400"/>
              <a:t>        </a:t>
            </a:r>
            <a:r>
              <a:rPr lang="en-US" altLang="zh-CN" sz="2400"/>
              <a:t>;               //</a:t>
            </a:r>
            <a:r>
              <a:rPr lang="zh-CN" altLang="en-US" sz="2400"/>
              <a:t>什么也不做，等待一个机器周期</a:t>
            </a:r>
          </a:p>
          <a:p>
            <a:r>
              <a:rPr lang="en-US" altLang="zh-CN" sz="2400"/>
              <a:t>}</a:t>
            </a:r>
            <a:endParaRPr lang="zh-CN" altLang="en-US" sz="2400"/>
          </a:p>
        </p:txBody>
      </p:sp>
      <p:sp>
        <p:nvSpPr>
          <p:cNvPr id="92163" name="Text Box 2"/>
          <p:cNvSpPr txBox="1">
            <a:spLocks noChangeArrowheads="1"/>
          </p:cNvSpPr>
          <p:nvPr/>
        </p:nvSpPr>
        <p:spPr bwMode="auto">
          <a:xfrm>
            <a:off x="5664201" y="180975"/>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Tree>
    <p:extLst>
      <p:ext uri="{BB962C8B-B14F-4D97-AF65-F5344CB8AC3E}">
        <p14:creationId xmlns:p14="http://schemas.microsoft.com/office/powerpoint/2010/main" val="14896607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63"/>
                                        </p:tgtEl>
                                        <p:attrNameLst>
                                          <p:attrName>style.visibility</p:attrName>
                                        </p:attrNameLst>
                                      </p:cBhvr>
                                      <p:to>
                                        <p:strVal val="visible"/>
                                      </p:to>
                                    </p:set>
                                    <p:animEffect transition="in" filter="diamond(in)">
                                      <p:cBhvr>
                                        <p:cTn id="7" dur="1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3"/>
          <p:cNvSpPr txBox="1">
            <a:spLocks noChangeArrowheads="1"/>
          </p:cNvSpPr>
          <p:nvPr/>
        </p:nvSpPr>
        <p:spPr bwMode="auto">
          <a:xfrm>
            <a:off x="1774826" y="1773239"/>
            <a:ext cx="8785225" cy="489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a:t>/*******************************************************</a:t>
            </a:r>
          </a:p>
          <a:p>
            <a:r>
              <a:rPr lang="zh-CN" altLang="en-US" sz="2400"/>
              <a:t>函数功能：主函数 </a:t>
            </a:r>
          </a:p>
          <a:p>
            <a:r>
              <a:rPr lang="zh-CN" altLang="en-US" sz="2400"/>
              <a:t>********************************************************</a:t>
            </a:r>
            <a:r>
              <a:rPr lang="en-US" altLang="zh-CN" sz="2400"/>
              <a:t>/</a:t>
            </a:r>
          </a:p>
          <a:p>
            <a:r>
              <a:rPr lang="en-US" altLang="zh-CN" sz="2400"/>
              <a:t>void main(void) </a:t>
            </a:r>
          </a:p>
          <a:p>
            <a:r>
              <a:rPr lang="en-US" altLang="zh-CN" sz="2400"/>
              <a:t>{</a:t>
            </a:r>
          </a:p>
          <a:p>
            <a:r>
              <a:rPr lang="en-US" altLang="zh-CN" sz="2400"/>
              <a:t> while(1)      //</a:t>
            </a:r>
            <a:r>
              <a:rPr lang="zh-CN" altLang="en-US" sz="2400"/>
              <a:t>无限循环</a:t>
            </a:r>
          </a:p>
          <a:p>
            <a:r>
              <a:rPr lang="en-US" altLang="zh-CN" sz="2400"/>
              <a:t>   {</a:t>
            </a:r>
          </a:p>
          <a:p>
            <a:r>
              <a:rPr lang="en-US" altLang="zh-CN" sz="2400"/>
              <a:t>    P1=0xaa&lt;&lt;1;   /*</a:t>
            </a:r>
            <a:r>
              <a:rPr lang="zh-CN" altLang="en-US" sz="2400"/>
              <a:t>运算结果送</a:t>
            </a:r>
            <a:r>
              <a:rPr lang="en-US" altLang="zh-CN" sz="2400"/>
              <a:t>P1=01010100B</a:t>
            </a:r>
            <a:r>
              <a:rPr lang="zh-CN" altLang="en-US" sz="2400"/>
              <a:t>，</a:t>
            </a:r>
            <a:r>
              <a:rPr lang="en-US" altLang="zh-CN" sz="2400"/>
              <a:t>LED7</a:t>
            </a:r>
            <a:r>
              <a:rPr lang="zh-CN" altLang="en-US" sz="2400"/>
              <a:t>、</a:t>
            </a:r>
            <a:r>
              <a:rPr lang="en-US" altLang="zh-CN" sz="2400"/>
              <a:t>LED5</a:t>
            </a:r>
            <a:r>
              <a:rPr lang="zh-CN" altLang="en-US" sz="2400"/>
              <a:t>、</a:t>
            </a:r>
            <a:r>
              <a:rPr lang="en-US" altLang="zh-CN" sz="2400"/>
              <a:t>LED3</a:t>
            </a:r>
            <a:r>
              <a:rPr lang="zh-CN" altLang="en-US" sz="2400"/>
              <a:t>、</a:t>
            </a:r>
            <a:r>
              <a:rPr lang="en-US" altLang="zh-CN" sz="2400"/>
              <a:t>LED1</a:t>
            </a:r>
            <a:r>
              <a:rPr lang="zh-CN" altLang="en-US" sz="2400"/>
              <a:t>、</a:t>
            </a:r>
            <a:r>
              <a:rPr lang="en-US" altLang="zh-CN" sz="2400"/>
              <a:t>LED0</a:t>
            </a:r>
            <a:r>
              <a:rPr lang="zh-CN" altLang="en-US" sz="2400"/>
              <a:t>亮，其他</a:t>
            </a:r>
            <a:r>
              <a:rPr lang="en-US" altLang="zh-CN" sz="2400"/>
              <a:t>LED6</a:t>
            </a:r>
            <a:r>
              <a:rPr lang="zh-CN" altLang="en-US" sz="2400"/>
              <a:t>、</a:t>
            </a:r>
            <a:r>
              <a:rPr lang="en-US" altLang="zh-CN" sz="2400"/>
              <a:t>LED4</a:t>
            </a:r>
            <a:r>
              <a:rPr lang="zh-CN" altLang="en-US" sz="2400"/>
              <a:t>、</a:t>
            </a:r>
            <a:r>
              <a:rPr lang="en-US" altLang="zh-CN" sz="2400"/>
              <a:t>LED2</a:t>
            </a:r>
            <a:r>
              <a:rPr lang="zh-CN" altLang="en-US" sz="2400"/>
              <a:t>灭*</a:t>
            </a:r>
            <a:r>
              <a:rPr lang="en-US" altLang="zh-CN" sz="2400"/>
              <a:t>/</a:t>
            </a:r>
          </a:p>
          <a:p>
            <a:r>
              <a:rPr lang="en-US" altLang="zh-CN" sz="2400"/>
              <a:t>     delay();   //</a:t>
            </a:r>
            <a:r>
              <a:rPr lang="zh-CN" altLang="en-US" sz="2400"/>
              <a:t>延时</a:t>
            </a:r>
          </a:p>
          <a:p>
            <a:r>
              <a:rPr lang="en-US" altLang="zh-CN" sz="2400"/>
              <a:t>    P1= P1&lt;&lt;1;   /*</a:t>
            </a:r>
            <a:r>
              <a:rPr lang="zh-CN" altLang="en-US" sz="2400"/>
              <a:t>运算结果送</a:t>
            </a:r>
            <a:r>
              <a:rPr lang="en-US" altLang="zh-CN" sz="2400"/>
              <a:t>P1=</a:t>
            </a:r>
            <a:r>
              <a:rPr lang="en-US" altLang="zh-CN" sz="2400" b="1"/>
              <a:t>10101000</a:t>
            </a:r>
            <a:r>
              <a:rPr lang="en-US" altLang="zh-CN" sz="2400"/>
              <a:t>B</a:t>
            </a:r>
            <a:r>
              <a:rPr lang="zh-CN" altLang="en-US" sz="2400"/>
              <a:t>，</a:t>
            </a:r>
            <a:r>
              <a:rPr lang="en-US" altLang="zh-CN" sz="2400"/>
              <a:t>LED6</a:t>
            </a:r>
            <a:r>
              <a:rPr lang="zh-CN" altLang="en-US" sz="2400"/>
              <a:t>、</a:t>
            </a:r>
            <a:r>
              <a:rPr lang="en-US" altLang="zh-CN" sz="2400"/>
              <a:t>LED4</a:t>
            </a:r>
            <a:r>
              <a:rPr lang="zh-CN" altLang="en-US" sz="2400"/>
              <a:t>、</a:t>
            </a:r>
            <a:r>
              <a:rPr lang="en-US" altLang="zh-CN" sz="2400"/>
              <a:t>LED2</a:t>
            </a:r>
            <a:r>
              <a:rPr lang="zh-CN" altLang="en-US" sz="2400"/>
              <a:t>、</a:t>
            </a:r>
            <a:r>
              <a:rPr lang="en-US" altLang="zh-CN" sz="2400"/>
              <a:t>LED1</a:t>
            </a:r>
            <a:r>
              <a:rPr lang="zh-CN" altLang="en-US" sz="2400"/>
              <a:t>、</a:t>
            </a:r>
            <a:r>
              <a:rPr lang="en-US" altLang="zh-CN" sz="2400"/>
              <a:t>LED0</a:t>
            </a:r>
            <a:r>
              <a:rPr lang="zh-CN" altLang="en-US" sz="2400"/>
              <a:t>亮，其他</a:t>
            </a:r>
            <a:r>
              <a:rPr lang="en-US" altLang="zh-CN" sz="2400"/>
              <a:t>LED7</a:t>
            </a:r>
            <a:r>
              <a:rPr lang="zh-CN" altLang="en-US" sz="2400"/>
              <a:t>、</a:t>
            </a:r>
            <a:r>
              <a:rPr lang="en-US" altLang="zh-CN" sz="2400"/>
              <a:t>LED5</a:t>
            </a:r>
            <a:r>
              <a:rPr lang="zh-CN" altLang="en-US" sz="2400"/>
              <a:t>、</a:t>
            </a:r>
            <a:r>
              <a:rPr lang="en-US" altLang="zh-CN" sz="2400"/>
              <a:t>LED3</a:t>
            </a:r>
            <a:r>
              <a:rPr lang="zh-CN" altLang="en-US" sz="2400"/>
              <a:t>灭*</a:t>
            </a:r>
            <a:r>
              <a:rPr lang="en-US" altLang="zh-CN" sz="2400"/>
              <a:t>/</a:t>
            </a:r>
          </a:p>
          <a:p>
            <a:r>
              <a:rPr lang="en-US" altLang="zh-CN" sz="2400"/>
              <a:t>      delay();   //</a:t>
            </a:r>
            <a:r>
              <a:rPr lang="zh-CN" altLang="en-US" sz="2400"/>
              <a:t>延时</a:t>
            </a:r>
            <a:r>
              <a:rPr lang="zh-CN" altLang="en-US"/>
              <a:t>	</a:t>
            </a:r>
          </a:p>
        </p:txBody>
      </p:sp>
      <p:sp>
        <p:nvSpPr>
          <p:cNvPr id="93187" name="Text Box 2"/>
          <p:cNvSpPr txBox="1">
            <a:spLocks noChangeArrowheads="1"/>
          </p:cNvSpPr>
          <p:nvPr/>
        </p:nvSpPr>
        <p:spPr bwMode="auto">
          <a:xfrm>
            <a:off x="5664201" y="523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Tree>
    <p:extLst>
      <p:ext uri="{BB962C8B-B14F-4D97-AF65-F5344CB8AC3E}">
        <p14:creationId xmlns:p14="http://schemas.microsoft.com/office/powerpoint/2010/main" val="40405980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diamond(in)">
                                      <p:cBhvr>
                                        <p:cTn id="7" dur="10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1774826" y="2133600"/>
            <a:ext cx="8424863"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t>P1= P1&gt;&gt;1;  /*</a:t>
            </a:r>
            <a:r>
              <a:rPr lang="zh-CN" altLang="en-US" sz="2800"/>
              <a:t>运算结果送</a:t>
            </a:r>
            <a:r>
              <a:rPr lang="en-US" altLang="zh-CN" sz="2800"/>
              <a:t>P1=01010100B</a:t>
            </a:r>
            <a:r>
              <a:rPr lang="zh-CN" altLang="en-US" sz="2800"/>
              <a:t>，再把运算结果送</a:t>
            </a:r>
            <a:r>
              <a:rPr lang="en-US" altLang="zh-CN" sz="2800"/>
              <a:t>P1</a:t>
            </a:r>
            <a:r>
              <a:rPr lang="zh-CN" altLang="en-US" sz="2800"/>
              <a:t>口显示即</a:t>
            </a:r>
            <a:r>
              <a:rPr lang="en-US" altLang="zh-CN" sz="2800"/>
              <a:t>LED7</a:t>
            </a:r>
            <a:r>
              <a:rPr lang="zh-CN" altLang="en-US" sz="2800"/>
              <a:t>、</a:t>
            </a:r>
            <a:r>
              <a:rPr lang="en-US" altLang="zh-CN" sz="2800"/>
              <a:t>LED5</a:t>
            </a:r>
            <a:r>
              <a:rPr lang="zh-CN" altLang="en-US" sz="2800"/>
              <a:t>、</a:t>
            </a:r>
            <a:r>
              <a:rPr lang="en-US" altLang="zh-CN" sz="2800"/>
              <a:t>LED3</a:t>
            </a:r>
            <a:r>
              <a:rPr lang="zh-CN" altLang="en-US" sz="2800"/>
              <a:t>、</a:t>
            </a:r>
            <a:r>
              <a:rPr lang="en-US" altLang="zh-CN" sz="2800"/>
              <a:t>LED1</a:t>
            </a:r>
            <a:r>
              <a:rPr lang="zh-CN" altLang="en-US" sz="2800"/>
              <a:t>、</a:t>
            </a:r>
            <a:r>
              <a:rPr lang="en-US" altLang="zh-CN" sz="2800"/>
              <a:t>LED0</a:t>
            </a:r>
            <a:r>
              <a:rPr lang="zh-CN" altLang="en-US" sz="2800"/>
              <a:t>亮，其他</a:t>
            </a:r>
            <a:r>
              <a:rPr lang="en-US" altLang="zh-CN" sz="2800"/>
              <a:t>LED6</a:t>
            </a:r>
            <a:r>
              <a:rPr lang="zh-CN" altLang="en-US" sz="2800"/>
              <a:t>、</a:t>
            </a:r>
            <a:r>
              <a:rPr lang="en-US" altLang="zh-CN" sz="2800"/>
              <a:t>LED4</a:t>
            </a:r>
            <a:r>
              <a:rPr lang="zh-CN" altLang="en-US" sz="2800"/>
              <a:t>、</a:t>
            </a:r>
            <a:r>
              <a:rPr lang="en-US" altLang="zh-CN" sz="2800"/>
              <a:t>LED2</a:t>
            </a:r>
            <a:r>
              <a:rPr lang="zh-CN" altLang="en-US" sz="2800"/>
              <a:t>灭*</a:t>
            </a:r>
            <a:r>
              <a:rPr lang="en-US" altLang="zh-CN" sz="2800"/>
              <a:t>/ 	</a:t>
            </a:r>
          </a:p>
          <a:p>
            <a:r>
              <a:rPr lang="en-US" altLang="zh-CN" sz="2800"/>
              <a:t>delay();   //</a:t>
            </a:r>
            <a:r>
              <a:rPr lang="zh-CN" altLang="en-US" sz="2800"/>
              <a:t>延时</a:t>
            </a:r>
            <a:endParaRPr lang="en-US" altLang="zh-CN" sz="2800"/>
          </a:p>
          <a:p>
            <a:r>
              <a:rPr lang="en-US" altLang="zh-CN" sz="2800"/>
              <a:t>P1= P1&gt;&gt;1;  /*</a:t>
            </a:r>
            <a:r>
              <a:rPr lang="zh-CN" altLang="en-US" sz="2800"/>
              <a:t>运算结果送</a:t>
            </a:r>
            <a:r>
              <a:rPr lang="en-US" altLang="zh-CN" sz="2800"/>
              <a:t>P1=</a:t>
            </a:r>
            <a:r>
              <a:rPr lang="en-US" altLang="zh-CN" sz="2800" b="1"/>
              <a:t>00101010B</a:t>
            </a:r>
            <a:r>
              <a:rPr lang="zh-CN" altLang="en-US" sz="2800"/>
              <a:t>，再把运算结果送</a:t>
            </a:r>
            <a:r>
              <a:rPr lang="en-US" altLang="zh-CN" sz="2800"/>
              <a:t>P1</a:t>
            </a:r>
            <a:r>
              <a:rPr lang="zh-CN" altLang="en-US" sz="2800"/>
              <a:t>口显示即</a:t>
            </a:r>
            <a:r>
              <a:rPr lang="en-US" altLang="zh-CN" sz="2800"/>
              <a:t>LED7</a:t>
            </a:r>
            <a:r>
              <a:rPr lang="zh-CN" altLang="en-US" sz="2800"/>
              <a:t>、</a:t>
            </a:r>
            <a:r>
              <a:rPr lang="en-US" altLang="zh-CN" sz="2800"/>
              <a:t>LED6</a:t>
            </a:r>
            <a:r>
              <a:rPr lang="zh-CN" altLang="en-US" sz="2800"/>
              <a:t>、</a:t>
            </a:r>
            <a:r>
              <a:rPr lang="en-US" altLang="zh-CN" sz="2800"/>
              <a:t>LED4</a:t>
            </a:r>
            <a:r>
              <a:rPr lang="zh-CN" altLang="en-US" sz="2800"/>
              <a:t>、</a:t>
            </a:r>
            <a:r>
              <a:rPr lang="en-US" altLang="zh-CN" sz="2800"/>
              <a:t>LED2</a:t>
            </a:r>
            <a:r>
              <a:rPr lang="zh-CN" altLang="en-US" sz="2800"/>
              <a:t>、</a:t>
            </a:r>
            <a:r>
              <a:rPr lang="en-US" altLang="zh-CN" sz="2800"/>
              <a:t>LED0</a:t>
            </a:r>
            <a:r>
              <a:rPr lang="zh-CN" altLang="en-US" sz="2800"/>
              <a:t>亮，其他</a:t>
            </a:r>
            <a:r>
              <a:rPr lang="en-US" altLang="zh-CN" sz="2800"/>
              <a:t>LED5</a:t>
            </a:r>
            <a:r>
              <a:rPr lang="zh-CN" altLang="en-US" sz="2800"/>
              <a:t>、</a:t>
            </a:r>
            <a:r>
              <a:rPr lang="en-US" altLang="zh-CN" sz="2800"/>
              <a:t>LED3</a:t>
            </a:r>
            <a:r>
              <a:rPr lang="zh-CN" altLang="en-US" sz="2800"/>
              <a:t>、</a:t>
            </a:r>
            <a:r>
              <a:rPr lang="en-US" altLang="zh-CN" sz="2800"/>
              <a:t>LED1</a:t>
            </a:r>
            <a:r>
              <a:rPr lang="zh-CN" altLang="en-US" sz="2800"/>
              <a:t>灭*</a:t>
            </a:r>
            <a:r>
              <a:rPr lang="en-US" altLang="zh-CN" sz="2800"/>
              <a:t>/</a:t>
            </a:r>
          </a:p>
          <a:p>
            <a:r>
              <a:rPr lang="en-US" altLang="zh-CN" sz="2800"/>
              <a:t>  delay();   //</a:t>
            </a:r>
            <a:r>
              <a:rPr lang="zh-CN" altLang="en-US" sz="2800"/>
              <a:t>延时</a:t>
            </a:r>
          </a:p>
          <a:p>
            <a:r>
              <a:rPr lang="zh-CN" altLang="en-US" sz="2800"/>
              <a:t> </a:t>
            </a:r>
            <a:r>
              <a:rPr lang="en-US" altLang="zh-CN" sz="2800"/>
              <a:t>}</a:t>
            </a:r>
          </a:p>
          <a:p>
            <a:r>
              <a:rPr lang="en-US" altLang="zh-CN" sz="2800"/>
              <a:t>}</a:t>
            </a:r>
            <a:endParaRPr lang="zh-CN" altLang="en-US" sz="2800"/>
          </a:p>
        </p:txBody>
      </p:sp>
      <p:sp>
        <p:nvSpPr>
          <p:cNvPr id="94211" name="Text Box 2"/>
          <p:cNvSpPr txBox="1">
            <a:spLocks noChangeArrowheads="1"/>
          </p:cNvSpPr>
          <p:nvPr/>
        </p:nvSpPr>
        <p:spPr bwMode="auto">
          <a:xfrm>
            <a:off x="5735639" y="115889"/>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Tree>
    <p:extLst>
      <p:ext uri="{BB962C8B-B14F-4D97-AF65-F5344CB8AC3E}">
        <p14:creationId xmlns:p14="http://schemas.microsoft.com/office/powerpoint/2010/main" val="17844948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diamond(in)">
                                      <p:cBhvr>
                                        <p:cTn id="7" dur="10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3"/>
          <p:cNvSpPr txBox="1">
            <a:spLocks noChangeArrowheads="1"/>
          </p:cNvSpPr>
          <p:nvPr/>
        </p:nvSpPr>
        <p:spPr bwMode="auto">
          <a:xfrm>
            <a:off x="1919288" y="2487614"/>
            <a:ext cx="8012112"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XM11-4.hex”</a:t>
            </a:r>
            <a:r>
              <a:rPr lang="zh-CN" altLang="en-US" sz="2800"/>
              <a:t>文件加载到</a:t>
            </a:r>
            <a:r>
              <a:rPr lang="en-US" altLang="zh-CN" sz="2800"/>
              <a:t>AT89C51</a:t>
            </a:r>
            <a:r>
              <a:rPr lang="zh-CN" altLang="en-US" sz="2800"/>
              <a:t>里，然后启动仿真，就可以看到用</a:t>
            </a:r>
            <a:r>
              <a:rPr lang="en-US" altLang="zh-CN" sz="2800"/>
              <a:t>P1</a:t>
            </a:r>
            <a:r>
              <a:rPr lang="zh-CN" altLang="en-US" sz="2800"/>
              <a:t>口显示“左右移”运算结果，效果图如图</a:t>
            </a:r>
            <a:r>
              <a:rPr lang="en-US" altLang="zh-CN" sz="2800"/>
              <a:t>3-7</a:t>
            </a:r>
            <a:r>
              <a:rPr lang="zh-CN" altLang="en-US" sz="2800"/>
              <a:t>所示。</a:t>
            </a:r>
          </a:p>
        </p:txBody>
      </p:sp>
      <p:sp>
        <p:nvSpPr>
          <p:cNvPr id="95235" name="Text Box 2"/>
          <p:cNvSpPr txBox="1">
            <a:spLocks noChangeArrowheads="1"/>
          </p:cNvSpPr>
          <p:nvPr/>
        </p:nvSpPr>
        <p:spPr bwMode="auto">
          <a:xfrm>
            <a:off x="5591176" y="188914"/>
            <a:ext cx="5908675"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
        <p:nvSpPr>
          <p:cNvPr id="94212" name="矩形 1"/>
          <p:cNvSpPr>
            <a:spLocks noChangeArrowheads="1"/>
          </p:cNvSpPr>
          <p:nvPr/>
        </p:nvSpPr>
        <p:spPr bwMode="auto">
          <a:xfrm>
            <a:off x="7175501" y="5392739"/>
            <a:ext cx="23288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11-4</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2294484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diamond(in)">
                                      <p:cBhvr>
                                        <p:cTn id="7" dur="1000"/>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1916113"/>
            <a:ext cx="8135938" cy="444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Rectangle 4"/>
          <p:cNvSpPr>
            <a:spLocks noChangeArrowheads="1"/>
          </p:cNvSpPr>
          <p:nvPr/>
        </p:nvSpPr>
        <p:spPr bwMode="auto">
          <a:xfrm>
            <a:off x="3743514" y="6489978"/>
            <a:ext cx="403187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图</a:t>
            </a:r>
            <a:r>
              <a:rPr lang="en-US" altLang="zh-CN"/>
              <a:t>3-7</a:t>
            </a:r>
            <a:r>
              <a:rPr lang="zh-CN" altLang="en-US"/>
              <a:t>用</a:t>
            </a:r>
            <a:r>
              <a:rPr lang="en-US" altLang="zh-CN"/>
              <a:t>P1</a:t>
            </a:r>
            <a:r>
              <a:rPr lang="zh-CN" altLang="en-US"/>
              <a:t>口显示“左右移”运算结果</a:t>
            </a:r>
          </a:p>
        </p:txBody>
      </p:sp>
      <p:sp>
        <p:nvSpPr>
          <p:cNvPr id="96260" name="Text Box 2"/>
          <p:cNvSpPr txBox="1">
            <a:spLocks noChangeArrowheads="1"/>
          </p:cNvSpPr>
          <p:nvPr/>
        </p:nvSpPr>
        <p:spPr bwMode="auto">
          <a:xfrm>
            <a:off x="5732464" y="215900"/>
            <a:ext cx="59086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3.3.4</a:t>
            </a:r>
            <a:r>
              <a:rPr lang="zh-CN" altLang="en-US" sz="2800" b="1"/>
              <a:t>任务</a:t>
            </a:r>
            <a:r>
              <a:rPr lang="en-US" altLang="zh-CN" sz="2800" b="1"/>
              <a:t>11-4</a:t>
            </a:r>
            <a:r>
              <a:rPr lang="zh-CN" altLang="en-US" sz="2800" b="1"/>
              <a:t>：用</a:t>
            </a:r>
            <a:r>
              <a:rPr lang="en-US" altLang="zh-CN" sz="2800" b="1"/>
              <a:t>P1</a:t>
            </a:r>
            <a:r>
              <a:rPr lang="zh-CN" altLang="en-US" sz="2800" b="1"/>
              <a:t>口显示</a:t>
            </a:r>
            <a:endParaRPr lang="en-US" altLang="zh-CN" sz="2800" b="1"/>
          </a:p>
          <a:p>
            <a:r>
              <a:rPr lang="zh-CN" altLang="en-US" sz="2800" b="1"/>
              <a:t>“左右移”运算结果</a:t>
            </a:r>
            <a:endParaRPr lang="en-US" altLang="zh-CN" sz="2800"/>
          </a:p>
        </p:txBody>
      </p:sp>
    </p:spTree>
    <p:extLst>
      <p:ext uri="{BB962C8B-B14F-4D97-AF65-F5344CB8AC3E}">
        <p14:creationId xmlns:p14="http://schemas.microsoft.com/office/powerpoint/2010/main" val="16033283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diamond(in)">
                                      <p:cBhvr>
                                        <p:cTn id="7" dur="10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6032501"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
        <p:nvSpPr>
          <p:cNvPr id="96259" name="Text Box 3"/>
          <p:cNvSpPr txBox="1">
            <a:spLocks noChangeArrowheads="1"/>
          </p:cNvSpPr>
          <p:nvPr/>
        </p:nvSpPr>
        <p:spPr bwMode="auto">
          <a:xfrm>
            <a:off x="1597026" y="1484314"/>
            <a:ext cx="8804275"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800" b="1"/>
          </a:p>
          <a:p>
            <a:r>
              <a:rPr lang="en-US" altLang="zh-CN" sz="2800" b="1"/>
              <a:t>1.</a:t>
            </a:r>
            <a:r>
              <a:rPr lang="zh-CN" altLang="en-US" sz="2800" b="1"/>
              <a:t>算术运算符、关系表达式及优先级</a:t>
            </a:r>
            <a:endParaRPr lang="zh-CN" altLang="en-US" sz="2800"/>
          </a:p>
          <a:p>
            <a:r>
              <a:rPr lang="zh-CN" altLang="en-US" sz="2800"/>
              <a:t>（</a:t>
            </a:r>
            <a:r>
              <a:rPr lang="en-US" altLang="zh-CN" sz="2800"/>
              <a:t>1</a:t>
            </a:r>
            <a:r>
              <a:rPr lang="zh-CN" altLang="en-US" sz="2800"/>
              <a:t>）算术运算符</a:t>
            </a:r>
          </a:p>
          <a:p>
            <a:endParaRPr lang="en-US" altLang="zh-CN" sz="2800"/>
          </a:p>
          <a:p>
            <a:endParaRPr lang="en-US" altLang="zh-CN" sz="2800"/>
          </a:p>
          <a:p>
            <a:endParaRPr lang="en-US" altLang="zh-CN" sz="2800"/>
          </a:p>
          <a:p>
            <a:endParaRPr lang="en-US" altLang="zh-CN" sz="2800"/>
          </a:p>
          <a:p>
            <a:endParaRPr lang="en-US" altLang="zh-CN" sz="2800"/>
          </a:p>
        </p:txBody>
      </p:sp>
      <p:graphicFrame>
        <p:nvGraphicFramePr>
          <p:cNvPr id="97284" name="Group 4"/>
          <p:cNvGraphicFramePr>
            <a:graphicFrameLocks noGrp="1"/>
          </p:cNvGraphicFramePr>
          <p:nvPr/>
        </p:nvGraphicFramePr>
        <p:xfrm>
          <a:off x="1882775" y="3038475"/>
          <a:ext cx="8553450" cy="3538538"/>
        </p:xfrm>
        <a:graphic>
          <a:graphicData uri="http://schemas.openxmlformats.org/drawingml/2006/table">
            <a:tbl>
              <a:tblPr/>
              <a:tblGrid>
                <a:gridCol w="1800225"/>
                <a:gridCol w="3384550"/>
                <a:gridCol w="3368675"/>
              </a:tblGrid>
              <a:tr h="9446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Calibri" pitchFamily="34" charset="0"/>
                          <a:ea typeface="宋体" pitchFamily="2" charset="-122"/>
                        </a:rPr>
                        <a:t>   </a:t>
                      </a:r>
                      <a:r>
                        <a:rPr kumimoji="0" lang="zh-CN" sz="2800" b="1" i="0" u="none" strike="noStrike" cap="none" normalizeH="0" baseline="0" smtClean="0">
                          <a:ln>
                            <a:noFill/>
                          </a:ln>
                          <a:solidFill>
                            <a:srgbClr val="FFFFFF"/>
                          </a:solidFill>
                          <a:effectLst/>
                          <a:latin typeface="Calibri" pitchFamily="34" charset="0"/>
                          <a:ea typeface="宋体" pitchFamily="2" charset="-122"/>
                        </a:rPr>
                        <a:t>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Calibri" pitchFamily="34" charset="0"/>
                          <a:ea typeface="宋体" pitchFamily="2" charset="-122"/>
                        </a:rPr>
                        <a:t>     </a:t>
                      </a:r>
                      <a:r>
                        <a:rPr kumimoji="0" lang="zh-CN" sz="2800" b="1" i="0" u="none" strike="noStrike" cap="none" normalizeH="0" baseline="0" smtClean="0">
                          <a:ln>
                            <a:noFill/>
                          </a:ln>
                          <a:solidFill>
                            <a:srgbClr val="FFFFFF"/>
                          </a:solidFill>
                          <a:effectLst/>
                          <a:latin typeface="Calibri" pitchFamily="34" charset="0"/>
                          <a:ea typeface="宋体" pitchFamily="2" charset="-122"/>
                        </a:rPr>
                        <a:t>意义</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实例（设</a:t>
                      </a:r>
                      <a:r>
                        <a:rPr kumimoji="0" lang="en-US" sz="2800" b="1" i="0" u="none" strike="noStrike" cap="none" normalizeH="0" baseline="0" smtClean="0">
                          <a:ln>
                            <a:noFill/>
                          </a:ln>
                          <a:solidFill>
                            <a:srgbClr val="FFFFFF"/>
                          </a:solidFill>
                          <a:effectLst/>
                          <a:latin typeface="Calibri" pitchFamily="34" charset="0"/>
                          <a:ea typeface="宋体" pitchFamily="2" charset="-122"/>
                        </a:rPr>
                        <a:t>x=11</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r>
                        <a:rPr kumimoji="0" lang="en-US" sz="2800" b="1" i="0" u="none" strike="noStrike" cap="none" normalizeH="0" baseline="0" smtClean="0">
                          <a:ln>
                            <a:noFill/>
                          </a:ln>
                          <a:solidFill>
                            <a:srgbClr val="FFFFFF"/>
                          </a:solidFill>
                          <a:effectLst/>
                          <a:latin typeface="Calibri" pitchFamily="34" charset="0"/>
                          <a:ea typeface="宋体" pitchFamily="2" charset="-122"/>
                        </a:rPr>
                        <a:t>y=3</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加法运算符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z=x+y</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//z=14</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518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减法运算符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z=x-y</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//z=8</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5191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000000"/>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乘法运算符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z=x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y</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//z=33</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5191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除法运算符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z=x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y</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//z=3</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518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00"/>
                          </a:solidFill>
                          <a:effectLst/>
                          <a:latin typeface="Calibri" pitchFamily="34" charset="0"/>
                          <a:ea typeface="宋体" pitchFamily="2" charset="-122"/>
                        </a:rPr>
                        <a:t>模（求余）运算符</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z=x%y</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//z=2</a:t>
                      </a:r>
                    </a:p>
                  </a:txBody>
                  <a:tcPr marL="91439" marR="91439" marT="45737" marB="4573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bl>
          </a:graphicData>
        </a:graphic>
      </p:graphicFrame>
    </p:spTree>
    <p:extLst>
      <p:ext uri="{BB962C8B-B14F-4D97-AF65-F5344CB8AC3E}">
        <p14:creationId xmlns:p14="http://schemas.microsoft.com/office/powerpoint/2010/main" val="17412409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7282"/>
                                        </p:tgtEl>
                                        <p:attrNameLst>
                                          <p:attrName>style.visibility</p:attrName>
                                        </p:attrNameLst>
                                      </p:cBhvr>
                                      <p:to>
                                        <p:strVal val="visible"/>
                                      </p:to>
                                    </p:set>
                                    <p:animEffect transition="in" filter="diamond(in)">
                                      <p:cBhvr>
                                        <p:cTn id="7" dur="1000"/>
                                        <p:tgtEl>
                                          <p:spTgt spid="97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5591176" y="168276"/>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
        <p:nvSpPr>
          <p:cNvPr id="97283" name="Text Box 3"/>
          <p:cNvSpPr txBox="1">
            <a:spLocks noChangeArrowheads="1"/>
          </p:cNvSpPr>
          <p:nvPr/>
        </p:nvSpPr>
        <p:spPr bwMode="auto">
          <a:xfrm>
            <a:off x="1755776" y="2349500"/>
            <a:ext cx="8804275"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rPr>
              <a:t>优先级</a:t>
            </a:r>
            <a:r>
              <a:rPr lang="zh-CN" altLang="en-US" sz="2800"/>
              <a:t>：算术运算符中取负运算的优先级最高，其次是乘法、除法和取余，加法和减法的优先级最低。也可以采用括号来改变优先级的顺序。</a:t>
            </a:r>
            <a:endParaRPr lang="en-US" altLang="zh-CN" sz="2800"/>
          </a:p>
          <a:p>
            <a:r>
              <a:rPr lang="zh-CN" altLang="en-US" sz="2800"/>
              <a:t>例如： </a:t>
            </a:r>
            <a:r>
              <a:rPr lang="en-US" altLang="zh-CN" sz="2800"/>
              <a:t>a+b/c;     </a:t>
            </a:r>
            <a:r>
              <a:rPr lang="zh-CN" altLang="en-US" sz="2800"/>
              <a:t>该表达式中，除号优先级高于加号，故先运算</a:t>
            </a:r>
            <a:r>
              <a:rPr lang="en-US" altLang="zh-CN" sz="2800"/>
              <a:t>b/c</a:t>
            </a:r>
            <a:r>
              <a:rPr lang="zh-CN" altLang="en-US" sz="2800"/>
              <a:t>所得结果，之后再与</a:t>
            </a:r>
            <a:r>
              <a:rPr lang="en-US" altLang="zh-CN" sz="2800"/>
              <a:t>a</a:t>
            </a:r>
            <a:r>
              <a:rPr lang="zh-CN" altLang="en-US" sz="2800"/>
              <a:t>相加。</a:t>
            </a:r>
          </a:p>
          <a:p>
            <a:r>
              <a:rPr lang="zh-CN" altLang="en-US" sz="2800"/>
              <a:t>（</a:t>
            </a:r>
            <a:r>
              <a:rPr lang="en-US" altLang="zh-CN" sz="2800"/>
              <a:t>a+b</a:t>
            </a:r>
            <a:r>
              <a:rPr lang="zh-CN" altLang="en-US" sz="2800"/>
              <a:t>）*（</a:t>
            </a:r>
            <a:r>
              <a:rPr lang="en-US" altLang="zh-CN" sz="2800"/>
              <a:t>c-d</a:t>
            </a:r>
            <a:r>
              <a:rPr lang="zh-CN" altLang="en-US" sz="2800"/>
              <a:t>）</a:t>
            </a:r>
            <a:r>
              <a:rPr lang="en-US" altLang="zh-CN" sz="2800"/>
              <a:t>-e; </a:t>
            </a:r>
            <a:r>
              <a:rPr lang="zh-CN" altLang="en-US" sz="2800"/>
              <a:t>该表达式中，括号优先级最高，其次是“*”，最后是减号。故先运算（</a:t>
            </a:r>
            <a:r>
              <a:rPr lang="en-US" altLang="zh-CN" sz="2800"/>
              <a:t>a+b</a:t>
            </a:r>
            <a:r>
              <a:rPr lang="zh-CN" altLang="en-US" sz="2800"/>
              <a:t>）和（</a:t>
            </a:r>
            <a:r>
              <a:rPr lang="en-US" altLang="zh-CN" sz="2800"/>
              <a:t>c-d</a:t>
            </a:r>
            <a:r>
              <a:rPr lang="zh-CN" altLang="en-US" sz="2800"/>
              <a:t>），然后再将二者结果相乘，最后与</a:t>
            </a:r>
            <a:r>
              <a:rPr lang="en-US" altLang="zh-CN" sz="2800"/>
              <a:t>e</a:t>
            </a:r>
            <a:r>
              <a:rPr lang="zh-CN" altLang="en-US" sz="2800"/>
              <a:t>相减。</a:t>
            </a:r>
          </a:p>
          <a:p>
            <a:endParaRPr lang="zh-CN" altLang="en-US" sz="2800"/>
          </a:p>
        </p:txBody>
      </p:sp>
    </p:spTree>
    <p:extLst>
      <p:ext uri="{BB962C8B-B14F-4D97-AF65-F5344CB8AC3E}">
        <p14:creationId xmlns:p14="http://schemas.microsoft.com/office/powerpoint/2010/main" val="29127812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diamond(in)">
                                      <p:cBhvr>
                                        <p:cTn id="7" dur="10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30" name="Group 2"/>
          <p:cNvGraphicFramePr>
            <a:graphicFrameLocks noGrp="1"/>
          </p:cNvGraphicFramePr>
          <p:nvPr/>
        </p:nvGraphicFramePr>
        <p:xfrm>
          <a:off x="1862139" y="3349625"/>
          <a:ext cx="8543925" cy="4248150"/>
        </p:xfrm>
        <a:graphic>
          <a:graphicData uri="http://schemas.openxmlformats.org/drawingml/2006/table">
            <a:tbl>
              <a:tblPr/>
              <a:tblGrid>
                <a:gridCol w="1512887"/>
                <a:gridCol w="3662363"/>
                <a:gridCol w="3368675"/>
              </a:tblGrid>
              <a:tr h="8493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Calibri" pitchFamily="34" charset="0"/>
                          <a:ea typeface="宋体" pitchFamily="2" charset="-122"/>
                        </a:rPr>
                        <a:t>   </a:t>
                      </a:r>
                      <a:r>
                        <a:rPr kumimoji="0" lang="zh-CN" sz="2800" b="1" i="0" u="none" strike="noStrike" cap="none" normalizeH="0" baseline="0" smtClean="0">
                          <a:ln>
                            <a:noFill/>
                          </a:ln>
                          <a:solidFill>
                            <a:srgbClr val="FFFFFF"/>
                          </a:solidFill>
                          <a:effectLst/>
                          <a:latin typeface="Calibri" pitchFamily="34" charset="0"/>
                          <a:ea typeface="宋体" pitchFamily="2" charset="-122"/>
                        </a:rPr>
                        <a:t>运算符</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Calibri" pitchFamily="34" charset="0"/>
                          <a:ea typeface="宋体" pitchFamily="2" charset="-122"/>
                        </a:rPr>
                        <a:t>     </a:t>
                      </a:r>
                      <a:r>
                        <a:rPr kumimoji="0" lang="zh-CN" sz="2800" b="1" i="0" u="none" strike="noStrike" cap="none" normalizeH="0" baseline="0" smtClean="0">
                          <a:ln>
                            <a:noFill/>
                          </a:ln>
                          <a:solidFill>
                            <a:srgbClr val="FFFFFF"/>
                          </a:solidFill>
                          <a:effectLst/>
                          <a:latin typeface="Calibri" pitchFamily="34" charset="0"/>
                          <a:ea typeface="宋体" pitchFamily="2" charset="-122"/>
                        </a:rPr>
                        <a:t>意义</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实例（设</a:t>
                      </a:r>
                      <a:r>
                        <a:rPr kumimoji="0" lang="en-US" sz="2800" b="1" i="0" u="none" strike="noStrike" cap="none" normalizeH="0" baseline="0" smtClean="0">
                          <a:ln>
                            <a:noFill/>
                          </a:ln>
                          <a:solidFill>
                            <a:srgbClr val="FFFFFF"/>
                          </a:solidFill>
                          <a:effectLst/>
                          <a:latin typeface="Calibri" pitchFamily="34" charset="0"/>
                          <a:ea typeface="宋体" pitchFamily="2" charset="-122"/>
                        </a:rPr>
                        <a:t>x=3</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8493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x ++</a:t>
                      </a:r>
                      <a:endParaRPr kumimoji="0" lang="en-US" sz="2800" b="1" i="0" u="none" strike="noStrike" cap="none" normalizeH="0" baseline="0" smtClean="0">
                        <a:ln>
                          <a:noFill/>
                        </a:ln>
                        <a:solidFill>
                          <a:srgbClr val="000000"/>
                        </a:solidFill>
                        <a:effectLst/>
                        <a:latin typeface="Calibri" pitchFamily="34" charset="0"/>
                        <a:ea typeface="宋体" pitchFamily="2" charset="-122"/>
                      </a:endParaRP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先用</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的值，再让</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加</a:t>
                      </a:r>
                      <a:r>
                        <a:rPr kumimoji="0" lang="en-US" sz="2800" b="1" i="0" u="none" strike="noStrike" cap="none" normalizeH="0" baseline="0" smtClean="0">
                          <a:ln>
                            <a:noFill/>
                          </a:ln>
                          <a:solidFill>
                            <a:srgbClr val="000000"/>
                          </a:solidFill>
                          <a:effectLst/>
                          <a:latin typeface="Calibri" pitchFamily="34" charset="0"/>
                          <a:ea typeface="宋体" pitchFamily="2" charset="-122"/>
                        </a:rPr>
                        <a:t>1</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y=</a:t>
                      </a:r>
                      <a:r>
                        <a:rPr kumimoji="0" lang="en-US" sz="2800" b="0" i="0" u="none" strike="noStrike" cap="none" normalizeH="0" baseline="0" smtClean="0">
                          <a:ln>
                            <a:noFill/>
                          </a:ln>
                          <a:solidFill>
                            <a:srgbClr val="000000"/>
                          </a:solidFill>
                          <a:effectLst/>
                          <a:latin typeface="Calibri" pitchFamily="34" charset="0"/>
                          <a:ea typeface="宋体" pitchFamily="2" charset="-122"/>
                        </a:rPr>
                        <a:t>x ++</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//y=3</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x=4</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8507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++x</a:t>
                      </a:r>
                      <a:endParaRPr kumimoji="0" lang="en-US" sz="2800" b="1" i="0" u="none" strike="noStrike" cap="none" normalizeH="0" baseline="0" smtClean="0">
                        <a:ln>
                          <a:noFill/>
                        </a:ln>
                        <a:solidFill>
                          <a:srgbClr val="000000"/>
                        </a:solidFill>
                        <a:effectLst/>
                        <a:latin typeface="Calibri" pitchFamily="34" charset="0"/>
                        <a:ea typeface="宋体" pitchFamily="2" charset="-122"/>
                      </a:endParaRP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先让</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加</a:t>
                      </a:r>
                      <a:r>
                        <a:rPr kumimoji="0" lang="en-US" sz="2800" b="1" i="0" u="none" strike="noStrike" cap="none" normalizeH="0" baseline="0" smtClean="0">
                          <a:ln>
                            <a:noFill/>
                          </a:ln>
                          <a:solidFill>
                            <a:srgbClr val="000000"/>
                          </a:solidFill>
                          <a:effectLst/>
                          <a:latin typeface="Calibri" pitchFamily="34" charset="0"/>
                          <a:ea typeface="宋体" pitchFamily="2" charset="-122"/>
                        </a:rPr>
                        <a:t>1</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，再用</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的值</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y=</a:t>
                      </a:r>
                      <a:r>
                        <a:rPr kumimoji="0" lang="en-US" sz="2800" b="0"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//y=4</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x=4</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8493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x--</a:t>
                      </a:r>
                      <a:endParaRPr kumimoji="0" lang="en-US" sz="2800" b="1" i="0" u="none" strike="noStrike" cap="none" normalizeH="0" baseline="0" smtClean="0">
                        <a:ln>
                          <a:noFill/>
                        </a:ln>
                        <a:solidFill>
                          <a:srgbClr val="000000"/>
                        </a:solidFill>
                        <a:effectLst/>
                        <a:latin typeface="Calibri" pitchFamily="34" charset="0"/>
                        <a:ea typeface="宋体" pitchFamily="2" charset="-122"/>
                      </a:endParaRP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先用</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的值，再让</a:t>
                      </a:r>
                      <a:r>
                        <a:rPr kumimoji="0" lang="en-US" sz="2800" b="1"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减</a:t>
                      </a:r>
                      <a:r>
                        <a:rPr kumimoji="0" lang="en-US" sz="2800" b="1" i="0" u="none" strike="noStrike" cap="none" normalizeH="0" baseline="0" smtClean="0">
                          <a:ln>
                            <a:noFill/>
                          </a:ln>
                          <a:solidFill>
                            <a:srgbClr val="000000"/>
                          </a:solidFill>
                          <a:effectLst/>
                          <a:latin typeface="Calibri" pitchFamily="34" charset="0"/>
                          <a:ea typeface="宋体" pitchFamily="2" charset="-122"/>
                        </a:rPr>
                        <a:t>1</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Calibri" pitchFamily="34" charset="0"/>
                          <a:ea typeface="宋体" pitchFamily="2" charset="-122"/>
                        </a:rPr>
                        <a:t>y=</a:t>
                      </a:r>
                      <a:r>
                        <a:rPr kumimoji="0" lang="en-US" sz="2800" b="0" i="0" u="none" strike="noStrike" cap="none" normalizeH="0" baseline="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//y=3</a:t>
                      </a:r>
                      <a:r>
                        <a:rPr kumimoji="0" lang="zh-CN" altLang="en-US" sz="2800" b="1" i="0" u="none" strike="noStrike" cap="none" normalizeH="0" baseline="0" smtClean="0">
                          <a:ln>
                            <a:noFill/>
                          </a:ln>
                          <a:solidFill>
                            <a:srgbClr val="000000"/>
                          </a:solidFill>
                          <a:effectLst/>
                          <a:latin typeface="Calibri" pitchFamily="34" charset="0"/>
                          <a:ea typeface="宋体" pitchFamily="2" charset="-122"/>
                        </a:rPr>
                        <a:t>，</a:t>
                      </a:r>
                      <a:r>
                        <a:rPr kumimoji="0" lang="en-US" sz="2800" b="1" i="0" u="none" strike="noStrike" cap="none" normalizeH="0" baseline="0" smtClean="0">
                          <a:ln>
                            <a:noFill/>
                          </a:ln>
                          <a:solidFill>
                            <a:srgbClr val="000000"/>
                          </a:solidFill>
                          <a:effectLst/>
                          <a:latin typeface="Calibri" pitchFamily="34" charset="0"/>
                          <a:ea typeface="宋体" pitchFamily="2" charset="-122"/>
                        </a:rPr>
                        <a:t>x=2</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8493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--x</a:t>
                      </a:r>
                      <a:endParaRPr kumimoji="0" lang="en-US" sz="2800" b="1" i="0" u="none" strike="noStrike" cap="none" normalizeH="0" baseline="0" smtClean="0">
                        <a:ln>
                          <a:noFill/>
                        </a:ln>
                        <a:solidFill>
                          <a:srgbClr val="000000"/>
                        </a:solidFill>
                        <a:effectLst/>
                        <a:latin typeface="Calibri" pitchFamily="34" charset="0"/>
                        <a:ea typeface="宋体" pitchFamily="2" charset="-122"/>
                      </a:endParaRP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先让</a:t>
                      </a:r>
                      <a:r>
                        <a:rPr kumimoji="0" lang="en-US" sz="2800" b="1" i="0" u="none" strike="noStrike" cap="none" normalizeH="0" baseline="0" dirty="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加</a:t>
                      </a:r>
                      <a:r>
                        <a:rPr kumimoji="0" lang="en-US" sz="2800" b="1" i="0" u="none" strike="noStrike" cap="none" normalizeH="0" baseline="0" dirty="0" smtClean="0">
                          <a:ln>
                            <a:noFill/>
                          </a:ln>
                          <a:solidFill>
                            <a:srgbClr val="000000"/>
                          </a:solidFill>
                          <a:effectLst/>
                          <a:latin typeface="Calibri" pitchFamily="34" charset="0"/>
                          <a:ea typeface="宋体" pitchFamily="2" charset="-122"/>
                        </a:rPr>
                        <a:t>1</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，再用</a:t>
                      </a:r>
                      <a:r>
                        <a:rPr kumimoji="0" lang="en-US" sz="2800" b="1" i="0" u="none" strike="noStrike" cap="none" normalizeH="0" baseline="0" dirty="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的值</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Calibri" pitchFamily="34" charset="0"/>
                          <a:ea typeface="宋体" pitchFamily="2" charset="-122"/>
                        </a:rPr>
                        <a:t>y=</a:t>
                      </a:r>
                      <a:r>
                        <a:rPr kumimoji="0" lang="en-US" sz="2800" b="0" i="0" u="none" strike="noStrike" cap="none" normalizeH="0" baseline="0" dirty="0" smtClean="0">
                          <a:ln>
                            <a:noFill/>
                          </a:ln>
                          <a:solidFill>
                            <a:srgbClr val="000000"/>
                          </a:solidFill>
                          <a:effectLst/>
                          <a:latin typeface="Calibri" pitchFamily="34" charset="0"/>
                          <a:ea typeface="宋体" pitchFamily="2" charset="-122"/>
                        </a:rPr>
                        <a:t>--x</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a:t>
                      </a:r>
                      <a:r>
                        <a:rPr kumimoji="0" lang="en-US" sz="2800" b="1" i="0" u="none" strike="noStrike" cap="none" normalizeH="0" baseline="0" dirty="0" smtClean="0">
                          <a:ln>
                            <a:noFill/>
                          </a:ln>
                          <a:solidFill>
                            <a:srgbClr val="000000"/>
                          </a:solidFill>
                          <a:effectLst/>
                          <a:latin typeface="Calibri" pitchFamily="34" charset="0"/>
                          <a:ea typeface="宋体" pitchFamily="2" charset="-122"/>
                        </a:rPr>
                        <a:t>//y=2</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rPr>
                        <a:t>，</a:t>
                      </a:r>
                      <a:r>
                        <a:rPr kumimoji="0" lang="en-US" sz="2800" b="1" i="0" u="none" strike="noStrike" cap="none" normalizeH="0" baseline="0" dirty="0" smtClean="0">
                          <a:ln>
                            <a:noFill/>
                          </a:ln>
                          <a:solidFill>
                            <a:srgbClr val="000000"/>
                          </a:solidFill>
                          <a:effectLst/>
                          <a:latin typeface="Calibri" pitchFamily="34" charset="0"/>
                          <a:ea typeface="宋体" pitchFamily="2" charset="-122"/>
                        </a:rPr>
                        <a:t>x=2</a:t>
                      </a:r>
                    </a:p>
                  </a:txBody>
                  <a:tcPr marL="91447" marR="91447"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sp>
        <p:nvSpPr>
          <p:cNvPr id="99356" name="Text Box 2"/>
          <p:cNvSpPr txBox="1">
            <a:spLocks noChangeArrowheads="1"/>
          </p:cNvSpPr>
          <p:nvPr/>
        </p:nvSpPr>
        <p:spPr bwMode="auto">
          <a:xfrm>
            <a:off x="5992814" y="28098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
        <p:nvSpPr>
          <p:cNvPr id="98333" name="矩形 3"/>
          <p:cNvSpPr>
            <a:spLocks noChangeArrowheads="1"/>
          </p:cNvSpPr>
          <p:nvPr/>
        </p:nvSpPr>
        <p:spPr bwMode="auto">
          <a:xfrm>
            <a:off x="1855788" y="2395539"/>
            <a:ext cx="82724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）自增减运算符</a:t>
            </a:r>
          </a:p>
          <a:p>
            <a:r>
              <a:rPr lang="zh-CN" altLang="en-US" sz="2800"/>
              <a:t>自增减运算符的作用是使变量值自动加</a:t>
            </a:r>
            <a:r>
              <a:rPr lang="en-US" altLang="zh-CN" sz="2800"/>
              <a:t>1</a:t>
            </a:r>
            <a:r>
              <a:rPr lang="zh-CN" altLang="en-US" sz="2800"/>
              <a:t>或减</a:t>
            </a:r>
            <a:r>
              <a:rPr lang="en-US" altLang="zh-CN" sz="2800"/>
              <a:t>1</a:t>
            </a:r>
            <a:r>
              <a:rPr lang="zh-CN" altLang="en-US" sz="2800"/>
              <a:t>。</a:t>
            </a:r>
          </a:p>
        </p:txBody>
      </p:sp>
    </p:spTree>
    <p:extLst>
      <p:ext uri="{BB962C8B-B14F-4D97-AF65-F5344CB8AC3E}">
        <p14:creationId xmlns:p14="http://schemas.microsoft.com/office/powerpoint/2010/main" val="1493359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9356"/>
                                        </p:tgtEl>
                                        <p:attrNameLst>
                                          <p:attrName>style.visibility</p:attrName>
                                        </p:attrNameLst>
                                      </p:cBhvr>
                                      <p:to>
                                        <p:strVal val="visible"/>
                                      </p:to>
                                    </p:set>
                                    <p:animEffect transition="in" filter="diamond(in)">
                                      <p:cBhvr>
                                        <p:cTn id="7" dur="1000"/>
                                        <p:tgtEl>
                                          <p:spTgt spid="99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56"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2"/>
          <p:cNvSpPr txBox="1">
            <a:spLocks noChangeArrowheads="1"/>
          </p:cNvSpPr>
          <p:nvPr/>
        </p:nvSpPr>
        <p:spPr bwMode="auto">
          <a:xfrm>
            <a:off x="6240464" y="198439"/>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
        <p:nvSpPr>
          <p:cNvPr id="99331" name="矩形 2"/>
          <p:cNvSpPr>
            <a:spLocks noChangeArrowheads="1"/>
          </p:cNvSpPr>
          <p:nvPr/>
        </p:nvSpPr>
        <p:spPr bwMode="auto">
          <a:xfrm>
            <a:off x="1774825" y="1970089"/>
            <a:ext cx="84978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关系运算符、关系表达式及优先级</a:t>
            </a:r>
            <a:endParaRPr lang="zh-CN" altLang="en-US" sz="2800"/>
          </a:p>
          <a:p>
            <a:r>
              <a:rPr lang="zh-CN" altLang="en-US" sz="2800"/>
              <a:t>（</a:t>
            </a:r>
            <a:r>
              <a:rPr lang="en-US" altLang="zh-CN" sz="2800"/>
              <a:t>1</a:t>
            </a:r>
            <a:r>
              <a:rPr lang="zh-CN" altLang="en-US" sz="2800"/>
              <a:t>）</a:t>
            </a:r>
            <a:r>
              <a:rPr lang="en-US" altLang="zh-CN" sz="2800"/>
              <a:t>C51</a:t>
            </a:r>
            <a:r>
              <a:rPr lang="zh-CN" altLang="en-US" sz="2800"/>
              <a:t>提供六种关系运算符</a:t>
            </a:r>
          </a:p>
        </p:txBody>
      </p:sp>
      <p:graphicFrame>
        <p:nvGraphicFramePr>
          <p:cNvPr id="100356" name="Group 4"/>
          <p:cNvGraphicFramePr>
            <a:graphicFrameLocks noGrp="1"/>
          </p:cNvGraphicFramePr>
          <p:nvPr/>
        </p:nvGraphicFramePr>
        <p:xfrm>
          <a:off x="1774825" y="2924176"/>
          <a:ext cx="8497888" cy="3717925"/>
        </p:xfrm>
        <a:graphic>
          <a:graphicData uri="http://schemas.openxmlformats.org/drawingml/2006/table">
            <a:tbl>
              <a:tblPr/>
              <a:tblGrid>
                <a:gridCol w="1655763"/>
                <a:gridCol w="2233612"/>
                <a:gridCol w="4608513"/>
              </a:tblGrid>
              <a:tr h="5181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FFFFFF"/>
                          </a:solidFill>
                          <a:effectLst/>
                          <a:latin typeface="Calibri" pitchFamily="34" charset="0"/>
                          <a:ea typeface="宋体" pitchFamily="2" charset="-122"/>
                        </a:rPr>
                        <a:t>运算符</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FFFFFF"/>
                          </a:solidFill>
                          <a:effectLst/>
                          <a:latin typeface="Calibri" pitchFamily="34" charset="0"/>
                          <a:ea typeface="宋体" pitchFamily="2" charset="-122"/>
                        </a:rPr>
                        <a:t>意义</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Calibri" pitchFamily="34" charset="0"/>
                          <a:ea typeface="宋体" pitchFamily="2" charset="-122"/>
                        </a:rPr>
                        <a:t>实例（设</a:t>
                      </a:r>
                      <a:r>
                        <a:rPr kumimoji="0" lang="en-US" sz="2800" b="1" i="0" u="none" strike="noStrike" cap="none" normalizeH="0" baseline="0" smtClean="0">
                          <a:ln>
                            <a:noFill/>
                          </a:ln>
                          <a:solidFill>
                            <a:srgbClr val="FFFFFF"/>
                          </a:solidFill>
                          <a:effectLst/>
                          <a:latin typeface="Calibri" pitchFamily="34" charset="0"/>
                          <a:ea typeface="宋体" pitchFamily="2" charset="-122"/>
                        </a:rPr>
                        <a:t>a=2</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r>
                        <a:rPr kumimoji="0" lang="en-US" sz="2800" b="1" i="0" u="none" strike="noStrike" cap="none" normalizeH="0" baseline="0" smtClean="0">
                          <a:ln>
                            <a:noFill/>
                          </a:ln>
                          <a:solidFill>
                            <a:srgbClr val="FFFFFF"/>
                          </a:solidFill>
                          <a:effectLst/>
                          <a:latin typeface="Calibri" pitchFamily="34" charset="0"/>
                          <a:ea typeface="宋体" pitchFamily="2" charset="-122"/>
                        </a:rPr>
                        <a:t>b=3</a:t>
                      </a:r>
                      <a:r>
                        <a:rPr kumimoji="0" lang="zh-CN" altLang="en-US" sz="2800" b="1" i="0" u="none" strike="noStrike" cap="none" normalizeH="0" baseline="0" smtClean="0">
                          <a:ln>
                            <a:noFill/>
                          </a:ln>
                          <a:solidFill>
                            <a:srgbClr val="FFFFFF"/>
                          </a:solidFill>
                          <a:effectLst/>
                          <a:latin typeface="Calibri" pitchFamily="34" charset="0"/>
                          <a:ea typeface="宋体" pitchFamily="2" charset="-122"/>
                        </a:rPr>
                        <a:t>）</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2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0" i="0" u="none" strike="noStrike" cap="none" normalizeH="0" baseline="0" smtClean="0">
                          <a:ln>
                            <a:noFill/>
                          </a:ln>
                          <a:solidFill>
                            <a:srgbClr val="000000"/>
                          </a:solidFill>
                          <a:effectLst/>
                          <a:latin typeface="Calibri" pitchFamily="34" charset="0"/>
                          <a:ea typeface="宋体" pitchFamily="2" charset="-122"/>
                        </a:rPr>
                        <a:t>﹤</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小于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1</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5181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0" i="0" u="none" strike="noStrike" cap="none" normalizeH="0" baseline="0" smtClean="0">
                          <a:ln>
                            <a:noFill/>
                          </a:ln>
                          <a:solidFill>
                            <a:srgbClr val="000000"/>
                          </a:solidFill>
                          <a:effectLst/>
                          <a:latin typeface="Calibri" pitchFamily="34" charset="0"/>
                          <a:ea typeface="宋体" pitchFamily="2" charset="-122"/>
                        </a:rPr>
                        <a:t>﹥</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大于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0</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5190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   </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小于等于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1</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6047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      </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 </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大于等于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0</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5190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    </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等于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0</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tr>
              <a:tr h="5181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rgbClr val="000000"/>
                          </a:solidFill>
                          <a:effectLst/>
                          <a:latin typeface="Calibri" pitchFamily="34" charset="0"/>
                          <a:ea typeface="宋体" pitchFamily="2" charset="-122"/>
                        </a:rPr>
                        <a:t>不等于</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Calibri" pitchFamily="34" charset="0"/>
                          <a:ea typeface="宋体" pitchFamily="2" charset="-122"/>
                        </a:rPr>
                        <a:t>a</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=b</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a:t>
                      </a:r>
                      <a:r>
                        <a:rPr kumimoji="0" lang="en-US" sz="2800" b="0" i="0" u="none" strike="noStrike" cap="none" normalizeH="0" baseline="0" smtClean="0">
                          <a:ln>
                            <a:noFill/>
                          </a:ln>
                          <a:solidFill>
                            <a:srgbClr val="000000"/>
                          </a:solidFill>
                          <a:effectLst/>
                          <a:latin typeface="Calibri" pitchFamily="34" charset="0"/>
                          <a:ea typeface="宋体" pitchFamily="2" charset="-122"/>
                        </a:rPr>
                        <a:t>//</a:t>
                      </a:r>
                      <a:r>
                        <a:rPr kumimoji="0" lang="zh-CN" altLang="en-US" sz="2800" b="0" i="0" u="none" strike="noStrike" cap="none" normalizeH="0" baseline="0" smtClean="0">
                          <a:ln>
                            <a:noFill/>
                          </a:ln>
                          <a:solidFill>
                            <a:srgbClr val="000000"/>
                          </a:solidFill>
                          <a:effectLst/>
                          <a:latin typeface="Calibri" pitchFamily="34" charset="0"/>
                          <a:ea typeface="宋体" pitchFamily="2" charset="-122"/>
                        </a:rPr>
                        <a:t>返回值</a:t>
                      </a:r>
                      <a:r>
                        <a:rPr kumimoji="0" lang="en-US" sz="2800" b="0" i="0" u="none" strike="noStrike" cap="none" normalizeH="0" baseline="0" smtClean="0">
                          <a:ln>
                            <a:noFill/>
                          </a:ln>
                          <a:solidFill>
                            <a:srgbClr val="000000"/>
                          </a:solidFill>
                          <a:effectLst/>
                          <a:latin typeface="Calibri" pitchFamily="34" charset="0"/>
                          <a:ea typeface="宋体" pitchFamily="2" charset="-122"/>
                        </a:rPr>
                        <a:t>1</a:t>
                      </a:r>
                    </a:p>
                  </a:txBody>
                  <a:tcPr marL="91450" marR="91450"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spTree>
    <p:extLst>
      <p:ext uri="{BB962C8B-B14F-4D97-AF65-F5344CB8AC3E}">
        <p14:creationId xmlns:p14="http://schemas.microsoft.com/office/powerpoint/2010/main" val="2207385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diamond(in)">
                                      <p:cBhvr>
                                        <p:cTn id="7" dur="10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5448301" y="212726"/>
            <a:ext cx="590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en-US" altLang="zh-CN" sz="2800"/>
          </a:p>
        </p:txBody>
      </p:sp>
      <p:sp>
        <p:nvSpPr>
          <p:cNvPr id="100355" name="Text Box 3"/>
          <p:cNvSpPr txBox="1">
            <a:spLocks noChangeArrowheads="1"/>
          </p:cNvSpPr>
          <p:nvPr/>
        </p:nvSpPr>
        <p:spPr bwMode="auto">
          <a:xfrm>
            <a:off x="1724026" y="2020888"/>
            <a:ext cx="8372475"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）关系运算符的优先级</a:t>
            </a:r>
          </a:p>
          <a:p>
            <a:r>
              <a:rPr lang="zh-CN" altLang="en-US" sz="2800"/>
              <a:t>①</a:t>
            </a:r>
            <a:r>
              <a:rPr lang="en-US" altLang="zh-CN" sz="2800"/>
              <a:t>&lt;</a:t>
            </a:r>
            <a:r>
              <a:rPr lang="zh-CN" altLang="en-US" sz="2800"/>
              <a:t>、</a:t>
            </a:r>
            <a:r>
              <a:rPr lang="en-US" altLang="zh-CN" sz="2800"/>
              <a:t>&gt;</a:t>
            </a:r>
            <a:r>
              <a:rPr lang="zh-CN" altLang="en-US" sz="2800"/>
              <a:t>、</a:t>
            </a:r>
            <a:r>
              <a:rPr lang="en-US" altLang="zh-CN" sz="2800"/>
              <a:t>&lt;=</a:t>
            </a:r>
            <a:r>
              <a:rPr lang="zh-CN" altLang="en-US" sz="2800"/>
              <a:t>、</a:t>
            </a:r>
            <a:r>
              <a:rPr lang="en-US" altLang="zh-CN" sz="2800"/>
              <a:t>&gt;=</a:t>
            </a:r>
            <a:r>
              <a:rPr lang="zh-CN" altLang="en-US" sz="2800"/>
              <a:t>的优先级相同，两种</a:t>
            </a:r>
            <a:r>
              <a:rPr lang="en-US" altLang="zh-CN" sz="2800"/>
              <a:t>==</a:t>
            </a:r>
            <a:r>
              <a:rPr lang="zh-CN" altLang="en-US" sz="2800"/>
              <a:t>、！</a:t>
            </a:r>
            <a:r>
              <a:rPr lang="en-US" altLang="zh-CN" sz="2800"/>
              <a:t>=</a:t>
            </a:r>
            <a:r>
              <a:rPr lang="zh-CN" altLang="en-US" sz="2800"/>
              <a:t>相同；前</a:t>
            </a:r>
            <a:r>
              <a:rPr lang="en-US" altLang="zh-CN" sz="2800"/>
              <a:t>4</a:t>
            </a:r>
            <a:r>
              <a:rPr lang="zh-CN" altLang="en-US" sz="2800"/>
              <a:t>种优先级高于后两种。</a:t>
            </a:r>
          </a:p>
          <a:p>
            <a:r>
              <a:rPr lang="zh-CN" altLang="en-US" sz="2800"/>
              <a:t>②关系运算符的优先级低于算术运算符。</a:t>
            </a:r>
          </a:p>
          <a:p>
            <a:r>
              <a:rPr lang="zh-CN" altLang="en-US" sz="2800"/>
              <a:t>③关系运算符的优先级高于赋值运算符。</a:t>
            </a:r>
          </a:p>
          <a:p>
            <a:r>
              <a:rPr lang="zh-CN" altLang="en-US" sz="2800"/>
              <a:t>例如： </a:t>
            </a:r>
            <a:r>
              <a:rPr lang="pt-BR" altLang="en-US" sz="2800"/>
              <a:t>c&gt;a+b   </a:t>
            </a:r>
            <a:r>
              <a:rPr lang="zh-CN" altLang="en-US" sz="2800"/>
              <a:t>等效于 </a:t>
            </a:r>
            <a:r>
              <a:rPr lang="pt-BR" altLang="en-US" sz="2800"/>
              <a:t>c&gt;(a+b)</a:t>
            </a:r>
            <a:r>
              <a:rPr lang="zh-CN" altLang="en-US" sz="2800"/>
              <a:t>；  </a:t>
            </a:r>
            <a:r>
              <a:rPr lang="pt-BR" altLang="en-US" sz="2800"/>
              <a:t>a&gt;b!=c   </a:t>
            </a:r>
            <a:r>
              <a:rPr lang="zh-CN" altLang="en-US" sz="2800"/>
              <a:t>等效于</a:t>
            </a:r>
            <a:r>
              <a:rPr lang="pt-BR" altLang="en-US" sz="2800"/>
              <a:t>(a&gt;b)!=c</a:t>
            </a:r>
          </a:p>
          <a:p>
            <a:r>
              <a:rPr lang="pt-BR" altLang="en-US" sz="2800"/>
              <a:t>     a=b&gt;c   </a:t>
            </a:r>
            <a:r>
              <a:rPr lang="zh-CN" altLang="en-US" sz="2800"/>
              <a:t>等效于</a:t>
            </a:r>
            <a:r>
              <a:rPr lang="pt-BR" altLang="en-US" sz="2800"/>
              <a:t>a=(b&gt;c)</a:t>
            </a:r>
          </a:p>
          <a:p>
            <a:r>
              <a:rPr lang="zh-CN" altLang="en-US" sz="2800"/>
              <a:t>（</a:t>
            </a:r>
            <a:r>
              <a:rPr lang="pt-BR" altLang="en-US" sz="2800"/>
              <a:t>3</a:t>
            </a:r>
            <a:r>
              <a:rPr lang="zh-CN" altLang="en-US" sz="2800"/>
              <a:t>）关系运算符的结合性为左结合</a:t>
            </a:r>
          </a:p>
          <a:p>
            <a:r>
              <a:rPr lang="zh-CN" altLang="en-US" sz="2800"/>
              <a:t>例如：  </a:t>
            </a:r>
            <a:r>
              <a:rPr lang="pt-BR" altLang="en-US" sz="2800"/>
              <a:t>a=4,b=3,c=1 </a:t>
            </a:r>
            <a:r>
              <a:rPr lang="zh-CN" altLang="en-US" sz="2800"/>
              <a:t>，则 </a:t>
            </a:r>
            <a:r>
              <a:rPr lang="pt-BR" altLang="en-US" sz="2800"/>
              <a:t>f=a&gt;b&gt;c,</a:t>
            </a:r>
            <a:r>
              <a:rPr lang="zh-CN" altLang="en-US" sz="2800"/>
              <a:t>则</a:t>
            </a:r>
            <a:r>
              <a:rPr lang="pt-BR" altLang="en-US" sz="2800"/>
              <a:t>a&gt;b</a:t>
            </a:r>
            <a:r>
              <a:rPr lang="zh-CN" altLang="en-US" sz="2800"/>
              <a:t>的值为</a:t>
            </a:r>
            <a:r>
              <a:rPr lang="pt-BR" altLang="en-US" sz="2800"/>
              <a:t>1</a:t>
            </a:r>
            <a:r>
              <a:rPr lang="zh-CN" altLang="en-US" sz="2800"/>
              <a:t>，</a:t>
            </a:r>
            <a:r>
              <a:rPr lang="pt-BR" altLang="en-US" sz="2800"/>
              <a:t>1&gt;c</a:t>
            </a:r>
            <a:r>
              <a:rPr lang="zh-CN" altLang="en-US" sz="2800"/>
              <a:t>的值为</a:t>
            </a:r>
            <a:r>
              <a:rPr lang="pt-BR" altLang="en-US" sz="2800"/>
              <a:t>0</a:t>
            </a:r>
            <a:r>
              <a:rPr lang="zh-CN" altLang="en-US" sz="2800"/>
              <a:t>，故</a:t>
            </a:r>
            <a:r>
              <a:rPr lang="pt-BR" altLang="en-US" sz="2800"/>
              <a:t>f=0</a:t>
            </a:r>
            <a:r>
              <a:rPr lang="zh-CN" altLang="en-US" sz="2800"/>
              <a:t>。</a:t>
            </a:r>
          </a:p>
        </p:txBody>
      </p:sp>
      <p:sp>
        <p:nvSpPr>
          <p:cNvPr id="101380" name="Text Box 2"/>
          <p:cNvSpPr txBox="1">
            <a:spLocks noChangeArrowheads="1"/>
          </p:cNvSpPr>
          <p:nvPr/>
        </p:nvSpPr>
        <p:spPr bwMode="auto">
          <a:xfrm>
            <a:off x="6167439" y="214314"/>
            <a:ext cx="59086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t>3.3.5</a:t>
            </a:r>
            <a:r>
              <a:rPr lang="zh-CN" altLang="en-US" sz="2800" b="1"/>
              <a:t>任务</a:t>
            </a:r>
            <a:r>
              <a:rPr lang="en-US" altLang="zh-CN" sz="2800" b="1"/>
              <a:t>11-5</a:t>
            </a:r>
            <a:r>
              <a:rPr lang="zh-CN" altLang="en-US" sz="2800" b="1"/>
              <a:t>：相关知识 </a:t>
            </a:r>
          </a:p>
        </p:txBody>
      </p:sp>
    </p:spTree>
    <p:extLst>
      <p:ext uri="{BB962C8B-B14F-4D97-AF65-F5344CB8AC3E}">
        <p14:creationId xmlns:p14="http://schemas.microsoft.com/office/powerpoint/2010/main" val="12118142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nodePh="1">
                                  <p:stCondLst>
                                    <p:cond delay="0"/>
                                  </p:stCondLst>
                                  <p:endCondLst>
                                    <p:cond evt="begin" delay="0">
                                      <p:tn val="5"/>
                                    </p:cond>
                                  </p:endCondLst>
                                  <p:childTnLst>
                                    <p:set>
                                      <p:cBhvr>
                                        <p:cTn id="6" dur="1" fill="hold">
                                          <p:stCondLst>
                                            <p:cond delay="0"/>
                                          </p:stCondLst>
                                        </p:cTn>
                                        <p:tgtEl>
                                          <p:spTgt spid="101378"/>
                                        </p:tgtEl>
                                        <p:attrNameLst>
                                          <p:attrName>style.visibility</p:attrName>
                                        </p:attrNameLst>
                                      </p:cBhvr>
                                      <p:to>
                                        <p:strVal val="visible"/>
                                      </p:to>
                                    </p:set>
                                    <p:animEffect transition="in" filter="diamond(in)">
                                      <p:cBhvr>
                                        <p:cTn id="7" dur="1000"/>
                                        <p:tgtEl>
                                          <p:spTgt spid="101378"/>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01380"/>
                                        </p:tgtEl>
                                        <p:attrNameLst>
                                          <p:attrName>style.visibility</p:attrName>
                                        </p:attrNameLst>
                                      </p:cBhvr>
                                      <p:to>
                                        <p:strVal val="visible"/>
                                      </p:to>
                                    </p:set>
                                    <p:animEffect transition="in" filter="diamond(in)">
                                      <p:cBhvr>
                                        <p:cTn id="11" dur="10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autoUpdateAnimBg="0"/>
      <p:bldP spid="101380"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4598</TotalTime>
  <Words>23212</Words>
  <Application>Microsoft Office PowerPoint</Application>
  <PresentationFormat>宽屏</PresentationFormat>
  <Paragraphs>2408</Paragraphs>
  <Slides>321</Slides>
  <Notes>1</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321</vt:i4>
      </vt:variant>
    </vt:vector>
  </HeadingPairs>
  <TitlesOfParts>
    <vt:vector size="341" baseType="lpstr">
      <vt:lpstr>Tempus Sans ITC</vt:lpstr>
      <vt:lpstr>长城特粗宋体</vt:lpstr>
      <vt:lpstr>方正粗倩简体</vt:lpstr>
      <vt:lpstr>宋体</vt:lpstr>
      <vt:lpstr>Calibri Light</vt:lpstr>
      <vt:lpstr>Heiti SC Light</vt:lpstr>
      <vt:lpstr>经典繁仿黑</vt:lpstr>
      <vt:lpstr>幼圆</vt:lpstr>
      <vt:lpstr>华康俪金黑W8(P)</vt:lpstr>
      <vt:lpstr>Calibri</vt:lpstr>
      <vt:lpstr>方正粗宋简体</vt:lpstr>
      <vt:lpstr>微软雅黑</vt:lpstr>
      <vt:lpstr>Times New Roman</vt:lpstr>
      <vt:lpstr>Arial</vt:lpstr>
      <vt:lpstr>Microsoft JhengHei UI</vt:lpstr>
      <vt:lpstr>Bodoni MT Black</vt:lpstr>
      <vt:lpstr>Office 主题</vt:lpstr>
      <vt:lpstr>2_自定义设计方案</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杨玉梅</dc:creator>
  <cp:lastModifiedBy>PC</cp:lastModifiedBy>
  <cp:revision>438</cp:revision>
  <dcterms:created xsi:type="dcterms:W3CDTF">2015-10-14T00:58:13Z</dcterms:created>
  <dcterms:modified xsi:type="dcterms:W3CDTF">2018-05-02T06:20:36Z</dcterms:modified>
</cp:coreProperties>
</file>